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2"/>
  </p:notesMasterIdLst>
  <p:sldIdLst>
    <p:sldId id="356" r:id="rId5"/>
    <p:sldId id="375" r:id="rId6"/>
    <p:sldId id="370" r:id="rId7"/>
    <p:sldId id="371" r:id="rId8"/>
    <p:sldId id="372" r:id="rId9"/>
    <p:sldId id="373" r:id="rId10"/>
    <p:sldId id="374" r:id="rId11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1AF321F-6647-47F7-8320-4995F4F0ACDC}" v="40" dt="2020-10-22T09:52:15.75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45" autoAdjust="0"/>
    <p:restoredTop sz="88713" autoAdjust="0"/>
  </p:normalViewPr>
  <p:slideViewPr>
    <p:cSldViewPr snapToGrid="0">
      <p:cViewPr varScale="1">
        <p:scale>
          <a:sx n="59" d="100"/>
          <a:sy n="59" d="100"/>
        </p:scale>
        <p:origin x="100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52B4B4-A852-42D1-9ED7-BD24A8187ED7}" type="datetimeFigureOut">
              <a:rPr lang="sv-SE" smtClean="0"/>
              <a:t>2020-11-11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31BEBC-BB42-409D-8E69-3A0614159C3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435665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E7AB5-241D-4539-8A9F-1A8DF0C39DD1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300369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E7AB5-241D-4539-8A9F-1A8DF0C39DD1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424367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E7AB5-241D-4539-8A9F-1A8DF0C39DD1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641752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E7AB5-241D-4539-8A9F-1A8DF0C39DD1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197534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E7AB5-241D-4539-8A9F-1A8DF0C39DD1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259617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E7AB5-241D-4539-8A9F-1A8DF0C39DD1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285806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9D38E-80F3-4C75-BACA-38D239E883BD}" type="datetimeFigureOut">
              <a:rPr lang="sv-SE" smtClean="0"/>
              <a:t>2020-11-11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9E40C-81B6-451F-B416-7F74AE8696C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549351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9D38E-80F3-4C75-BACA-38D239E883BD}" type="datetimeFigureOut">
              <a:rPr lang="sv-SE" smtClean="0"/>
              <a:t>2020-11-11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9E40C-81B6-451F-B416-7F74AE8696C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55186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9D38E-80F3-4C75-BACA-38D239E883BD}" type="datetimeFigureOut">
              <a:rPr lang="sv-SE" smtClean="0"/>
              <a:t>2020-11-11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9E40C-81B6-451F-B416-7F74AE8696C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17411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9D38E-80F3-4C75-BACA-38D239E883BD}" type="datetimeFigureOut">
              <a:rPr lang="sv-SE" smtClean="0"/>
              <a:t>2020-11-11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9E40C-81B6-451F-B416-7F74AE8696C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87957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9D38E-80F3-4C75-BACA-38D239E883BD}" type="datetimeFigureOut">
              <a:rPr lang="sv-SE" smtClean="0"/>
              <a:t>2020-11-11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9E40C-81B6-451F-B416-7F74AE8696C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726228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9D38E-80F3-4C75-BACA-38D239E883BD}" type="datetimeFigureOut">
              <a:rPr lang="sv-SE" smtClean="0"/>
              <a:t>2020-11-11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9E40C-81B6-451F-B416-7F74AE8696C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87712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9D38E-80F3-4C75-BACA-38D239E883BD}" type="datetimeFigureOut">
              <a:rPr lang="sv-SE" smtClean="0"/>
              <a:t>2020-11-11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9E40C-81B6-451F-B416-7F74AE8696C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412144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9D38E-80F3-4C75-BACA-38D239E883BD}" type="datetimeFigureOut">
              <a:rPr lang="sv-SE" smtClean="0"/>
              <a:t>2020-11-11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9E40C-81B6-451F-B416-7F74AE8696C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913646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9D38E-80F3-4C75-BACA-38D239E883BD}" type="datetimeFigureOut">
              <a:rPr lang="sv-SE" smtClean="0"/>
              <a:t>2020-11-11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9E40C-81B6-451F-B416-7F74AE8696C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958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9D38E-80F3-4C75-BACA-38D239E883BD}" type="datetimeFigureOut">
              <a:rPr lang="sv-SE" smtClean="0"/>
              <a:t>2020-11-11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9E40C-81B6-451F-B416-7F74AE8696C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711524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9D38E-80F3-4C75-BACA-38D239E883BD}" type="datetimeFigureOut">
              <a:rPr lang="sv-SE" smtClean="0"/>
              <a:t>2020-11-11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9E40C-81B6-451F-B416-7F74AE8696C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22099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59D38E-80F3-4C75-BACA-38D239E883BD}" type="datetimeFigureOut">
              <a:rPr lang="sv-SE" smtClean="0"/>
              <a:t>2020-11-11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09E40C-81B6-451F-B416-7F74AE8696C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36542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1.jp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10" Type="http://schemas.openxmlformats.org/officeDocument/2006/relationships/image" Target="../media/image9.jpeg"/><Relationship Id="rId4" Type="http://schemas.openxmlformats.org/officeDocument/2006/relationships/image" Target="../media/image3.jpg"/><Relationship Id="rId9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80C990AE-A3F3-4E6E-A538-873E033A8B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6435" y="5440582"/>
            <a:ext cx="2439506" cy="1181099"/>
          </a:xfrm>
          <a:prstGeom prst="rect">
            <a:avLst/>
          </a:prstGeom>
        </p:spPr>
      </p:pic>
      <p:sp>
        <p:nvSpPr>
          <p:cNvPr id="10" name="Rubrik 1">
            <a:extLst>
              <a:ext uri="{FF2B5EF4-FFF2-40B4-BE49-F238E27FC236}">
                <a16:creationId xmlns:a16="http://schemas.microsoft.com/office/drawing/2014/main" id="{4BB938B6-25D1-410C-899C-FF67C5CE829D}"/>
              </a:ext>
            </a:extLst>
          </p:cNvPr>
          <p:cNvSpPr txBox="1">
            <a:spLocks/>
          </p:cNvSpPr>
          <p:nvPr/>
        </p:nvSpPr>
        <p:spPr>
          <a:xfrm>
            <a:off x="638576" y="895644"/>
            <a:ext cx="10715223" cy="123547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4400" b="1" dirty="0"/>
              <a:t>Vilka medlemsföreningar finns inom Funktionsrätt på läns/regional nivå?</a:t>
            </a:r>
            <a:br>
              <a:rPr lang="sv-SE" sz="4400" b="1" dirty="0">
                <a:latin typeface="Arial" charset="0"/>
                <a:cs typeface="Arial" charset="0"/>
              </a:rPr>
            </a:br>
            <a:endParaRPr lang="sv-SE" sz="2400" b="1" dirty="0">
              <a:latin typeface="Arial" charset="0"/>
              <a:cs typeface="Arial" charset="0"/>
            </a:endParaRPr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88AAD4D4-B781-4C4A-8AA8-F840F3E6B204}"/>
              </a:ext>
            </a:extLst>
          </p:cNvPr>
          <p:cNvSpPr txBox="1"/>
          <p:nvPr/>
        </p:nvSpPr>
        <p:spPr>
          <a:xfrm>
            <a:off x="838201" y="1932018"/>
            <a:ext cx="10715223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sv-SE" sz="1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800" dirty="0"/>
              <a:t>Organisationsöversyn pågår med syfte att förstärka samarbetet mellan nationell, regional och lokal nivå.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sv-SE" sz="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800" dirty="0"/>
              <a:t>Vi vet att regionala Funktionsrätt inte har samma medlemsföreningar som våra medlemsförbund nationellt. Men hur ser det ut?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sv-SE" sz="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800" dirty="0"/>
              <a:t>Magnus Agestav, Funktionsrätt Västmanland, ingår i arbetsgruppen och har gjort en kartläggning av alla län.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sv-SE" sz="1200" dirty="0"/>
          </a:p>
        </p:txBody>
      </p:sp>
    </p:spTree>
    <p:extLst>
      <p:ext uri="{BB962C8B-B14F-4D97-AF65-F5344CB8AC3E}">
        <p14:creationId xmlns:p14="http://schemas.microsoft.com/office/powerpoint/2010/main" val="3433518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833"/>
    </mc:Choice>
    <mc:Fallback xmlns="">
      <p:transition spd="slow" advTm="39833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D0E7EAA3-287C-4C6B-8254-3EBC916A22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581" y="511628"/>
            <a:ext cx="10372876" cy="5834743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B05690C6-70DD-48A7-8328-C480C42FFEBB}"/>
              </a:ext>
            </a:extLst>
          </p:cNvPr>
          <p:cNvSpPr txBox="1"/>
          <p:nvPr/>
        </p:nvSpPr>
        <p:spPr>
          <a:xfrm>
            <a:off x="370115" y="1556657"/>
            <a:ext cx="318951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dirty="0"/>
              <a:t>Vi har 46 medlems-förbund som samlar ca 400.000 medlemmar.</a:t>
            </a:r>
          </a:p>
          <a:p>
            <a:r>
              <a:rPr lang="sv-SE" sz="2400" dirty="0"/>
              <a:t>Så beskriver vi oss.</a:t>
            </a:r>
          </a:p>
          <a:p>
            <a:r>
              <a:rPr lang="sv-SE" sz="2400" dirty="0"/>
              <a:t>Hur ser den bilden ut för de som möter Funktionsrätt regionalt?</a:t>
            </a:r>
          </a:p>
        </p:txBody>
      </p:sp>
    </p:spTree>
    <p:extLst>
      <p:ext uri="{BB962C8B-B14F-4D97-AF65-F5344CB8AC3E}">
        <p14:creationId xmlns:p14="http://schemas.microsoft.com/office/powerpoint/2010/main" val="8604064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80C990AE-A3F3-4E6E-A538-873E033A8B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6435" y="5440582"/>
            <a:ext cx="2439506" cy="1181099"/>
          </a:xfrm>
          <a:prstGeom prst="rect">
            <a:avLst/>
          </a:prstGeom>
        </p:spPr>
      </p:pic>
      <p:sp>
        <p:nvSpPr>
          <p:cNvPr id="12" name="textruta 11">
            <a:extLst>
              <a:ext uri="{FF2B5EF4-FFF2-40B4-BE49-F238E27FC236}">
                <a16:creationId xmlns:a16="http://schemas.microsoft.com/office/drawing/2014/main" id="{88AAD4D4-B781-4C4A-8AA8-F840F3E6B204}"/>
              </a:ext>
            </a:extLst>
          </p:cNvPr>
          <p:cNvSpPr txBox="1"/>
          <p:nvPr/>
        </p:nvSpPr>
        <p:spPr>
          <a:xfrm>
            <a:off x="4397830" y="620038"/>
            <a:ext cx="7543800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b="1" dirty="0"/>
              <a:t>Funktionsrättsorganisationer finns i de flesta län!</a:t>
            </a:r>
          </a:p>
          <a:p>
            <a:r>
              <a:rPr lang="sv-SE" sz="2400" dirty="0"/>
              <a:t>De flesta har bytt namn till Funktionsrätt, undantaget </a:t>
            </a:r>
            <a:r>
              <a:rPr lang="sv-SE" sz="2400" dirty="0" err="1"/>
              <a:t>Funkisam</a:t>
            </a:r>
            <a:r>
              <a:rPr lang="sv-SE" sz="2400" dirty="0"/>
              <a:t> Gotland och HSO Blekinge.</a:t>
            </a:r>
          </a:p>
          <a:p>
            <a:endParaRPr lang="sv-SE" sz="800" dirty="0"/>
          </a:p>
          <a:p>
            <a:r>
              <a:rPr lang="sv-SE" sz="2400" dirty="0"/>
              <a:t>I två län finns inte samarbetsorganisationer, däremot ett samnyttjande av lokaler: Kronoberg Idé och kunskapscenter och Husknuten i Halland. (de finns med i denna sammanställning som alltså täcker Sveriges alla 21 län)</a:t>
            </a:r>
          </a:p>
          <a:p>
            <a:endParaRPr lang="sv-SE" sz="2400" dirty="0"/>
          </a:p>
          <a:p>
            <a:r>
              <a:rPr lang="sv-SE" sz="2400" dirty="0"/>
              <a:t>Antalet medlemsföreningar varierar mellan 25-51 </a:t>
            </a:r>
            <a:r>
              <a:rPr lang="sv-SE" sz="2400" dirty="0" err="1"/>
              <a:t>st</a:t>
            </a:r>
            <a:r>
              <a:rPr lang="sv-SE" sz="2400" dirty="0"/>
              <a:t>:</a:t>
            </a:r>
          </a:p>
          <a:p>
            <a:r>
              <a:rPr lang="sv-SE" sz="2400" dirty="0"/>
              <a:t>Från Dalarnas 25 </a:t>
            </a:r>
            <a:r>
              <a:rPr lang="sv-SE" sz="2400" dirty="0" err="1"/>
              <a:t>st</a:t>
            </a:r>
            <a:r>
              <a:rPr lang="sv-SE" sz="2400" dirty="0"/>
              <a:t> till Uppsala län 51 </a:t>
            </a:r>
            <a:r>
              <a:rPr lang="sv-SE" sz="2400" dirty="0" err="1"/>
              <a:t>st</a:t>
            </a:r>
            <a:r>
              <a:rPr lang="sv-SE" sz="2400" dirty="0"/>
              <a:t> och</a:t>
            </a:r>
          </a:p>
          <a:p>
            <a:r>
              <a:rPr lang="sv-SE" sz="2400" dirty="0"/>
              <a:t>Västra Götaland 50 st.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sv-SE" sz="1200" dirty="0"/>
          </a:p>
        </p:txBody>
      </p:sp>
      <p:pic>
        <p:nvPicPr>
          <p:cNvPr id="4" name="Bildobjekt 3" descr="En bild som visar karta&#10;&#10;Automatiskt genererad beskrivning">
            <a:extLst>
              <a:ext uri="{FF2B5EF4-FFF2-40B4-BE49-F238E27FC236}">
                <a16:creationId xmlns:a16="http://schemas.microsoft.com/office/drawing/2014/main" id="{31701F37-1DDE-418C-B8E6-11EA1D82A20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7821" y="0"/>
            <a:ext cx="3119102" cy="6858000"/>
          </a:xfrm>
          <a:prstGeom prst="rect">
            <a:avLst/>
          </a:prstGeom>
        </p:spPr>
      </p:pic>
      <p:sp>
        <p:nvSpPr>
          <p:cNvPr id="5" name="textruta 4">
            <a:extLst>
              <a:ext uri="{FF2B5EF4-FFF2-40B4-BE49-F238E27FC236}">
                <a16:creationId xmlns:a16="http://schemas.microsoft.com/office/drawing/2014/main" id="{986B8ECE-72DA-475C-A040-C57BBE1C3709}"/>
              </a:ext>
            </a:extLst>
          </p:cNvPr>
          <p:cNvSpPr txBox="1"/>
          <p:nvPr/>
        </p:nvSpPr>
        <p:spPr>
          <a:xfrm>
            <a:off x="7968342" y="4932750"/>
            <a:ext cx="3222171" cy="1015663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sv-SE" sz="2000" dirty="0"/>
              <a:t>Nya förbund som ännu inte är berättigade till statsbidrag är ofta verksamma regionalt.</a:t>
            </a:r>
          </a:p>
        </p:txBody>
      </p:sp>
    </p:spTree>
    <p:extLst>
      <p:ext uri="{BB962C8B-B14F-4D97-AF65-F5344CB8AC3E}">
        <p14:creationId xmlns:p14="http://schemas.microsoft.com/office/powerpoint/2010/main" val="3789121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833"/>
    </mc:Choice>
    <mc:Fallback xmlns="">
      <p:transition spd="slow" advTm="39833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80C990AE-A3F3-4E6E-A538-873E033A8B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6435" y="5440582"/>
            <a:ext cx="2439506" cy="1181099"/>
          </a:xfrm>
          <a:prstGeom prst="rect">
            <a:avLst/>
          </a:prstGeom>
        </p:spPr>
      </p:pic>
      <p:sp>
        <p:nvSpPr>
          <p:cNvPr id="12" name="textruta 11">
            <a:extLst>
              <a:ext uri="{FF2B5EF4-FFF2-40B4-BE49-F238E27FC236}">
                <a16:creationId xmlns:a16="http://schemas.microsoft.com/office/drawing/2014/main" id="{88AAD4D4-B781-4C4A-8AA8-F840F3E6B204}"/>
              </a:ext>
            </a:extLst>
          </p:cNvPr>
          <p:cNvSpPr txBox="1"/>
          <p:nvPr/>
        </p:nvSpPr>
        <p:spPr>
          <a:xfrm>
            <a:off x="5003007" y="422031"/>
            <a:ext cx="6596743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dirty="0"/>
              <a:t>Våra medlemsförbund på nationell nivå har länsföreningar/distriktsföreningar som i olika grad är medlemmar i Funktionsrätt på länsnivå:</a:t>
            </a:r>
          </a:p>
          <a:p>
            <a:endParaRPr lang="sv-SE" sz="2400" dirty="0"/>
          </a:p>
          <a:p>
            <a:r>
              <a:rPr lang="sv-SE" sz="2400" b="1" dirty="0"/>
              <a:t>Neuro</a:t>
            </a:r>
            <a:r>
              <a:rPr lang="sv-SE" sz="2400" dirty="0"/>
              <a:t> och </a:t>
            </a:r>
            <a:r>
              <a:rPr lang="sv-SE" sz="2400" b="1" dirty="0"/>
              <a:t>Diabetesförbundet</a:t>
            </a:r>
            <a:r>
              <a:rPr lang="sv-SE" sz="2400" dirty="0"/>
              <a:t> finns i alla 21 län.</a:t>
            </a:r>
          </a:p>
          <a:p>
            <a:endParaRPr lang="sv-SE" sz="800" dirty="0"/>
          </a:p>
          <a:p>
            <a:r>
              <a:rPr lang="sv-SE" sz="2400" b="1" dirty="0"/>
              <a:t>Afasiförbundet, Astma- allergiförbundet </a:t>
            </a:r>
            <a:r>
              <a:rPr lang="sv-SE" sz="2400" dirty="0"/>
              <a:t>och</a:t>
            </a:r>
            <a:r>
              <a:rPr lang="sv-SE" sz="2400" b="1" dirty="0"/>
              <a:t> Autism- Aspergerförbundet </a:t>
            </a:r>
            <a:r>
              <a:rPr lang="sv-SE" sz="2400" dirty="0"/>
              <a:t>i alla 19 Funktionsrätt.</a:t>
            </a:r>
          </a:p>
          <a:p>
            <a:endParaRPr lang="sv-SE" sz="2400" dirty="0"/>
          </a:p>
          <a:p>
            <a:r>
              <a:rPr lang="sv-SE" sz="2400" dirty="0"/>
              <a:t>ILCO, Njurförbundet, PSO, Reumatikerförbundet, Hjärt-</a:t>
            </a:r>
            <a:r>
              <a:rPr lang="sv-SE" sz="2400" dirty="0" err="1"/>
              <a:t>Lung</a:t>
            </a:r>
            <a:r>
              <a:rPr lang="sv-SE" sz="2400" dirty="0"/>
              <a:t>, Epilepsiförbundet, Bröstcancer, FUB, Elöverkänsliga, Mag-Tarm, Parkinsonförbundet, RSMH, Personskadeförbundet RTP fler än 18 län.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sv-SE" sz="1200" dirty="0"/>
          </a:p>
        </p:txBody>
      </p:sp>
      <p:pic>
        <p:nvPicPr>
          <p:cNvPr id="4" name="Bildobjekt 3" descr="En bild som visar karta&#10;&#10;Automatiskt genererad beskrivning">
            <a:extLst>
              <a:ext uri="{FF2B5EF4-FFF2-40B4-BE49-F238E27FC236}">
                <a16:creationId xmlns:a16="http://schemas.microsoft.com/office/drawing/2014/main" id="{31701F37-1DDE-418C-B8E6-11EA1D82A20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7821" y="0"/>
            <a:ext cx="3119102" cy="6858000"/>
          </a:xfrm>
          <a:prstGeom prst="rect">
            <a:avLst/>
          </a:prstGeom>
        </p:spPr>
      </p:pic>
      <p:pic>
        <p:nvPicPr>
          <p:cNvPr id="5" name="Bildobjekt 4" descr="En bild som visar clipart&#10;&#10;Automatiskt genererad beskrivning">
            <a:extLst>
              <a:ext uri="{FF2B5EF4-FFF2-40B4-BE49-F238E27FC236}">
                <a16:creationId xmlns:a16="http://schemas.microsoft.com/office/drawing/2014/main" id="{9417001E-E473-4594-BE68-700672C9140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101" y="1739610"/>
            <a:ext cx="1442945" cy="529689"/>
          </a:xfrm>
          <a:prstGeom prst="rect">
            <a:avLst/>
          </a:prstGeom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0067019E-F3CF-4196-B8F4-1EC03CA48C1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829" y="2302614"/>
            <a:ext cx="2007218" cy="688608"/>
          </a:xfrm>
          <a:prstGeom prst="rect">
            <a:avLst/>
          </a:prstGeom>
        </p:spPr>
      </p:pic>
      <p:pic>
        <p:nvPicPr>
          <p:cNvPr id="8" name="Bildobjekt 8" descr="afasiforbundet.jpg">
            <a:extLst>
              <a:ext uri="{FF2B5EF4-FFF2-40B4-BE49-F238E27FC236}">
                <a16:creationId xmlns:a16="http://schemas.microsoft.com/office/drawing/2014/main" id="{55303435-35EF-461C-804A-16D0B0AC324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9487" y="3074582"/>
            <a:ext cx="1295901" cy="708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Bildobjekt 42" descr="astmaoallergi.jpg">
            <a:extLst>
              <a:ext uri="{FF2B5EF4-FFF2-40B4-BE49-F238E27FC236}">
                <a16:creationId xmlns:a16="http://schemas.microsoft.com/office/drawing/2014/main" id="{9B262B40-BC5F-4A7A-A03F-058885827E1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5571" y="3735301"/>
            <a:ext cx="930574" cy="774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Bildobjekt 17" descr="FUB_Logo_2007.jpg">
            <a:extLst>
              <a:ext uri="{FF2B5EF4-FFF2-40B4-BE49-F238E27FC236}">
                <a16:creationId xmlns:a16="http://schemas.microsoft.com/office/drawing/2014/main" id="{C7B2559C-907F-41F5-AB9F-A09E2BD14A4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1723" y="4500858"/>
            <a:ext cx="1057628" cy="708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Bildobjekt 11" descr="autism.jpg">
            <a:extLst>
              <a:ext uri="{FF2B5EF4-FFF2-40B4-BE49-F238E27FC236}">
                <a16:creationId xmlns:a16="http://schemas.microsoft.com/office/drawing/2014/main" id="{8FF4A4AF-5758-453A-AB4D-5B3020DC8C7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5860" y="5254123"/>
            <a:ext cx="987425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ruta 12">
            <a:extLst>
              <a:ext uri="{FF2B5EF4-FFF2-40B4-BE49-F238E27FC236}">
                <a16:creationId xmlns:a16="http://schemas.microsoft.com/office/drawing/2014/main" id="{3B66CE24-6E65-416D-A02F-DDFCC80E02F0}"/>
              </a:ext>
            </a:extLst>
          </p:cNvPr>
          <p:cNvSpPr txBox="1"/>
          <p:nvPr/>
        </p:nvSpPr>
        <p:spPr>
          <a:xfrm>
            <a:off x="7881257" y="5254123"/>
            <a:ext cx="3483429" cy="707886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sv-SE" sz="2000" dirty="0"/>
              <a:t>18 av våra medlemsförbund har länsföreningar i fler än 18 län</a:t>
            </a:r>
          </a:p>
        </p:txBody>
      </p:sp>
    </p:spTree>
    <p:extLst>
      <p:ext uri="{BB962C8B-B14F-4D97-AF65-F5344CB8AC3E}">
        <p14:creationId xmlns:p14="http://schemas.microsoft.com/office/powerpoint/2010/main" val="1833113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833"/>
    </mc:Choice>
    <mc:Fallback xmlns="">
      <p:transition spd="slow" advTm="39833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80C990AE-A3F3-4E6E-A538-873E033A8B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6435" y="5440582"/>
            <a:ext cx="2439506" cy="1181099"/>
          </a:xfrm>
          <a:prstGeom prst="rect">
            <a:avLst/>
          </a:prstGeom>
        </p:spPr>
      </p:pic>
      <p:sp>
        <p:nvSpPr>
          <p:cNvPr id="12" name="textruta 11">
            <a:extLst>
              <a:ext uri="{FF2B5EF4-FFF2-40B4-BE49-F238E27FC236}">
                <a16:creationId xmlns:a16="http://schemas.microsoft.com/office/drawing/2014/main" id="{88AAD4D4-B781-4C4A-8AA8-F840F3E6B204}"/>
              </a:ext>
            </a:extLst>
          </p:cNvPr>
          <p:cNvSpPr txBox="1"/>
          <p:nvPr/>
        </p:nvSpPr>
        <p:spPr>
          <a:xfrm>
            <a:off x="4985657" y="620038"/>
            <a:ext cx="631371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dirty="0"/>
              <a:t>En del av våra medlemsförbund på nationell nivå har ingen eller svag organisering på länsnivå:</a:t>
            </a:r>
          </a:p>
          <a:p>
            <a:endParaRPr lang="sv-SE" sz="2400" dirty="0"/>
          </a:p>
          <a:p>
            <a:r>
              <a:rPr lang="sv-SE" sz="2400" b="1" dirty="0"/>
              <a:t>HIV Sverige, Föräldraföreningen Dyslektiska Barn, Sällsynta diagnoser, Riksföreningen Grunden</a:t>
            </a:r>
            <a:r>
              <a:rPr lang="sv-SE" sz="2400" dirty="0"/>
              <a:t> och </a:t>
            </a:r>
            <a:r>
              <a:rPr lang="sv-SE" sz="2400" b="1" dirty="0"/>
              <a:t>RG Aktiv rehabilitering</a:t>
            </a:r>
            <a:r>
              <a:rPr lang="sv-SE" sz="2400" dirty="0"/>
              <a:t> finns inte alls som medlemmar i Funktionsrätt på länsnivå.</a:t>
            </a:r>
          </a:p>
          <a:p>
            <a:endParaRPr lang="sv-SE" sz="2400" dirty="0"/>
          </a:p>
          <a:p>
            <a:r>
              <a:rPr lang="sv-SE" sz="2400" dirty="0"/>
              <a:t>ÅSS, Balans, Svenska Downföreningen, PIO, OCD-förbundet, DHB i färre än 5 län.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sv-SE" sz="1200" dirty="0"/>
          </a:p>
        </p:txBody>
      </p:sp>
      <p:pic>
        <p:nvPicPr>
          <p:cNvPr id="4" name="Bildobjekt 3" descr="En bild som visar karta&#10;&#10;Automatiskt genererad beskrivning">
            <a:extLst>
              <a:ext uri="{FF2B5EF4-FFF2-40B4-BE49-F238E27FC236}">
                <a16:creationId xmlns:a16="http://schemas.microsoft.com/office/drawing/2014/main" id="{31701F37-1DDE-418C-B8E6-11EA1D82A20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7821" y="0"/>
            <a:ext cx="3119102" cy="6858000"/>
          </a:xfrm>
          <a:prstGeom prst="rect">
            <a:avLst/>
          </a:prstGeom>
        </p:spPr>
      </p:pic>
      <p:sp>
        <p:nvSpPr>
          <p:cNvPr id="5" name="textruta 4">
            <a:extLst>
              <a:ext uri="{FF2B5EF4-FFF2-40B4-BE49-F238E27FC236}">
                <a16:creationId xmlns:a16="http://schemas.microsoft.com/office/drawing/2014/main" id="{0DF90FD8-A6EB-4B4A-BA44-51956D00B1FD}"/>
              </a:ext>
            </a:extLst>
          </p:cNvPr>
          <p:cNvSpPr txBox="1"/>
          <p:nvPr/>
        </p:nvSpPr>
        <p:spPr>
          <a:xfrm>
            <a:off x="8022771" y="4692609"/>
            <a:ext cx="3516086" cy="1323439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sv-SE" sz="2000" dirty="0"/>
              <a:t>Det finns olika organisations-strukturer i olika förbund. Vissa har få eller inga regionala eller lokala avdelningar.</a:t>
            </a:r>
          </a:p>
        </p:txBody>
      </p:sp>
    </p:spTree>
    <p:extLst>
      <p:ext uri="{BB962C8B-B14F-4D97-AF65-F5344CB8AC3E}">
        <p14:creationId xmlns:p14="http://schemas.microsoft.com/office/powerpoint/2010/main" val="2431593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833"/>
    </mc:Choice>
    <mc:Fallback xmlns="">
      <p:transition spd="slow" advTm="39833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80C990AE-A3F3-4E6E-A538-873E033A8B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6435" y="5440582"/>
            <a:ext cx="2439506" cy="1181099"/>
          </a:xfrm>
          <a:prstGeom prst="rect">
            <a:avLst/>
          </a:prstGeom>
        </p:spPr>
      </p:pic>
      <p:sp>
        <p:nvSpPr>
          <p:cNvPr id="12" name="textruta 11">
            <a:extLst>
              <a:ext uri="{FF2B5EF4-FFF2-40B4-BE49-F238E27FC236}">
                <a16:creationId xmlns:a16="http://schemas.microsoft.com/office/drawing/2014/main" id="{88AAD4D4-B781-4C4A-8AA8-F840F3E6B204}"/>
              </a:ext>
            </a:extLst>
          </p:cNvPr>
          <p:cNvSpPr txBox="1"/>
          <p:nvPr/>
        </p:nvSpPr>
        <p:spPr>
          <a:xfrm>
            <a:off x="4669971" y="620038"/>
            <a:ext cx="7032172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dirty="0"/>
              <a:t>Alla tidigare Lika Unikas förbund finns med i Funktionsrätt regionalt. Förbund som inte är medlemmar hos oss nationellt:</a:t>
            </a:r>
          </a:p>
          <a:p>
            <a:endParaRPr lang="sv-SE" sz="2400" dirty="0"/>
          </a:p>
          <a:p>
            <a:r>
              <a:rPr lang="sv-SE" sz="2400" b="1" dirty="0"/>
              <a:t>RBU </a:t>
            </a:r>
            <a:r>
              <a:rPr lang="sv-SE" sz="2400" dirty="0"/>
              <a:t>och</a:t>
            </a:r>
            <a:r>
              <a:rPr lang="sv-SE" sz="2400" b="1" dirty="0"/>
              <a:t> HRF </a:t>
            </a:r>
            <a:r>
              <a:rPr lang="sv-SE" sz="2400" dirty="0"/>
              <a:t>är</a:t>
            </a:r>
            <a:r>
              <a:rPr lang="sv-SE" sz="2400" b="1" dirty="0"/>
              <a:t> </a:t>
            </a:r>
            <a:r>
              <a:rPr lang="sv-SE" sz="2400" dirty="0"/>
              <a:t>medlemmar i 18 län!</a:t>
            </a:r>
          </a:p>
          <a:p>
            <a:r>
              <a:rPr lang="sv-SE" sz="2400" b="1" dirty="0"/>
              <a:t>DHR</a:t>
            </a:r>
            <a:r>
              <a:rPr lang="sv-SE" sz="2400" dirty="0"/>
              <a:t> är medlemmar i 13 län.</a:t>
            </a:r>
          </a:p>
          <a:p>
            <a:r>
              <a:rPr lang="sv-SE" sz="2400" b="1" dirty="0"/>
              <a:t>FSDB</a:t>
            </a:r>
            <a:r>
              <a:rPr lang="sv-SE" sz="2400" dirty="0"/>
              <a:t> är medlemmar i 11 län.</a:t>
            </a:r>
          </a:p>
          <a:p>
            <a:r>
              <a:rPr lang="sv-SE" sz="2400" b="1" dirty="0"/>
              <a:t>SDR</a:t>
            </a:r>
            <a:r>
              <a:rPr lang="sv-SE" sz="2400" dirty="0"/>
              <a:t> är medlemmar i 10 län.</a:t>
            </a:r>
          </a:p>
          <a:p>
            <a:r>
              <a:rPr lang="sv-SE" sz="2400" b="1" dirty="0"/>
              <a:t>SRF</a:t>
            </a:r>
            <a:r>
              <a:rPr lang="sv-SE" sz="2400" dirty="0"/>
              <a:t> och </a:t>
            </a:r>
            <a:r>
              <a:rPr lang="sv-SE" sz="2400" dirty="0" err="1"/>
              <a:t>Osteoporosförb</a:t>
            </a:r>
            <a:r>
              <a:rPr lang="sv-SE" sz="2400" dirty="0"/>
              <a:t> är medlemmar i 9 län.</a:t>
            </a:r>
          </a:p>
          <a:p>
            <a:r>
              <a:rPr lang="sv-SE" sz="2400" dirty="0"/>
              <a:t>Glaukom 7 län.</a:t>
            </a:r>
          </a:p>
          <a:p>
            <a:r>
              <a:rPr lang="sv-SE" sz="2400" dirty="0" err="1"/>
              <a:t>Gyncancer</a:t>
            </a:r>
            <a:r>
              <a:rPr lang="sv-SE" sz="2400" dirty="0"/>
              <a:t> 5 län.</a:t>
            </a:r>
          </a:p>
          <a:p>
            <a:r>
              <a:rPr lang="sv-SE" sz="2400" dirty="0"/>
              <a:t>Parasport 4 län.</a:t>
            </a:r>
          </a:p>
          <a:p>
            <a:endParaRPr lang="sv-SE" sz="2400" dirty="0"/>
          </a:p>
          <a:p>
            <a:endParaRPr lang="sv-SE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sv-SE" sz="1200" dirty="0"/>
          </a:p>
        </p:txBody>
      </p:sp>
      <p:pic>
        <p:nvPicPr>
          <p:cNvPr id="4" name="Bildobjekt 3" descr="En bild som visar karta&#10;&#10;Automatiskt genererad beskrivning">
            <a:extLst>
              <a:ext uri="{FF2B5EF4-FFF2-40B4-BE49-F238E27FC236}">
                <a16:creationId xmlns:a16="http://schemas.microsoft.com/office/drawing/2014/main" id="{31701F37-1DDE-418C-B8E6-11EA1D82A20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7821" y="0"/>
            <a:ext cx="3119102" cy="6858000"/>
          </a:xfrm>
          <a:prstGeom prst="rect">
            <a:avLst/>
          </a:prstGeom>
        </p:spPr>
      </p:pic>
      <p:sp>
        <p:nvSpPr>
          <p:cNvPr id="5" name="textruta 4">
            <a:extLst>
              <a:ext uri="{FF2B5EF4-FFF2-40B4-BE49-F238E27FC236}">
                <a16:creationId xmlns:a16="http://schemas.microsoft.com/office/drawing/2014/main" id="{EFD0B262-E4BC-4E89-9AB7-FE6FF812B585}"/>
              </a:ext>
            </a:extLst>
          </p:cNvPr>
          <p:cNvSpPr txBox="1"/>
          <p:nvPr/>
        </p:nvSpPr>
        <p:spPr>
          <a:xfrm>
            <a:off x="7859486" y="4461471"/>
            <a:ext cx="3461657" cy="1323439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sv-SE" sz="2000" dirty="0"/>
              <a:t>Ungdomsförbunden är inte med i sammanställningen. Deras statsbidrag utgår inte från Socialstyrelsen utan MUCF</a:t>
            </a:r>
            <a:r>
              <a:rPr lang="sv-SE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06001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833"/>
    </mc:Choice>
    <mc:Fallback xmlns="">
      <p:transition spd="slow" advTm="39833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80C990AE-A3F3-4E6E-A538-873E033A8B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6435" y="5440582"/>
            <a:ext cx="2439506" cy="1181099"/>
          </a:xfrm>
          <a:prstGeom prst="rect">
            <a:avLst/>
          </a:prstGeom>
        </p:spPr>
      </p:pic>
      <p:sp>
        <p:nvSpPr>
          <p:cNvPr id="12" name="textruta 11">
            <a:extLst>
              <a:ext uri="{FF2B5EF4-FFF2-40B4-BE49-F238E27FC236}">
                <a16:creationId xmlns:a16="http://schemas.microsoft.com/office/drawing/2014/main" id="{88AAD4D4-B781-4C4A-8AA8-F840F3E6B204}"/>
              </a:ext>
            </a:extLst>
          </p:cNvPr>
          <p:cNvSpPr txBox="1"/>
          <p:nvPr/>
        </p:nvSpPr>
        <p:spPr>
          <a:xfrm>
            <a:off x="4520465" y="107246"/>
            <a:ext cx="6313714" cy="8032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2400" b="1" dirty="0"/>
              <a:t>Vilka förbund har flest medlemmar?</a:t>
            </a:r>
          </a:p>
          <a:p>
            <a:endParaRPr lang="sv-SE" sz="800" dirty="0"/>
          </a:p>
          <a:p>
            <a:pPr algn="r"/>
            <a:r>
              <a:rPr lang="sv-SE" sz="2400" dirty="0"/>
              <a:t>Reumatikerförbundet 46.672</a:t>
            </a:r>
          </a:p>
          <a:p>
            <a:pPr algn="r"/>
            <a:r>
              <a:rPr lang="sv-SE" sz="2400" dirty="0"/>
              <a:t>Riksförbundet HjärtLung 36.159</a:t>
            </a:r>
          </a:p>
          <a:p>
            <a:pPr algn="r"/>
            <a:r>
              <a:rPr lang="sv-SE" sz="2400" dirty="0"/>
              <a:t>Hörselskadades Riksförbund 23.165</a:t>
            </a:r>
          </a:p>
          <a:p>
            <a:pPr algn="r"/>
            <a:r>
              <a:rPr lang="sv-SE" sz="2400" dirty="0"/>
              <a:t>Svenska Diabetesförbundet 22.682</a:t>
            </a:r>
          </a:p>
          <a:p>
            <a:pPr algn="r"/>
            <a:r>
              <a:rPr lang="sv-SE" sz="2400" dirty="0"/>
              <a:t>Riksförbundet FUB 22.448</a:t>
            </a:r>
          </a:p>
          <a:p>
            <a:pPr algn="r"/>
            <a:r>
              <a:rPr lang="sv-SE" sz="2400" dirty="0"/>
              <a:t>Svenska Celiakiförbundet 21.670</a:t>
            </a:r>
          </a:p>
          <a:p>
            <a:pPr algn="r"/>
            <a:r>
              <a:rPr lang="sv-SE" sz="2400" dirty="0"/>
              <a:t>Astma- Allergiförbundet 17.025</a:t>
            </a:r>
          </a:p>
          <a:p>
            <a:pPr algn="r"/>
            <a:r>
              <a:rPr lang="sv-SE" sz="2400" dirty="0"/>
              <a:t>Autism-Aspergerförbundet 16.885</a:t>
            </a:r>
          </a:p>
          <a:p>
            <a:pPr algn="r"/>
            <a:r>
              <a:rPr lang="sv-SE" sz="2400" dirty="0"/>
              <a:t>Sällsynta Diagnoser 15.536</a:t>
            </a:r>
          </a:p>
          <a:p>
            <a:pPr algn="r"/>
            <a:r>
              <a:rPr lang="sv-SE" sz="2400" dirty="0"/>
              <a:t>Psoriasisförbundet 14.288</a:t>
            </a:r>
          </a:p>
          <a:p>
            <a:pPr algn="r"/>
            <a:r>
              <a:rPr lang="sv-SE" sz="2400" dirty="0"/>
              <a:t>Attention 13.035</a:t>
            </a:r>
          </a:p>
          <a:p>
            <a:pPr algn="r"/>
            <a:r>
              <a:rPr lang="sv-SE" sz="2400" dirty="0"/>
              <a:t>Neuro 12.163</a:t>
            </a:r>
          </a:p>
          <a:p>
            <a:pPr algn="r"/>
            <a:r>
              <a:rPr lang="sv-SE" sz="2400" dirty="0"/>
              <a:t>SRF 11.995</a:t>
            </a:r>
          </a:p>
          <a:p>
            <a:pPr algn="r"/>
            <a:r>
              <a:rPr lang="sv-SE" sz="2400" dirty="0"/>
              <a:t>Prostatacancer 11.662</a:t>
            </a:r>
          </a:p>
          <a:p>
            <a:pPr algn="r"/>
            <a:r>
              <a:rPr lang="sv-SE" sz="2400" dirty="0"/>
              <a:t>Bröstcancer 10.696</a:t>
            </a:r>
          </a:p>
          <a:p>
            <a:endParaRPr lang="sv-SE" sz="2400" dirty="0"/>
          </a:p>
          <a:p>
            <a:endParaRPr lang="sv-SE" sz="2400" dirty="0"/>
          </a:p>
          <a:p>
            <a:endParaRPr lang="sv-SE" sz="2400" dirty="0"/>
          </a:p>
          <a:p>
            <a:endParaRPr lang="sv-SE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sv-SE" sz="1200" dirty="0"/>
          </a:p>
        </p:txBody>
      </p:sp>
      <p:pic>
        <p:nvPicPr>
          <p:cNvPr id="4" name="Bildobjekt 3" descr="En bild som visar karta&#10;&#10;Automatiskt genererad beskrivning">
            <a:extLst>
              <a:ext uri="{FF2B5EF4-FFF2-40B4-BE49-F238E27FC236}">
                <a16:creationId xmlns:a16="http://schemas.microsoft.com/office/drawing/2014/main" id="{31701F37-1DDE-418C-B8E6-11EA1D82A20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7821" y="0"/>
            <a:ext cx="3119102" cy="6858000"/>
          </a:xfrm>
          <a:prstGeom prst="rect">
            <a:avLst/>
          </a:prstGeom>
        </p:spPr>
      </p:pic>
      <p:sp>
        <p:nvSpPr>
          <p:cNvPr id="2" name="textruta 1">
            <a:extLst>
              <a:ext uri="{FF2B5EF4-FFF2-40B4-BE49-F238E27FC236}">
                <a16:creationId xmlns:a16="http://schemas.microsoft.com/office/drawing/2014/main" id="{99B76A8C-9C21-4B3B-B5EC-DE8F5DEB2FA9}"/>
              </a:ext>
            </a:extLst>
          </p:cNvPr>
          <p:cNvSpPr txBox="1"/>
          <p:nvPr/>
        </p:nvSpPr>
        <p:spPr>
          <a:xfrm>
            <a:off x="3461657" y="3085514"/>
            <a:ext cx="2917372" cy="1015663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sv-SE" sz="2000" dirty="0"/>
              <a:t>Här samtliga förbund med statsbidrag som har fler än 10.000 medlemmar.</a:t>
            </a: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B5A28AFB-52AD-497B-AEC3-14BB1A0EBF9C}"/>
              </a:ext>
            </a:extLst>
          </p:cNvPr>
          <p:cNvSpPr txBox="1"/>
          <p:nvPr/>
        </p:nvSpPr>
        <p:spPr>
          <a:xfrm>
            <a:off x="3819598" y="4229172"/>
            <a:ext cx="37242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* Siffrorna bygger på underlaget till statsbidrag 2020 och speglar av olika skäl inte alltid det medlemsantal som förbunden själva uppger.</a:t>
            </a:r>
          </a:p>
        </p:txBody>
      </p:sp>
    </p:spTree>
    <p:extLst>
      <p:ext uri="{BB962C8B-B14F-4D97-AF65-F5344CB8AC3E}">
        <p14:creationId xmlns:p14="http://schemas.microsoft.com/office/powerpoint/2010/main" val="3209424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833"/>
    </mc:Choice>
    <mc:Fallback xmlns="">
      <p:transition spd="slow" advTm="39833"/>
    </mc:Fallback>
  </mc:AlternateContent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209EA94B5D46F499461BBA5E544007F" ma:contentTypeVersion="10" ma:contentTypeDescription="Skapa ett nytt dokument." ma:contentTypeScope="" ma:versionID="a227b2c0d56fe3916b46b1b8d35d4a5c">
  <xsd:schema xmlns:xsd="http://www.w3.org/2001/XMLSchema" xmlns:xs="http://www.w3.org/2001/XMLSchema" xmlns:p="http://schemas.microsoft.com/office/2006/metadata/properties" xmlns:ns3="1b893ef7-8573-445c-a6ef-0a1cf36ba930" xmlns:ns4="50b6a3de-978d-4edf-af7f-bae09b84656c" targetNamespace="http://schemas.microsoft.com/office/2006/metadata/properties" ma:root="true" ma:fieldsID="e78c6f7f2a9507eeed487ef64435d26a" ns3:_="" ns4:_="">
    <xsd:import namespace="1b893ef7-8573-445c-a6ef-0a1cf36ba930"/>
    <xsd:import namespace="50b6a3de-978d-4edf-af7f-bae09b84656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893ef7-8573-445c-a6ef-0a1cf36ba93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b6a3de-978d-4edf-af7f-bae09b84656c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Delar tips,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ADB0317-0075-411B-8D64-08A385E078DE}">
  <ds:schemaRefs>
    <ds:schemaRef ds:uri="http://schemas.microsoft.com/office/2006/metadata/properties"/>
    <ds:schemaRef ds:uri="http://purl.org/dc/terms/"/>
    <ds:schemaRef ds:uri="http://purl.org/dc/dcmitype/"/>
    <ds:schemaRef ds:uri="1b893ef7-8573-445c-a6ef-0a1cf36ba930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50b6a3de-978d-4edf-af7f-bae09b84656c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8C74D9EF-276C-4A7C-801D-1791523A37F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b893ef7-8573-445c-a6ef-0a1cf36ba930"/>
    <ds:schemaRef ds:uri="50b6a3de-978d-4edf-af7f-bae09b84656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0F2EAD2-44EB-4537-B1A2-8C030E6099B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14160</TotalTime>
  <Words>518</Words>
  <Application>Microsoft Office PowerPoint</Application>
  <PresentationFormat>Bredbild</PresentationFormat>
  <Paragraphs>73</Paragraphs>
  <Slides>7</Slides>
  <Notes>6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Office-tema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Mikael Klein</dc:creator>
  <cp:lastModifiedBy>Mikael Klein</cp:lastModifiedBy>
  <cp:revision>205</cp:revision>
  <dcterms:created xsi:type="dcterms:W3CDTF">2016-05-11T07:55:42Z</dcterms:created>
  <dcterms:modified xsi:type="dcterms:W3CDTF">2020-11-11T11:03:22Z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0x0101000209EA94B5D46F499461BBA5E544007F</vt:lpwstr>
  </property>
</Properties>
</file>