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3.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5.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3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4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49.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5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51" r:id="rId5"/>
  </p:sldMasterIdLst>
  <p:notesMasterIdLst>
    <p:notesMasterId r:id="rId75"/>
  </p:notesMasterIdLst>
  <p:sldIdLst>
    <p:sldId id="256" r:id="rId6"/>
    <p:sldId id="1579" r:id="rId7"/>
    <p:sldId id="402" r:id="rId8"/>
    <p:sldId id="398" r:id="rId9"/>
    <p:sldId id="1554" r:id="rId10"/>
    <p:sldId id="1568" r:id="rId11"/>
    <p:sldId id="401" r:id="rId12"/>
    <p:sldId id="1555" r:id="rId13"/>
    <p:sldId id="356" r:id="rId14"/>
    <p:sldId id="364" r:id="rId15"/>
    <p:sldId id="365" r:id="rId16"/>
    <p:sldId id="366" r:id="rId17"/>
    <p:sldId id="367" r:id="rId18"/>
    <p:sldId id="368" r:id="rId19"/>
    <p:sldId id="370" r:id="rId20"/>
    <p:sldId id="403" r:id="rId21"/>
    <p:sldId id="363" r:id="rId22"/>
    <p:sldId id="393" r:id="rId23"/>
    <p:sldId id="357" r:id="rId24"/>
    <p:sldId id="371" r:id="rId25"/>
    <p:sldId id="404" r:id="rId26"/>
    <p:sldId id="405" r:id="rId27"/>
    <p:sldId id="372" r:id="rId28"/>
    <p:sldId id="1556" r:id="rId29"/>
    <p:sldId id="358" r:id="rId30"/>
    <p:sldId id="373" r:id="rId31"/>
    <p:sldId id="1557" r:id="rId32"/>
    <p:sldId id="374" r:id="rId33"/>
    <p:sldId id="1558" r:id="rId34"/>
    <p:sldId id="1559" r:id="rId35"/>
    <p:sldId id="375" r:id="rId36"/>
    <p:sldId id="1562" r:id="rId37"/>
    <p:sldId id="1561" r:id="rId38"/>
    <p:sldId id="376" r:id="rId39"/>
    <p:sldId id="1563" r:id="rId40"/>
    <p:sldId id="1578" r:id="rId41"/>
    <p:sldId id="377" r:id="rId42"/>
    <p:sldId id="378" r:id="rId43"/>
    <p:sldId id="1564" r:id="rId44"/>
    <p:sldId id="1566" r:id="rId45"/>
    <p:sldId id="1567" r:id="rId46"/>
    <p:sldId id="381" r:id="rId47"/>
    <p:sldId id="359" r:id="rId48"/>
    <p:sldId id="379" r:id="rId49"/>
    <p:sldId id="1585" r:id="rId50"/>
    <p:sldId id="380" r:id="rId51"/>
    <p:sldId id="1581" r:id="rId52"/>
    <p:sldId id="1582" r:id="rId53"/>
    <p:sldId id="360" r:id="rId54"/>
    <p:sldId id="382" r:id="rId55"/>
    <p:sldId id="406" r:id="rId56"/>
    <p:sldId id="1572" r:id="rId57"/>
    <p:sldId id="388" r:id="rId58"/>
    <p:sldId id="407" r:id="rId59"/>
    <p:sldId id="389" r:id="rId60"/>
    <p:sldId id="390" r:id="rId61"/>
    <p:sldId id="1573" r:id="rId62"/>
    <p:sldId id="1574" r:id="rId63"/>
    <p:sldId id="397" r:id="rId64"/>
    <p:sldId id="391" r:id="rId65"/>
    <p:sldId id="361" r:id="rId66"/>
    <p:sldId id="392" r:id="rId67"/>
    <p:sldId id="1575" r:id="rId68"/>
    <p:sldId id="1576" r:id="rId69"/>
    <p:sldId id="1569" r:id="rId70"/>
    <p:sldId id="1570" r:id="rId71"/>
    <p:sldId id="1571" r:id="rId72"/>
    <p:sldId id="1583" r:id="rId73"/>
    <p:sldId id="1584" r:id="rId7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051A61-C279-41F2-869D-1AC93ABEA8F0}">
          <p14:sldIdLst>
            <p14:sldId id="256"/>
            <p14:sldId id="1579"/>
            <p14:sldId id="402"/>
            <p14:sldId id="398"/>
            <p14:sldId id="1554"/>
            <p14:sldId id="1568"/>
            <p14:sldId id="401"/>
            <p14:sldId id="1555"/>
            <p14:sldId id="356"/>
            <p14:sldId id="364"/>
            <p14:sldId id="365"/>
            <p14:sldId id="366"/>
            <p14:sldId id="367"/>
            <p14:sldId id="368"/>
            <p14:sldId id="370"/>
            <p14:sldId id="403"/>
            <p14:sldId id="363"/>
            <p14:sldId id="393"/>
            <p14:sldId id="357"/>
            <p14:sldId id="371"/>
            <p14:sldId id="404"/>
            <p14:sldId id="405"/>
            <p14:sldId id="372"/>
            <p14:sldId id="1556"/>
            <p14:sldId id="358"/>
            <p14:sldId id="373"/>
            <p14:sldId id="1557"/>
            <p14:sldId id="374"/>
            <p14:sldId id="1558"/>
            <p14:sldId id="1559"/>
            <p14:sldId id="375"/>
            <p14:sldId id="1562"/>
            <p14:sldId id="1561"/>
            <p14:sldId id="376"/>
            <p14:sldId id="1563"/>
            <p14:sldId id="1578"/>
            <p14:sldId id="377"/>
            <p14:sldId id="378"/>
            <p14:sldId id="1564"/>
            <p14:sldId id="1566"/>
            <p14:sldId id="1567"/>
            <p14:sldId id="381"/>
            <p14:sldId id="359"/>
            <p14:sldId id="379"/>
            <p14:sldId id="1585"/>
            <p14:sldId id="380"/>
            <p14:sldId id="1581"/>
            <p14:sldId id="1582"/>
            <p14:sldId id="360"/>
            <p14:sldId id="382"/>
            <p14:sldId id="406"/>
            <p14:sldId id="1572"/>
            <p14:sldId id="388"/>
            <p14:sldId id="407"/>
            <p14:sldId id="389"/>
            <p14:sldId id="390"/>
            <p14:sldId id="1573"/>
            <p14:sldId id="1574"/>
            <p14:sldId id="397"/>
            <p14:sldId id="391"/>
            <p14:sldId id="361"/>
            <p14:sldId id="392"/>
            <p14:sldId id="1575"/>
            <p14:sldId id="1576"/>
            <p14:sldId id="1569"/>
            <p14:sldId id="1570"/>
            <p14:sldId id="1571"/>
            <p14:sldId id="1583"/>
            <p14:sldId id="1584"/>
          </p14:sldIdLst>
        </p14:section>
        <p14:section name="Untitled Section" id="{23E71051-0BF4-41DF-BB21-2DEECC0C803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1237"/>
    <a:srgbClr val="9D3975"/>
    <a:srgbClr val="DD012F"/>
    <a:srgbClr val="E78884"/>
    <a:srgbClr val="F6C3C0"/>
    <a:srgbClr val="A80024"/>
    <a:srgbClr val="FFBDCB"/>
    <a:srgbClr val="E6007E"/>
    <a:srgbClr val="4DA46C"/>
    <a:srgbClr val="DB9D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C54D7-E33A-41A2-96F8-223949FE0D70}" v="359" dt="2021-04-26T12:21:59.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0621" autoAdjust="0"/>
  </p:normalViewPr>
  <p:slideViewPr>
    <p:cSldViewPr snapToGrid="0">
      <p:cViewPr varScale="1">
        <p:scale>
          <a:sx n="88" d="100"/>
          <a:sy n="88" d="100"/>
        </p:scale>
        <p:origin x="120" y="34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Agnes Persson" userId="74f86e8a-2688-4f58-bc8e-9854d85bb9a4" providerId="ADAL" clId="{427C54D7-E33A-41A2-96F8-223949FE0D70}"/>
    <pc:docChg chg="custSel addSld delSld modSld modSection">
      <pc:chgData name="Hanna Agnes Persson" userId="74f86e8a-2688-4f58-bc8e-9854d85bb9a4" providerId="ADAL" clId="{427C54D7-E33A-41A2-96F8-223949FE0D70}" dt="2021-04-26T12:22:04.666" v="429" actId="20577"/>
      <pc:docMkLst>
        <pc:docMk/>
      </pc:docMkLst>
      <pc:sldChg chg="modSp">
        <pc:chgData name="Hanna Agnes Persson" userId="74f86e8a-2688-4f58-bc8e-9854d85bb9a4" providerId="ADAL" clId="{427C54D7-E33A-41A2-96F8-223949FE0D70}" dt="2021-04-26T09:13:38.173" v="46" actId="207"/>
        <pc:sldMkLst>
          <pc:docMk/>
          <pc:sldMk cId="2414395577" sldId="363"/>
        </pc:sldMkLst>
        <pc:graphicFrameChg chg="mod">
          <ac:chgData name="Hanna Agnes Persson" userId="74f86e8a-2688-4f58-bc8e-9854d85bb9a4" providerId="ADAL" clId="{427C54D7-E33A-41A2-96F8-223949FE0D70}" dt="2021-04-26T09:13:38.173" v="46" actId="207"/>
          <ac:graphicFrameMkLst>
            <pc:docMk/>
            <pc:sldMk cId="2414395577" sldId="363"/>
            <ac:graphicFrameMk id="8" creationId="{75B26606-B3F1-4AFB-A38C-7BA838BDE497}"/>
          </ac:graphicFrameMkLst>
        </pc:graphicFrameChg>
      </pc:sldChg>
      <pc:sldChg chg="modSp">
        <pc:chgData name="Hanna Agnes Persson" userId="74f86e8a-2688-4f58-bc8e-9854d85bb9a4" providerId="ADAL" clId="{427C54D7-E33A-41A2-96F8-223949FE0D70}" dt="2021-04-26T09:11:14.882" v="26" actId="207"/>
        <pc:sldMkLst>
          <pc:docMk/>
          <pc:sldMk cId="194673663" sldId="364"/>
        </pc:sldMkLst>
        <pc:graphicFrameChg chg="mod">
          <ac:chgData name="Hanna Agnes Persson" userId="74f86e8a-2688-4f58-bc8e-9854d85bb9a4" providerId="ADAL" clId="{427C54D7-E33A-41A2-96F8-223949FE0D70}" dt="2021-04-26T09:11:14.882" v="26" actId="207"/>
          <ac:graphicFrameMkLst>
            <pc:docMk/>
            <pc:sldMk cId="194673663" sldId="364"/>
            <ac:graphicFrameMk id="8" creationId="{8ED98B81-A5CC-475F-AC96-29BD471858A5}"/>
          </ac:graphicFrameMkLst>
        </pc:graphicFrameChg>
      </pc:sldChg>
      <pc:sldChg chg="modSp">
        <pc:chgData name="Hanna Agnes Persson" userId="74f86e8a-2688-4f58-bc8e-9854d85bb9a4" providerId="ADAL" clId="{427C54D7-E33A-41A2-96F8-223949FE0D70}" dt="2021-04-26T09:11:23.204" v="27" actId="207"/>
        <pc:sldMkLst>
          <pc:docMk/>
          <pc:sldMk cId="1058636074" sldId="366"/>
        </pc:sldMkLst>
        <pc:graphicFrameChg chg="mod">
          <ac:chgData name="Hanna Agnes Persson" userId="74f86e8a-2688-4f58-bc8e-9854d85bb9a4" providerId="ADAL" clId="{427C54D7-E33A-41A2-96F8-223949FE0D70}" dt="2021-04-26T09:11:23.204" v="27" actId="207"/>
          <ac:graphicFrameMkLst>
            <pc:docMk/>
            <pc:sldMk cId="1058636074" sldId="366"/>
            <ac:graphicFrameMk id="7" creationId="{66684FFF-4679-4A40-B4B7-27D6F7EC9C00}"/>
          </ac:graphicFrameMkLst>
        </pc:graphicFrameChg>
      </pc:sldChg>
      <pc:sldChg chg="modSp">
        <pc:chgData name="Hanna Agnes Persson" userId="74f86e8a-2688-4f58-bc8e-9854d85bb9a4" providerId="ADAL" clId="{427C54D7-E33A-41A2-96F8-223949FE0D70}" dt="2021-04-26T09:11:30.162" v="28" actId="207"/>
        <pc:sldMkLst>
          <pc:docMk/>
          <pc:sldMk cId="2093627654" sldId="367"/>
        </pc:sldMkLst>
        <pc:graphicFrameChg chg="mod">
          <ac:chgData name="Hanna Agnes Persson" userId="74f86e8a-2688-4f58-bc8e-9854d85bb9a4" providerId="ADAL" clId="{427C54D7-E33A-41A2-96F8-223949FE0D70}" dt="2021-04-26T09:11:30.162" v="28" actId="207"/>
          <ac:graphicFrameMkLst>
            <pc:docMk/>
            <pc:sldMk cId="2093627654" sldId="367"/>
            <ac:graphicFrameMk id="7" creationId="{889A1A25-0BAA-4CC8-9F5E-02D005B1E9E0}"/>
          </ac:graphicFrameMkLst>
        </pc:graphicFrameChg>
      </pc:sldChg>
      <pc:sldChg chg="modSp">
        <pc:chgData name="Hanna Agnes Persson" userId="74f86e8a-2688-4f58-bc8e-9854d85bb9a4" providerId="ADAL" clId="{427C54D7-E33A-41A2-96F8-223949FE0D70}" dt="2021-04-26T09:12:02.227" v="35" actId="207"/>
        <pc:sldMkLst>
          <pc:docMk/>
          <pc:sldMk cId="612862934" sldId="368"/>
        </pc:sldMkLst>
        <pc:graphicFrameChg chg="mod">
          <ac:chgData name="Hanna Agnes Persson" userId="74f86e8a-2688-4f58-bc8e-9854d85bb9a4" providerId="ADAL" clId="{427C54D7-E33A-41A2-96F8-223949FE0D70}" dt="2021-04-26T09:11:34.078" v="29" actId="207"/>
          <ac:graphicFrameMkLst>
            <pc:docMk/>
            <pc:sldMk cId="612862934" sldId="368"/>
            <ac:graphicFrameMk id="7" creationId="{C54CA7F3-DAA7-4FFF-9592-87F64FF23099}"/>
          </ac:graphicFrameMkLst>
        </pc:graphicFrameChg>
        <pc:graphicFrameChg chg="mod">
          <ac:chgData name="Hanna Agnes Persson" userId="74f86e8a-2688-4f58-bc8e-9854d85bb9a4" providerId="ADAL" clId="{427C54D7-E33A-41A2-96F8-223949FE0D70}" dt="2021-04-26T09:12:02.227" v="35" actId="207"/>
          <ac:graphicFrameMkLst>
            <pc:docMk/>
            <pc:sldMk cId="612862934" sldId="368"/>
            <ac:graphicFrameMk id="8" creationId="{DFA023BD-196B-462F-81A3-4DC9F219CE36}"/>
          </ac:graphicFrameMkLst>
        </pc:graphicFrameChg>
      </pc:sldChg>
      <pc:sldChg chg="modSp mod">
        <pc:chgData name="Hanna Agnes Persson" userId="74f86e8a-2688-4f58-bc8e-9854d85bb9a4" providerId="ADAL" clId="{427C54D7-E33A-41A2-96F8-223949FE0D70}" dt="2021-04-26T09:12:28.401" v="39" actId="207"/>
        <pc:sldMkLst>
          <pc:docMk/>
          <pc:sldMk cId="1135935900" sldId="370"/>
        </pc:sldMkLst>
        <pc:spChg chg="mod">
          <ac:chgData name="Hanna Agnes Persson" userId="74f86e8a-2688-4f58-bc8e-9854d85bb9a4" providerId="ADAL" clId="{427C54D7-E33A-41A2-96F8-223949FE0D70}" dt="2021-04-26T09:12:22.406" v="38" actId="692"/>
          <ac:spMkLst>
            <pc:docMk/>
            <pc:sldMk cId="1135935900" sldId="370"/>
            <ac:spMk id="8" creationId="{C4B8691F-1C67-41A7-B485-C5765D87D2B4}"/>
          </ac:spMkLst>
        </pc:spChg>
        <pc:graphicFrameChg chg="mod">
          <ac:chgData name="Hanna Agnes Persson" userId="74f86e8a-2688-4f58-bc8e-9854d85bb9a4" providerId="ADAL" clId="{427C54D7-E33A-41A2-96F8-223949FE0D70}" dt="2021-04-26T09:12:28.401" v="39" actId="207"/>
          <ac:graphicFrameMkLst>
            <pc:docMk/>
            <pc:sldMk cId="1135935900" sldId="370"/>
            <ac:graphicFrameMk id="7" creationId="{CD9E6C02-B1D7-474E-A814-BCE38FC946E6}"/>
          </ac:graphicFrameMkLst>
        </pc:graphicFrameChg>
      </pc:sldChg>
      <pc:sldChg chg="modSp">
        <pc:chgData name="Hanna Agnes Persson" userId="74f86e8a-2688-4f58-bc8e-9854d85bb9a4" providerId="ADAL" clId="{427C54D7-E33A-41A2-96F8-223949FE0D70}" dt="2021-04-26T09:15:19.572" v="60" actId="207"/>
        <pc:sldMkLst>
          <pc:docMk/>
          <pc:sldMk cId="800761331" sldId="371"/>
        </pc:sldMkLst>
        <pc:graphicFrameChg chg="mod">
          <ac:chgData name="Hanna Agnes Persson" userId="74f86e8a-2688-4f58-bc8e-9854d85bb9a4" providerId="ADAL" clId="{427C54D7-E33A-41A2-96F8-223949FE0D70}" dt="2021-04-26T09:15:19.572" v="60" actId="207"/>
          <ac:graphicFrameMkLst>
            <pc:docMk/>
            <pc:sldMk cId="800761331" sldId="371"/>
            <ac:graphicFrameMk id="7" creationId="{99F61F14-B424-484C-A04D-D6493E75C6BF}"/>
          </ac:graphicFrameMkLst>
        </pc:graphicFrameChg>
      </pc:sldChg>
      <pc:sldChg chg="modSp">
        <pc:chgData name="Hanna Agnes Persson" userId="74f86e8a-2688-4f58-bc8e-9854d85bb9a4" providerId="ADAL" clId="{427C54D7-E33A-41A2-96F8-223949FE0D70}" dt="2021-04-26T09:16:07.782" v="69" actId="207"/>
        <pc:sldMkLst>
          <pc:docMk/>
          <pc:sldMk cId="1163383390" sldId="372"/>
        </pc:sldMkLst>
        <pc:graphicFrameChg chg="mod">
          <ac:chgData name="Hanna Agnes Persson" userId="74f86e8a-2688-4f58-bc8e-9854d85bb9a4" providerId="ADAL" clId="{427C54D7-E33A-41A2-96F8-223949FE0D70}" dt="2021-04-26T09:16:07.782" v="69" actId="207"/>
          <ac:graphicFrameMkLst>
            <pc:docMk/>
            <pc:sldMk cId="1163383390" sldId="372"/>
            <ac:graphicFrameMk id="7" creationId="{A09B1E88-03B6-4B27-A54C-3FE0EE2BC365}"/>
          </ac:graphicFrameMkLst>
        </pc:graphicFrameChg>
      </pc:sldChg>
      <pc:sldChg chg="modSp">
        <pc:chgData name="Hanna Agnes Persson" userId="74f86e8a-2688-4f58-bc8e-9854d85bb9a4" providerId="ADAL" clId="{427C54D7-E33A-41A2-96F8-223949FE0D70}" dt="2021-04-26T09:16:40.277" v="75" actId="207"/>
        <pc:sldMkLst>
          <pc:docMk/>
          <pc:sldMk cId="2539920857" sldId="373"/>
        </pc:sldMkLst>
        <pc:graphicFrameChg chg="mod">
          <ac:chgData name="Hanna Agnes Persson" userId="74f86e8a-2688-4f58-bc8e-9854d85bb9a4" providerId="ADAL" clId="{427C54D7-E33A-41A2-96F8-223949FE0D70}" dt="2021-04-26T09:16:40.277" v="75" actId="207"/>
          <ac:graphicFrameMkLst>
            <pc:docMk/>
            <pc:sldMk cId="2539920857" sldId="373"/>
            <ac:graphicFrameMk id="10" creationId="{40AC656E-BEB4-4A78-8470-A7ACAFA10C49}"/>
          </ac:graphicFrameMkLst>
        </pc:graphicFrameChg>
      </pc:sldChg>
      <pc:sldChg chg="modSp">
        <pc:chgData name="Hanna Agnes Persson" userId="74f86e8a-2688-4f58-bc8e-9854d85bb9a4" providerId="ADAL" clId="{427C54D7-E33A-41A2-96F8-223949FE0D70}" dt="2021-04-26T09:17:11.135" v="84" actId="207"/>
        <pc:sldMkLst>
          <pc:docMk/>
          <pc:sldMk cId="2905602445" sldId="374"/>
        </pc:sldMkLst>
        <pc:graphicFrameChg chg="mod">
          <ac:chgData name="Hanna Agnes Persson" userId="74f86e8a-2688-4f58-bc8e-9854d85bb9a4" providerId="ADAL" clId="{427C54D7-E33A-41A2-96F8-223949FE0D70}" dt="2021-04-26T09:17:11.135" v="84" actId="207"/>
          <ac:graphicFrameMkLst>
            <pc:docMk/>
            <pc:sldMk cId="2905602445" sldId="374"/>
            <ac:graphicFrameMk id="7" creationId="{FBFFD80C-5DFF-42FF-8FAA-9395C28CCE46}"/>
          </ac:graphicFrameMkLst>
        </pc:graphicFrameChg>
      </pc:sldChg>
      <pc:sldChg chg="modSp">
        <pc:chgData name="Hanna Agnes Persson" userId="74f86e8a-2688-4f58-bc8e-9854d85bb9a4" providerId="ADAL" clId="{427C54D7-E33A-41A2-96F8-223949FE0D70}" dt="2021-04-26T09:32:47.765" v="101" actId="207"/>
        <pc:sldMkLst>
          <pc:docMk/>
          <pc:sldMk cId="4041845031" sldId="375"/>
        </pc:sldMkLst>
        <pc:graphicFrameChg chg="mod">
          <ac:chgData name="Hanna Agnes Persson" userId="74f86e8a-2688-4f58-bc8e-9854d85bb9a4" providerId="ADAL" clId="{427C54D7-E33A-41A2-96F8-223949FE0D70}" dt="2021-04-26T09:32:47.765" v="101" actId="207"/>
          <ac:graphicFrameMkLst>
            <pc:docMk/>
            <pc:sldMk cId="4041845031" sldId="375"/>
            <ac:graphicFrameMk id="8" creationId="{B1000F70-1256-4543-9C73-03B057C8DDF6}"/>
          </ac:graphicFrameMkLst>
        </pc:graphicFrameChg>
      </pc:sldChg>
      <pc:sldChg chg="modSp">
        <pc:chgData name="Hanna Agnes Persson" userId="74f86e8a-2688-4f58-bc8e-9854d85bb9a4" providerId="ADAL" clId="{427C54D7-E33A-41A2-96F8-223949FE0D70}" dt="2021-04-26T09:33:30.461" v="111" actId="207"/>
        <pc:sldMkLst>
          <pc:docMk/>
          <pc:sldMk cId="2593623845" sldId="376"/>
        </pc:sldMkLst>
        <pc:graphicFrameChg chg="mod">
          <ac:chgData name="Hanna Agnes Persson" userId="74f86e8a-2688-4f58-bc8e-9854d85bb9a4" providerId="ADAL" clId="{427C54D7-E33A-41A2-96F8-223949FE0D70}" dt="2021-04-26T09:33:30.461" v="111" actId="207"/>
          <ac:graphicFrameMkLst>
            <pc:docMk/>
            <pc:sldMk cId="2593623845" sldId="376"/>
            <ac:graphicFrameMk id="7" creationId="{A4453B41-958D-4456-BEE0-FF52BBDD780C}"/>
          </ac:graphicFrameMkLst>
        </pc:graphicFrameChg>
      </pc:sldChg>
      <pc:sldChg chg="modSp">
        <pc:chgData name="Hanna Agnes Persson" userId="74f86e8a-2688-4f58-bc8e-9854d85bb9a4" providerId="ADAL" clId="{427C54D7-E33A-41A2-96F8-223949FE0D70}" dt="2021-04-26T09:34:40.364" v="125" actId="207"/>
        <pc:sldMkLst>
          <pc:docMk/>
          <pc:sldMk cId="2497358150" sldId="377"/>
        </pc:sldMkLst>
        <pc:graphicFrameChg chg="mod">
          <ac:chgData name="Hanna Agnes Persson" userId="74f86e8a-2688-4f58-bc8e-9854d85bb9a4" providerId="ADAL" clId="{427C54D7-E33A-41A2-96F8-223949FE0D70}" dt="2021-04-26T09:34:40.364" v="125" actId="207"/>
          <ac:graphicFrameMkLst>
            <pc:docMk/>
            <pc:sldMk cId="2497358150" sldId="377"/>
            <ac:graphicFrameMk id="7" creationId="{0C3B519F-FACE-45D5-A55F-C4516F9E0D11}"/>
          </ac:graphicFrameMkLst>
        </pc:graphicFrameChg>
      </pc:sldChg>
      <pc:sldChg chg="modSp">
        <pc:chgData name="Hanna Agnes Persson" userId="74f86e8a-2688-4f58-bc8e-9854d85bb9a4" providerId="ADAL" clId="{427C54D7-E33A-41A2-96F8-223949FE0D70}" dt="2021-04-26T09:35:06.652" v="133" actId="207"/>
        <pc:sldMkLst>
          <pc:docMk/>
          <pc:sldMk cId="2228845271" sldId="378"/>
        </pc:sldMkLst>
        <pc:graphicFrameChg chg="mod">
          <ac:chgData name="Hanna Agnes Persson" userId="74f86e8a-2688-4f58-bc8e-9854d85bb9a4" providerId="ADAL" clId="{427C54D7-E33A-41A2-96F8-223949FE0D70}" dt="2021-04-26T09:35:06.652" v="133" actId="207"/>
          <ac:graphicFrameMkLst>
            <pc:docMk/>
            <pc:sldMk cId="2228845271" sldId="378"/>
            <ac:graphicFrameMk id="7" creationId="{6F9DAF9D-6A84-4FDD-9958-178FFEF8CA16}"/>
          </ac:graphicFrameMkLst>
        </pc:graphicFrameChg>
      </pc:sldChg>
      <pc:sldChg chg="modSp">
        <pc:chgData name="Hanna Agnes Persson" userId="74f86e8a-2688-4f58-bc8e-9854d85bb9a4" providerId="ADAL" clId="{427C54D7-E33A-41A2-96F8-223949FE0D70}" dt="2021-04-26T09:37:56.724" v="271" actId="207"/>
        <pc:sldMkLst>
          <pc:docMk/>
          <pc:sldMk cId="3603771591" sldId="379"/>
        </pc:sldMkLst>
        <pc:graphicFrameChg chg="mod">
          <ac:chgData name="Hanna Agnes Persson" userId="74f86e8a-2688-4f58-bc8e-9854d85bb9a4" providerId="ADAL" clId="{427C54D7-E33A-41A2-96F8-223949FE0D70}" dt="2021-04-26T09:37:56.724" v="271" actId="207"/>
          <ac:graphicFrameMkLst>
            <pc:docMk/>
            <pc:sldMk cId="3603771591" sldId="379"/>
            <ac:graphicFrameMk id="7" creationId="{0BFBCA35-F7B8-49B0-B30D-F497596D55FF}"/>
          </ac:graphicFrameMkLst>
        </pc:graphicFrameChg>
      </pc:sldChg>
      <pc:sldChg chg="modSp">
        <pc:chgData name="Hanna Agnes Persson" userId="74f86e8a-2688-4f58-bc8e-9854d85bb9a4" providerId="ADAL" clId="{427C54D7-E33A-41A2-96F8-223949FE0D70}" dt="2021-04-26T09:38:04.204" v="272" actId="207"/>
        <pc:sldMkLst>
          <pc:docMk/>
          <pc:sldMk cId="2642556511" sldId="380"/>
        </pc:sldMkLst>
        <pc:graphicFrameChg chg="mod">
          <ac:chgData name="Hanna Agnes Persson" userId="74f86e8a-2688-4f58-bc8e-9854d85bb9a4" providerId="ADAL" clId="{427C54D7-E33A-41A2-96F8-223949FE0D70}" dt="2021-04-26T09:38:04.204" v="272" actId="207"/>
          <ac:graphicFrameMkLst>
            <pc:docMk/>
            <pc:sldMk cId="2642556511" sldId="380"/>
            <ac:graphicFrameMk id="7" creationId="{79D7B614-36AF-47CC-9EBF-78670961BFCF}"/>
          </ac:graphicFrameMkLst>
        </pc:graphicFrameChg>
      </pc:sldChg>
      <pc:sldChg chg="addSp delSp modSp mod">
        <pc:chgData name="Hanna Agnes Persson" userId="74f86e8a-2688-4f58-bc8e-9854d85bb9a4" providerId="ADAL" clId="{427C54D7-E33A-41A2-96F8-223949FE0D70}" dt="2021-04-26T11:59:54.037" v="334" actId="478"/>
        <pc:sldMkLst>
          <pc:docMk/>
          <pc:sldMk cId="3511449748" sldId="381"/>
        </pc:sldMkLst>
        <pc:spChg chg="add del mod">
          <ac:chgData name="Hanna Agnes Persson" userId="74f86e8a-2688-4f58-bc8e-9854d85bb9a4" providerId="ADAL" clId="{427C54D7-E33A-41A2-96F8-223949FE0D70}" dt="2021-04-26T11:59:54.037" v="334" actId="478"/>
          <ac:spMkLst>
            <pc:docMk/>
            <pc:sldMk cId="3511449748" sldId="381"/>
            <ac:spMk id="2" creationId="{A00D780D-1C7D-49D8-893D-81D971CB0C4A}"/>
          </ac:spMkLst>
        </pc:spChg>
        <pc:graphicFrameChg chg="mod">
          <ac:chgData name="Hanna Agnes Persson" userId="74f86e8a-2688-4f58-bc8e-9854d85bb9a4" providerId="ADAL" clId="{427C54D7-E33A-41A2-96F8-223949FE0D70}" dt="2021-04-26T09:37:27.878" v="242" actId="207"/>
          <ac:graphicFrameMkLst>
            <pc:docMk/>
            <pc:sldMk cId="3511449748" sldId="381"/>
            <ac:graphicFrameMk id="7" creationId="{1A648C9E-0F67-4690-9E8E-A1F89EAF61CF}"/>
          </ac:graphicFrameMkLst>
        </pc:graphicFrameChg>
        <pc:graphicFrameChg chg="modGraphic">
          <ac:chgData name="Hanna Agnes Persson" userId="74f86e8a-2688-4f58-bc8e-9854d85bb9a4" providerId="ADAL" clId="{427C54D7-E33A-41A2-96F8-223949FE0D70}" dt="2021-04-26T09:45:00.970" v="333" actId="207"/>
          <ac:graphicFrameMkLst>
            <pc:docMk/>
            <pc:sldMk cId="3511449748" sldId="381"/>
            <ac:graphicFrameMk id="8" creationId="{5D24EBCB-F058-4217-A712-3ACF64B7793F}"/>
          </ac:graphicFrameMkLst>
        </pc:graphicFrameChg>
      </pc:sldChg>
      <pc:sldChg chg="modSp">
        <pc:chgData name="Hanna Agnes Persson" userId="74f86e8a-2688-4f58-bc8e-9854d85bb9a4" providerId="ADAL" clId="{427C54D7-E33A-41A2-96F8-223949FE0D70}" dt="2021-04-26T09:39:18.436" v="281" actId="207"/>
        <pc:sldMkLst>
          <pc:docMk/>
          <pc:sldMk cId="661591396" sldId="382"/>
        </pc:sldMkLst>
        <pc:graphicFrameChg chg="mod">
          <ac:chgData name="Hanna Agnes Persson" userId="74f86e8a-2688-4f58-bc8e-9854d85bb9a4" providerId="ADAL" clId="{427C54D7-E33A-41A2-96F8-223949FE0D70}" dt="2021-04-26T09:39:18.436" v="281" actId="207"/>
          <ac:graphicFrameMkLst>
            <pc:docMk/>
            <pc:sldMk cId="661591396" sldId="382"/>
            <ac:graphicFrameMk id="10" creationId="{AA5CB66C-B52C-4B83-B7BD-7F7F3EBD167C}"/>
          </ac:graphicFrameMkLst>
        </pc:graphicFrameChg>
      </pc:sldChg>
      <pc:sldChg chg="modSp">
        <pc:chgData name="Hanna Agnes Persson" userId="74f86e8a-2688-4f58-bc8e-9854d85bb9a4" providerId="ADAL" clId="{427C54D7-E33A-41A2-96F8-223949FE0D70}" dt="2021-04-26T09:40:17.991" v="295" actId="207"/>
        <pc:sldMkLst>
          <pc:docMk/>
          <pc:sldMk cId="1606330989" sldId="388"/>
        </pc:sldMkLst>
        <pc:graphicFrameChg chg="mod">
          <ac:chgData name="Hanna Agnes Persson" userId="74f86e8a-2688-4f58-bc8e-9854d85bb9a4" providerId="ADAL" clId="{427C54D7-E33A-41A2-96F8-223949FE0D70}" dt="2021-04-26T09:40:17.991" v="295" actId="207"/>
          <ac:graphicFrameMkLst>
            <pc:docMk/>
            <pc:sldMk cId="1606330989" sldId="388"/>
            <ac:graphicFrameMk id="7" creationId="{7372768B-CF94-4E85-B7D4-6C6C98AA8349}"/>
          </ac:graphicFrameMkLst>
        </pc:graphicFrameChg>
      </pc:sldChg>
      <pc:sldChg chg="modSp">
        <pc:chgData name="Hanna Agnes Persson" userId="74f86e8a-2688-4f58-bc8e-9854d85bb9a4" providerId="ADAL" clId="{427C54D7-E33A-41A2-96F8-223949FE0D70}" dt="2021-04-26T09:41:57.230" v="306" actId="207"/>
        <pc:sldMkLst>
          <pc:docMk/>
          <pc:sldMk cId="1866288241" sldId="390"/>
        </pc:sldMkLst>
        <pc:graphicFrameChg chg="mod">
          <ac:chgData name="Hanna Agnes Persson" userId="74f86e8a-2688-4f58-bc8e-9854d85bb9a4" providerId="ADAL" clId="{427C54D7-E33A-41A2-96F8-223949FE0D70}" dt="2021-04-26T09:41:57.230" v="306" actId="207"/>
          <ac:graphicFrameMkLst>
            <pc:docMk/>
            <pc:sldMk cId="1866288241" sldId="390"/>
            <ac:graphicFrameMk id="10" creationId="{CA576E06-D1CE-43F4-B4CE-F809E8F1C102}"/>
          </ac:graphicFrameMkLst>
        </pc:graphicFrameChg>
      </pc:sldChg>
      <pc:sldChg chg="modSp">
        <pc:chgData name="Hanna Agnes Persson" userId="74f86e8a-2688-4f58-bc8e-9854d85bb9a4" providerId="ADAL" clId="{427C54D7-E33A-41A2-96F8-223949FE0D70}" dt="2021-04-26T09:43:08.074" v="316" actId="207"/>
        <pc:sldMkLst>
          <pc:docMk/>
          <pc:sldMk cId="1882660793" sldId="391"/>
        </pc:sldMkLst>
        <pc:graphicFrameChg chg="mod">
          <ac:chgData name="Hanna Agnes Persson" userId="74f86e8a-2688-4f58-bc8e-9854d85bb9a4" providerId="ADAL" clId="{427C54D7-E33A-41A2-96F8-223949FE0D70}" dt="2021-04-26T09:43:08.074" v="316" actId="207"/>
          <ac:graphicFrameMkLst>
            <pc:docMk/>
            <pc:sldMk cId="1882660793" sldId="391"/>
            <ac:graphicFrameMk id="8" creationId="{206B230A-5A34-455F-88B6-DC0213A2DF26}"/>
          </ac:graphicFrameMkLst>
        </pc:graphicFrameChg>
      </pc:sldChg>
      <pc:sldChg chg="modSp">
        <pc:chgData name="Hanna Agnes Persson" userId="74f86e8a-2688-4f58-bc8e-9854d85bb9a4" providerId="ADAL" clId="{427C54D7-E33A-41A2-96F8-223949FE0D70}" dt="2021-04-26T09:43:14.727" v="317" actId="207"/>
        <pc:sldMkLst>
          <pc:docMk/>
          <pc:sldMk cId="3860717837" sldId="392"/>
        </pc:sldMkLst>
        <pc:graphicFrameChg chg="mod">
          <ac:chgData name="Hanna Agnes Persson" userId="74f86e8a-2688-4f58-bc8e-9854d85bb9a4" providerId="ADAL" clId="{427C54D7-E33A-41A2-96F8-223949FE0D70}" dt="2021-04-26T09:43:14.727" v="317" actId="207"/>
          <ac:graphicFrameMkLst>
            <pc:docMk/>
            <pc:sldMk cId="3860717837" sldId="392"/>
            <ac:graphicFrameMk id="10" creationId="{5B67A8A9-BA9C-423A-9AC2-F507A3AA4D9F}"/>
          </ac:graphicFrameMkLst>
        </pc:graphicFrameChg>
      </pc:sldChg>
      <pc:sldChg chg="modSp">
        <pc:chgData name="Hanna Agnes Persson" userId="74f86e8a-2688-4f58-bc8e-9854d85bb9a4" providerId="ADAL" clId="{427C54D7-E33A-41A2-96F8-223949FE0D70}" dt="2021-04-26T09:14:25.525" v="54" actId="207"/>
        <pc:sldMkLst>
          <pc:docMk/>
          <pc:sldMk cId="2303613811" sldId="393"/>
        </pc:sldMkLst>
        <pc:graphicFrameChg chg="mod">
          <ac:chgData name="Hanna Agnes Persson" userId="74f86e8a-2688-4f58-bc8e-9854d85bb9a4" providerId="ADAL" clId="{427C54D7-E33A-41A2-96F8-223949FE0D70}" dt="2021-04-26T09:14:25.525" v="54" actId="207"/>
          <ac:graphicFrameMkLst>
            <pc:docMk/>
            <pc:sldMk cId="2303613811" sldId="393"/>
            <ac:graphicFrameMk id="9" creationId="{83C1B848-027A-4BF8-A49F-BDAB6E68C7AE}"/>
          </ac:graphicFrameMkLst>
        </pc:graphicFrameChg>
      </pc:sldChg>
      <pc:sldChg chg="modSp">
        <pc:chgData name="Hanna Agnes Persson" userId="74f86e8a-2688-4f58-bc8e-9854d85bb9a4" providerId="ADAL" clId="{427C54D7-E33A-41A2-96F8-223949FE0D70}" dt="2021-04-26T09:42:59.272" v="314" actId="207"/>
        <pc:sldMkLst>
          <pc:docMk/>
          <pc:sldMk cId="3649826652" sldId="397"/>
        </pc:sldMkLst>
        <pc:graphicFrameChg chg="mod">
          <ac:chgData name="Hanna Agnes Persson" userId="74f86e8a-2688-4f58-bc8e-9854d85bb9a4" providerId="ADAL" clId="{427C54D7-E33A-41A2-96F8-223949FE0D70}" dt="2021-04-26T09:42:59.272" v="314" actId="207"/>
          <ac:graphicFrameMkLst>
            <pc:docMk/>
            <pc:sldMk cId="3649826652" sldId="397"/>
            <ac:graphicFrameMk id="10" creationId="{CA576E06-D1CE-43F4-B4CE-F809E8F1C102}"/>
          </ac:graphicFrameMkLst>
        </pc:graphicFrameChg>
      </pc:sldChg>
      <pc:sldChg chg="modSp">
        <pc:chgData name="Hanna Agnes Persson" userId="74f86e8a-2688-4f58-bc8e-9854d85bb9a4" providerId="ADAL" clId="{427C54D7-E33A-41A2-96F8-223949FE0D70}" dt="2021-04-26T09:10:35.511" v="21" actId="207"/>
        <pc:sldMkLst>
          <pc:docMk/>
          <pc:sldMk cId="3925127728" sldId="398"/>
        </pc:sldMkLst>
        <pc:spChg chg="mod">
          <ac:chgData name="Hanna Agnes Persson" userId="74f86e8a-2688-4f58-bc8e-9854d85bb9a4" providerId="ADAL" clId="{427C54D7-E33A-41A2-96F8-223949FE0D70}" dt="2021-04-26T09:10:35.511" v="21" actId="207"/>
          <ac:spMkLst>
            <pc:docMk/>
            <pc:sldMk cId="3925127728" sldId="398"/>
            <ac:spMk id="6" creationId="{64CB398C-136B-4AEF-B23B-8874AC2FBE45}"/>
          </ac:spMkLst>
        </pc:spChg>
      </pc:sldChg>
      <pc:sldChg chg="modSp setBg">
        <pc:chgData name="Hanna Agnes Persson" userId="74f86e8a-2688-4f58-bc8e-9854d85bb9a4" providerId="ADAL" clId="{427C54D7-E33A-41A2-96F8-223949FE0D70}" dt="2021-04-26T09:10:50.070" v="23"/>
        <pc:sldMkLst>
          <pc:docMk/>
          <pc:sldMk cId="1148205187" sldId="401"/>
        </pc:sldMkLst>
        <pc:spChg chg="mod">
          <ac:chgData name="Hanna Agnes Persson" userId="74f86e8a-2688-4f58-bc8e-9854d85bb9a4" providerId="ADAL" clId="{427C54D7-E33A-41A2-96F8-223949FE0D70}" dt="2021-04-26T09:10:44.896" v="22" actId="207"/>
          <ac:spMkLst>
            <pc:docMk/>
            <pc:sldMk cId="1148205187" sldId="401"/>
            <ac:spMk id="2" creationId="{0FC8B0DC-4D54-4C06-8D86-A9F0625F754F}"/>
          </ac:spMkLst>
        </pc:spChg>
        <pc:spChg chg="mod">
          <ac:chgData name="Hanna Agnes Persson" userId="74f86e8a-2688-4f58-bc8e-9854d85bb9a4" providerId="ADAL" clId="{427C54D7-E33A-41A2-96F8-223949FE0D70}" dt="2021-04-26T09:10:44.896" v="22" actId="207"/>
          <ac:spMkLst>
            <pc:docMk/>
            <pc:sldMk cId="1148205187" sldId="401"/>
            <ac:spMk id="3" creationId="{3ED5B1AF-D4FE-4AAB-9D00-9EB9C618E409}"/>
          </ac:spMkLst>
        </pc:spChg>
        <pc:spChg chg="mod">
          <ac:chgData name="Hanna Agnes Persson" userId="74f86e8a-2688-4f58-bc8e-9854d85bb9a4" providerId="ADAL" clId="{427C54D7-E33A-41A2-96F8-223949FE0D70}" dt="2021-04-26T09:10:44.896" v="22" actId="207"/>
          <ac:spMkLst>
            <pc:docMk/>
            <pc:sldMk cId="1148205187" sldId="401"/>
            <ac:spMk id="5" creationId="{9A31D3C0-244F-415A-85DD-2C5557C384F4}"/>
          </ac:spMkLst>
        </pc:spChg>
      </pc:sldChg>
      <pc:sldChg chg="modSp">
        <pc:chgData name="Hanna Agnes Persson" userId="74f86e8a-2688-4f58-bc8e-9854d85bb9a4" providerId="ADAL" clId="{427C54D7-E33A-41A2-96F8-223949FE0D70}" dt="2021-04-26T09:13:52.131" v="47" actId="207"/>
        <pc:sldMkLst>
          <pc:docMk/>
          <pc:sldMk cId="1525927292" sldId="403"/>
        </pc:sldMkLst>
        <pc:graphicFrameChg chg="mod">
          <ac:chgData name="Hanna Agnes Persson" userId="74f86e8a-2688-4f58-bc8e-9854d85bb9a4" providerId="ADAL" clId="{427C54D7-E33A-41A2-96F8-223949FE0D70}" dt="2021-04-26T09:13:52.131" v="47" actId="207"/>
          <ac:graphicFrameMkLst>
            <pc:docMk/>
            <pc:sldMk cId="1525927292" sldId="403"/>
            <ac:graphicFrameMk id="7" creationId="{6D8056DA-01AA-4BB3-AA1A-35EFAF40439B}"/>
          </ac:graphicFrameMkLst>
        </pc:graphicFrameChg>
      </pc:sldChg>
      <pc:sldChg chg="modSp">
        <pc:chgData name="Hanna Agnes Persson" userId="74f86e8a-2688-4f58-bc8e-9854d85bb9a4" providerId="ADAL" clId="{427C54D7-E33A-41A2-96F8-223949FE0D70}" dt="2021-04-26T09:15:47.338" v="65" actId="207"/>
        <pc:sldMkLst>
          <pc:docMk/>
          <pc:sldMk cId="4090442933" sldId="404"/>
        </pc:sldMkLst>
        <pc:graphicFrameChg chg="mod">
          <ac:chgData name="Hanna Agnes Persson" userId="74f86e8a-2688-4f58-bc8e-9854d85bb9a4" providerId="ADAL" clId="{427C54D7-E33A-41A2-96F8-223949FE0D70}" dt="2021-04-26T09:15:47.338" v="65" actId="207"/>
          <ac:graphicFrameMkLst>
            <pc:docMk/>
            <pc:sldMk cId="4090442933" sldId="404"/>
            <ac:graphicFrameMk id="7" creationId="{99F61F14-B424-484C-A04D-D6493E75C6BF}"/>
          </ac:graphicFrameMkLst>
        </pc:graphicFrameChg>
      </pc:sldChg>
      <pc:sldChg chg="modSp">
        <pc:chgData name="Hanna Agnes Persson" userId="74f86e8a-2688-4f58-bc8e-9854d85bb9a4" providerId="ADAL" clId="{427C54D7-E33A-41A2-96F8-223949FE0D70}" dt="2021-04-26T09:16:00.511" v="68" actId="207"/>
        <pc:sldMkLst>
          <pc:docMk/>
          <pc:sldMk cId="284153296" sldId="405"/>
        </pc:sldMkLst>
        <pc:graphicFrameChg chg="mod">
          <ac:chgData name="Hanna Agnes Persson" userId="74f86e8a-2688-4f58-bc8e-9854d85bb9a4" providerId="ADAL" clId="{427C54D7-E33A-41A2-96F8-223949FE0D70}" dt="2021-04-26T09:16:00.511" v="68" actId="207"/>
          <ac:graphicFrameMkLst>
            <pc:docMk/>
            <pc:sldMk cId="284153296" sldId="405"/>
            <ac:graphicFrameMk id="7" creationId="{3698D770-8590-45CC-9AD7-E6B824C6E382}"/>
          </ac:graphicFrameMkLst>
        </pc:graphicFrameChg>
      </pc:sldChg>
      <pc:sldChg chg="modSp">
        <pc:chgData name="Hanna Agnes Persson" userId="74f86e8a-2688-4f58-bc8e-9854d85bb9a4" providerId="ADAL" clId="{427C54D7-E33A-41A2-96F8-223949FE0D70}" dt="2021-04-26T09:39:39.211" v="286" actId="207"/>
        <pc:sldMkLst>
          <pc:docMk/>
          <pc:sldMk cId="2207228903" sldId="406"/>
        </pc:sldMkLst>
        <pc:graphicFrameChg chg="mod">
          <ac:chgData name="Hanna Agnes Persson" userId="74f86e8a-2688-4f58-bc8e-9854d85bb9a4" providerId="ADAL" clId="{427C54D7-E33A-41A2-96F8-223949FE0D70}" dt="2021-04-26T09:39:39.211" v="286" actId="207"/>
          <ac:graphicFrameMkLst>
            <pc:docMk/>
            <pc:sldMk cId="2207228903" sldId="406"/>
            <ac:graphicFrameMk id="10" creationId="{AA5CB66C-B52C-4B83-B7BD-7F7F3EBD167C}"/>
          </ac:graphicFrameMkLst>
        </pc:graphicFrameChg>
      </pc:sldChg>
      <pc:sldChg chg="modSp">
        <pc:chgData name="Hanna Agnes Persson" userId="74f86e8a-2688-4f58-bc8e-9854d85bb9a4" providerId="ADAL" clId="{427C54D7-E33A-41A2-96F8-223949FE0D70}" dt="2021-04-26T09:41:13.466" v="305" actId="207"/>
        <pc:sldMkLst>
          <pc:docMk/>
          <pc:sldMk cId="816106233" sldId="407"/>
        </pc:sldMkLst>
        <pc:graphicFrameChg chg="mod">
          <ac:chgData name="Hanna Agnes Persson" userId="74f86e8a-2688-4f58-bc8e-9854d85bb9a4" providerId="ADAL" clId="{427C54D7-E33A-41A2-96F8-223949FE0D70}" dt="2021-04-26T09:41:13.466" v="305" actId="207"/>
          <ac:graphicFrameMkLst>
            <pc:docMk/>
            <pc:sldMk cId="816106233" sldId="407"/>
            <ac:graphicFrameMk id="7" creationId="{7372768B-CF94-4E85-B7D4-6C6C98AA8349}"/>
          </ac:graphicFrameMkLst>
        </pc:graphicFrameChg>
        <pc:graphicFrameChg chg="mod">
          <ac:chgData name="Hanna Agnes Persson" userId="74f86e8a-2688-4f58-bc8e-9854d85bb9a4" providerId="ADAL" clId="{427C54D7-E33A-41A2-96F8-223949FE0D70}" dt="2021-04-26T09:40:41.875" v="299" actId="207"/>
          <ac:graphicFrameMkLst>
            <pc:docMk/>
            <pc:sldMk cId="816106233" sldId="407"/>
            <ac:graphicFrameMk id="9" creationId="{AA3D6D9E-BD89-460B-924C-E1A9BBC81009}"/>
          </ac:graphicFrameMkLst>
        </pc:graphicFrameChg>
      </pc:sldChg>
      <pc:sldChg chg="modSp setBg">
        <pc:chgData name="Hanna Agnes Persson" userId="74f86e8a-2688-4f58-bc8e-9854d85bb9a4" providerId="ADAL" clId="{427C54D7-E33A-41A2-96F8-223949FE0D70}" dt="2021-04-26T09:11:00.992" v="25" actId="207"/>
        <pc:sldMkLst>
          <pc:docMk/>
          <pc:sldMk cId="2423501725" sldId="1555"/>
        </pc:sldMkLst>
        <pc:spChg chg="mod">
          <ac:chgData name="Hanna Agnes Persson" userId="74f86e8a-2688-4f58-bc8e-9854d85bb9a4" providerId="ADAL" clId="{427C54D7-E33A-41A2-96F8-223949FE0D70}" dt="2021-04-26T09:11:00.992" v="25" actId="207"/>
          <ac:spMkLst>
            <pc:docMk/>
            <pc:sldMk cId="2423501725" sldId="1555"/>
            <ac:spMk id="2" creationId="{D5587421-02C5-47CA-81AE-D7F39F067314}"/>
          </ac:spMkLst>
        </pc:spChg>
        <pc:spChg chg="mod">
          <ac:chgData name="Hanna Agnes Persson" userId="74f86e8a-2688-4f58-bc8e-9854d85bb9a4" providerId="ADAL" clId="{427C54D7-E33A-41A2-96F8-223949FE0D70}" dt="2021-04-26T09:11:00.992" v="25" actId="207"/>
          <ac:spMkLst>
            <pc:docMk/>
            <pc:sldMk cId="2423501725" sldId="1555"/>
            <ac:spMk id="3" creationId="{BE017596-1431-4060-BC6A-05097C58E64D}"/>
          </ac:spMkLst>
        </pc:spChg>
        <pc:spChg chg="mod">
          <ac:chgData name="Hanna Agnes Persson" userId="74f86e8a-2688-4f58-bc8e-9854d85bb9a4" providerId="ADAL" clId="{427C54D7-E33A-41A2-96F8-223949FE0D70}" dt="2021-04-26T09:11:00.992" v="25" actId="207"/>
          <ac:spMkLst>
            <pc:docMk/>
            <pc:sldMk cId="2423501725" sldId="1555"/>
            <ac:spMk id="5" creationId="{9A31D3C0-244F-415A-85DD-2C5557C384F4}"/>
          </ac:spMkLst>
        </pc:spChg>
        <pc:spChg chg="mod">
          <ac:chgData name="Hanna Agnes Persson" userId="74f86e8a-2688-4f58-bc8e-9854d85bb9a4" providerId="ADAL" clId="{427C54D7-E33A-41A2-96F8-223949FE0D70}" dt="2021-04-26T09:11:00.992" v="25" actId="207"/>
          <ac:spMkLst>
            <pc:docMk/>
            <pc:sldMk cId="2423501725" sldId="1555"/>
            <ac:spMk id="6" creationId="{B99F4918-01DA-4A25-8FA3-CF0E0636B434}"/>
          </ac:spMkLst>
        </pc:spChg>
      </pc:sldChg>
      <pc:sldChg chg="modSp">
        <pc:chgData name="Hanna Agnes Persson" userId="74f86e8a-2688-4f58-bc8e-9854d85bb9a4" providerId="ADAL" clId="{427C54D7-E33A-41A2-96F8-223949FE0D70}" dt="2021-04-26T09:16:31.754" v="74" actId="207"/>
        <pc:sldMkLst>
          <pc:docMk/>
          <pc:sldMk cId="207381774" sldId="1556"/>
        </pc:sldMkLst>
        <pc:graphicFrameChg chg="mod">
          <ac:chgData name="Hanna Agnes Persson" userId="74f86e8a-2688-4f58-bc8e-9854d85bb9a4" providerId="ADAL" clId="{427C54D7-E33A-41A2-96F8-223949FE0D70}" dt="2021-04-26T09:16:31.754" v="74" actId="207"/>
          <ac:graphicFrameMkLst>
            <pc:docMk/>
            <pc:sldMk cId="207381774" sldId="1556"/>
            <ac:graphicFrameMk id="7" creationId="{AE61EE47-B746-471A-8552-D12E7D1A64BE}"/>
          </ac:graphicFrameMkLst>
        </pc:graphicFrameChg>
      </pc:sldChg>
      <pc:sldChg chg="modSp">
        <pc:chgData name="Hanna Agnes Persson" userId="74f86e8a-2688-4f58-bc8e-9854d85bb9a4" providerId="ADAL" clId="{427C54D7-E33A-41A2-96F8-223949FE0D70}" dt="2021-04-26T09:16:54.394" v="79" actId="207"/>
        <pc:sldMkLst>
          <pc:docMk/>
          <pc:sldMk cId="2592757690" sldId="1557"/>
        </pc:sldMkLst>
        <pc:graphicFrameChg chg="mod">
          <ac:chgData name="Hanna Agnes Persson" userId="74f86e8a-2688-4f58-bc8e-9854d85bb9a4" providerId="ADAL" clId="{427C54D7-E33A-41A2-96F8-223949FE0D70}" dt="2021-04-26T09:16:54.394" v="79" actId="207"/>
          <ac:graphicFrameMkLst>
            <pc:docMk/>
            <pc:sldMk cId="2592757690" sldId="1557"/>
            <ac:graphicFrameMk id="10" creationId="{40AC656E-BEB4-4A78-8470-A7ACAFA10C49}"/>
          </ac:graphicFrameMkLst>
        </pc:graphicFrameChg>
      </pc:sldChg>
      <pc:sldChg chg="modSp">
        <pc:chgData name="Hanna Agnes Persson" userId="74f86e8a-2688-4f58-bc8e-9854d85bb9a4" providerId="ADAL" clId="{427C54D7-E33A-41A2-96F8-223949FE0D70}" dt="2021-04-26T09:31:36.618" v="90" actId="207"/>
        <pc:sldMkLst>
          <pc:docMk/>
          <pc:sldMk cId="90524768" sldId="1558"/>
        </pc:sldMkLst>
        <pc:graphicFrameChg chg="mod">
          <ac:chgData name="Hanna Agnes Persson" userId="74f86e8a-2688-4f58-bc8e-9854d85bb9a4" providerId="ADAL" clId="{427C54D7-E33A-41A2-96F8-223949FE0D70}" dt="2021-04-26T09:31:36.618" v="90" actId="207"/>
          <ac:graphicFrameMkLst>
            <pc:docMk/>
            <pc:sldMk cId="90524768" sldId="1558"/>
            <ac:graphicFrameMk id="7" creationId="{FBFFD80C-5DFF-42FF-8FAA-9395C28CCE46}"/>
          </ac:graphicFrameMkLst>
        </pc:graphicFrameChg>
      </pc:sldChg>
      <pc:sldChg chg="modSp">
        <pc:chgData name="Hanna Agnes Persson" userId="74f86e8a-2688-4f58-bc8e-9854d85bb9a4" providerId="ADAL" clId="{427C54D7-E33A-41A2-96F8-223949FE0D70}" dt="2021-04-26T09:32:40.462" v="100" actId="207"/>
        <pc:sldMkLst>
          <pc:docMk/>
          <pc:sldMk cId="2876168234" sldId="1559"/>
        </pc:sldMkLst>
        <pc:graphicFrameChg chg="mod">
          <ac:chgData name="Hanna Agnes Persson" userId="74f86e8a-2688-4f58-bc8e-9854d85bb9a4" providerId="ADAL" clId="{427C54D7-E33A-41A2-96F8-223949FE0D70}" dt="2021-04-26T09:32:12.901" v="95" actId="207"/>
          <ac:graphicFrameMkLst>
            <pc:docMk/>
            <pc:sldMk cId="2876168234" sldId="1559"/>
            <ac:graphicFrameMk id="7" creationId="{FBFFD80C-5DFF-42FF-8FAA-9395C28CCE46}"/>
          </ac:graphicFrameMkLst>
        </pc:graphicFrameChg>
        <pc:graphicFrameChg chg="mod">
          <ac:chgData name="Hanna Agnes Persson" userId="74f86e8a-2688-4f58-bc8e-9854d85bb9a4" providerId="ADAL" clId="{427C54D7-E33A-41A2-96F8-223949FE0D70}" dt="2021-04-26T09:32:40.462" v="100" actId="207"/>
          <ac:graphicFrameMkLst>
            <pc:docMk/>
            <pc:sldMk cId="2876168234" sldId="1559"/>
            <ac:graphicFrameMk id="9" creationId="{C8058408-0F90-4806-9F68-B184B400741D}"/>
          </ac:graphicFrameMkLst>
        </pc:graphicFrameChg>
      </pc:sldChg>
      <pc:sldChg chg="modSp">
        <pc:chgData name="Hanna Agnes Persson" userId="74f86e8a-2688-4f58-bc8e-9854d85bb9a4" providerId="ADAL" clId="{427C54D7-E33A-41A2-96F8-223949FE0D70}" dt="2021-04-26T09:33:24.713" v="110" actId="207"/>
        <pc:sldMkLst>
          <pc:docMk/>
          <pc:sldMk cId="1649413641" sldId="1561"/>
        </pc:sldMkLst>
        <pc:graphicFrameChg chg="mod">
          <ac:chgData name="Hanna Agnes Persson" userId="74f86e8a-2688-4f58-bc8e-9854d85bb9a4" providerId="ADAL" clId="{427C54D7-E33A-41A2-96F8-223949FE0D70}" dt="2021-04-26T09:33:24.713" v="110" actId="207"/>
          <ac:graphicFrameMkLst>
            <pc:docMk/>
            <pc:sldMk cId="1649413641" sldId="1561"/>
            <ac:graphicFrameMk id="8" creationId="{B1000F70-1256-4543-9C73-03B057C8DDF6}"/>
          </ac:graphicFrameMkLst>
        </pc:graphicFrameChg>
      </pc:sldChg>
      <pc:sldChg chg="modSp">
        <pc:chgData name="Hanna Agnes Persson" userId="74f86e8a-2688-4f58-bc8e-9854d85bb9a4" providerId="ADAL" clId="{427C54D7-E33A-41A2-96F8-223949FE0D70}" dt="2021-04-26T09:33:01.313" v="105" actId="207"/>
        <pc:sldMkLst>
          <pc:docMk/>
          <pc:sldMk cId="3051370843" sldId="1562"/>
        </pc:sldMkLst>
        <pc:graphicFrameChg chg="mod">
          <ac:chgData name="Hanna Agnes Persson" userId="74f86e8a-2688-4f58-bc8e-9854d85bb9a4" providerId="ADAL" clId="{427C54D7-E33A-41A2-96F8-223949FE0D70}" dt="2021-04-26T09:33:01.313" v="105" actId="207"/>
          <ac:graphicFrameMkLst>
            <pc:docMk/>
            <pc:sldMk cId="3051370843" sldId="1562"/>
            <ac:graphicFrameMk id="8" creationId="{B1000F70-1256-4543-9C73-03B057C8DDF6}"/>
          </ac:graphicFrameMkLst>
        </pc:graphicFrameChg>
      </pc:sldChg>
      <pc:sldChg chg="modSp">
        <pc:chgData name="Hanna Agnes Persson" userId="74f86e8a-2688-4f58-bc8e-9854d85bb9a4" providerId="ADAL" clId="{427C54D7-E33A-41A2-96F8-223949FE0D70}" dt="2021-04-26T09:33:51.091" v="115" actId="207"/>
        <pc:sldMkLst>
          <pc:docMk/>
          <pc:sldMk cId="757825425" sldId="1563"/>
        </pc:sldMkLst>
        <pc:graphicFrameChg chg="mod">
          <ac:chgData name="Hanna Agnes Persson" userId="74f86e8a-2688-4f58-bc8e-9854d85bb9a4" providerId="ADAL" clId="{427C54D7-E33A-41A2-96F8-223949FE0D70}" dt="2021-04-26T09:33:51.091" v="115" actId="207"/>
          <ac:graphicFrameMkLst>
            <pc:docMk/>
            <pc:sldMk cId="757825425" sldId="1563"/>
            <ac:graphicFrameMk id="7" creationId="{A4453B41-958D-4456-BEE0-FF52BBDD780C}"/>
          </ac:graphicFrameMkLst>
        </pc:graphicFrameChg>
      </pc:sldChg>
      <pc:sldChg chg="modSp">
        <pc:chgData name="Hanna Agnes Persson" userId="74f86e8a-2688-4f58-bc8e-9854d85bb9a4" providerId="ADAL" clId="{427C54D7-E33A-41A2-96F8-223949FE0D70}" dt="2021-04-26T09:35:56.031" v="146" actId="207"/>
        <pc:sldMkLst>
          <pc:docMk/>
          <pc:sldMk cId="35782698" sldId="1564"/>
        </pc:sldMkLst>
        <pc:graphicFrameChg chg="mod">
          <ac:chgData name="Hanna Agnes Persson" userId="74f86e8a-2688-4f58-bc8e-9854d85bb9a4" providerId="ADAL" clId="{427C54D7-E33A-41A2-96F8-223949FE0D70}" dt="2021-04-26T09:35:29.692" v="139" actId="207"/>
          <ac:graphicFrameMkLst>
            <pc:docMk/>
            <pc:sldMk cId="35782698" sldId="1564"/>
            <ac:graphicFrameMk id="7" creationId="{6F9DAF9D-6A84-4FDD-9958-178FFEF8CA16}"/>
          </ac:graphicFrameMkLst>
        </pc:graphicFrameChg>
        <pc:graphicFrameChg chg="mod">
          <ac:chgData name="Hanna Agnes Persson" userId="74f86e8a-2688-4f58-bc8e-9854d85bb9a4" providerId="ADAL" clId="{427C54D7-E33A-41A2-96F8-223949FE0D70}" dt="2021-04-26T09:35:56.031" v="146" actId="207"/>
          <ac:graphicFrameMkLst>
            <pc:docMk/>
            <pc:sldMk cId="35782698" sldId="1564"/>
            <ac:graphicFrameMk id="9" creationId="{3117D37D-4A53-4A19-900E-7DF6362A0892}"/>
          </ac:graphicFrameMkLst>
        </pc:graphicFrameChg>
      </pc:sldChg>
      <pc:sldChg chg="modSp">
        <pc:chgData name="Hanna Agnes Persson" userId="74f86e8a-2688-4f58-bc8e-9854d85bb9a4" providerId="ADAL" clId="{427C54D7-E33A-41A2-96F8-223949FE0D70}" dt="2021-04-26T09:36:18.764" v="152" actId="207"/>
        <pc:sldMkLst>
          <pc:docMk/>
          <pc:sldMk cId="2523840826" sldId="1566"/>
        </pc:sldMkLst>
        <pc:graphicFrameChg chg="mod">
          <ac:chgData name="Hanna Agnes Persson" userId="74f86e8a-2688-4f58-bc8e-9854d85bb9a4" providerId="ADAL" clId="{427C54D7-E33A-41A2-96F8-223949FE0D70}" dt="2021-04-26T09:36:18.764" v="152" actId="207"/>
          <ac:graphicFrameMkLst>
            <pc:docMk/>
            <pc:sldMk cId="2523840826" sldId="1566"/>
            <ac:graphicFrameMk id="7" creationId="{6F9DAF9D-6A84-4FDD-9958-178FFEF8CA16}"/>
          </ac:graphicFrameMkLst>
        </pc:graphicFrameChg>
      </pc:sldChg>
      <pc:sldChg chg="addSp modSp mod">
        <pc:chgData name="Hanna Agnes Persson" userId="74f86e8a-2688-4f58-bc8e-9854d85bb9a4" providerId="ADAL" clId="{427C54D7-E33A-41A2-96F8-223949FE0D70}" dt="2021-04-26T09:37:13.575" v="240" actId="1076"/>
        <pc:sldMkLst>
          <pc:docMk/>
          <pc:sldMk cId="549692771" sldId="1567"/>
        </pc:sldMkLst>
        <pc:spChg chg="add mod">
          <ac:chgData name="Hanna Agnes Persson" userId="74f86e8a-2688-4f58-bc8e-9854d85bb9a4" providerId="ADAL" clId="{427C54D7-E33A-41A2-96F8-223949FE0D70}" dt="2021-04-26T09:37:13.575" v="240" actId="1076"/>
          <ac:spMkLst>
            <pc:docMk/>
            <pc:sldMk cId="549692771" sldId="1567"/>
            <ac:spMk id="2" creationId="{460DF746-A427-4496-B8BC-1C9605EF40E9}"/>
          </ac:spMkLst>
        </pc:spChg>
        <pc:graphicFrameChg chg="mod">
          <ac:chgData name="Hanna Agnes Persson" userId="74f86e8a-2688-4f58-bc8e-9854d85bb9a4" providerId="ADAL" clId="{427C54D7-E33A-41A2-96F8-223949FE0D70}" dt="2021-04-26T09:36:40.177" v="154" actId="207"/>
          <ac:graphicFrameMkLst>
            <pc:docMk/>
            <pc:sldMk cId="549692771" sldId="1567"/>
            <ac:graphicFrameMk id="7" creationId="{6F9DAF9D-6A84-4FDD-9958-178FFEF8CA16}"/>
          </ac:graphicFrameMkLst>
        </pc:graphicFrameChg>
      </pc:sldChg>
      <pc:sldChg chg="modSp setBg">
        <pc:chgData name="Hanna Agnes Persson" userId="74f86e8a-2688-4f58-bc8e-9854d85bb9a4" providerId="ADAL" clId="{427C54D7-E33A-41A2-96F8-223949FE0D70}" dt="2021-04-26T09:43:43.612" v="319"/>
        <pc:sldMkLst>
          <pc:docMk/>
          <pc:sldMk cId="278706236" sldId="1569"/>
        </pc:sldMkLst>
        <pc:spChg chg="mod">
          <ac:chgData name="Hanna Agnes Persson" userId="74f86e8a-2688-4f58-bc8e-9854d85bb9a4" providerId="ADAL" clId="{427C54D7-E33A-41A2-96F8-223949FE0D70}" dt="2021-04-26T09:43:37.180" v="318" actId="207"/>
          <ac:spMkLst>
            <pc:docMk/>
            <pc:sldMk cId="278706236" sldId="1569"/>
            <ac:spMk id="4" creationId="{417D0F47-9561-4243-9E58-6609A85EF7C2}"/>
          </ac:spMkLst>
        </pc:spChg>
        <pc:spChg chg="mod">
          <ac:chgData name="Hanna Agnes Persson" userId="74f86e8a-2688-4f58-bc8e-9854d85bb9a4" providerId="ADAL" clId="{427C54D7-E33A-41A2-96F8-223949FE0D70}" dt="2021-04-26T09:43:37.180" v="318" actId="207"/>
          <ac:spMkLst>
            <pc:docMk/>
            <pc:sldMk cId="278706236" sldId="1569"/>
            <ac:spMk id="27" creationId="{8F1E9D3C-B9D0-4573-AFC3-1373E0931EDF}"/>
          </ac:spMkLst>
        </pc:spChg>
        <pc:spChg chg="mod">
          <ac:chgData name="Hanna Agnes Persson" userId="74f86e8a-2688-4f58-bc8e-9854d85bb9a4" providerId="ADAL" clId="{427C54D7-E33A-41A2-96F8-223949FE0D70}" dt="2021-04-26T09:43:37.180" v="318" actId="207"/>
          <ac:spMkLst>
            <pc:docMk/>
            <pc:sldMk cId="278706236" sldId="1569"/>
            <ac:spMk id="31" creationId="{10DE591B-48E5-47D4-BB48-C56B0B1990B0}"/>
          </ac:spMkLst>
        </pc:spChg>
      </pc:sldChg>
      <pc:sldChg chg="modSp setBg">
        <pc:chgData name="Hanna Agnes Persson" userId="74f86e8a-2688-4f58-bc8e-9854d85bb9a4" providerId="ADAL" clId="{427C54D7-E33A-41A2-96F8-223949FE0D70}" dt="2021-04-26T09:43:52.682" v="321" actId="207"/>
        <pc:sldMkLst>
          <pc:docMk/>
          <pc:sldMk cId="2603750339" sldId="1570"/>
        </pc:sldMkLst>
        <pc:spChg chg="mod">
          <ac:chgData name="Hanna Agnes Persson" userId="74f86e8a-2688-4f58-bc8e-9854d85bb9a4" providerId="ADAL" clId="{427C54D7-E33A-41A2-96F8-223949FE0D70}" dt="2021-04-26T09:43:52.682" v="321" actId="207"/>
          <ac:spMkLst>
            <pc:docMk/>
            <pc:sldMk cId="2603750339" sldId="1570"/>
            <ac:spMk id="4" creationId="{417D0F47-9561-4243-9E58-6609A85EF7C2}"/>
          </ac:spMkLst>
        </pc:spChg>
        <pc:spChg chg="mod">
          <ac:chgData name="Hanna Agnes Persson" userId="74f86e8a-2688-4f58-bc8e-9854d85bb9a4" providerId="ADAL" clId="{427C54D7-E33A-41A2-96F8-223949FE0D70}" dt="2021-04-26T09:43:52.682" v="321" actId="207"/>
          <ac:spMkLst>
            <pc:docMk/>
            <pc:sldMk cId="2603750339" sldId="1570"/>
            <ac:spMk id="27" creationId="{8F1E9D3C-B9D0-4573-AFC3-1373E0931EDF}"/>
          </ac:spMkLst>
        </pc:spChg>
        <pc:spChg chg="mod">
          <ac:chgData name="Hanna Agnes Persson" userId="74f86e8a-2688-4f58-bc8e-9854d85bb9a4" providerId="ADAL" clId="{427C54D7-E33A-41A2-96F8-223949FE0D70}" dt="2021-04-26T09:43:52.682" v="321" actId="207"/>
          <ac:spMkLst>
            <pc:docMk/>
            <pc:sldMk cId="2603750339" sldId="1570"/>
            <ac:spMk id="31" creationId="{10DE591B-48E5-47D4-BB48-C56B0B1990B0}"/>
          </ac:spMkLst>
        </pc:spChg>
      </pc:sldChg>
      <pc:sldChg chg="modSp setBg">
        <pc:chgData name="Hanna Agnes Persson" userId="74f86e8a-2688-4f58-bc8e-9854d85bb9a4" providerId="ADAL" clId="{427C54D7-E33A-41A2-96F8-223949FE0D70}" dt="2021-04-26T09:44:06.368" v="323"/>
        <pc:sldMkLst>
          <pc:docMk/>
          <pc:sldMk cId="1062351357" sldId="1571"/>
        </pc:sldMkLst>
        <pc:spChg chg="mod">
          <ac:chgData name="Hanna Agnes Persson" userId="74f86e8a-2688-4f58-bc8e-9854d85bb9a4" providerId="ADAL" clId="{427C54D7-E33A-41A2-96F8-223949FE0D70}" dt="2021-04-26T09:44:02.251" v="322" actId="207"/>
          <ac:spMkLst>
            <pc:docMk/>
            <pc:sldMk cId="1062351357" sldId="1571"/>
            <ac:spMk id="4" creationId="{417D0F47-9561-4243-9E58-6609A85EF7C2}"/>
          </ac:spMkLst>
        </pc:spChg>
        <pc:spChg chg="mod">
          <ac:chgData name="Hanna Agnes Persson" userId="74f86e8a-2688-4f58-bc8e-9854d85bb9a4" providerId="ADAL" clId="{427C54D7-E33A-41A2-96F8-223949FE0D70}" dt="2021-04-26T09:44:02.251" v="322" actId="207"/>
          <ac:spMkLst>
            <pc:docMk/>
            <pc:sldMk cId="1062351357" sldId="1571"/>
            <ac:spMk id="27" creationId="{8F1E9D3C-B9D0-4573-AFC3-1373E0931EDF}"/>
          </ac:spMkLst>
        </pc:spChg>
        <pc:spChg chg="mod">
          <ac:chgData name="Hanna Agnes Persson" userId="74f86e8a-2688-4f58-bc8e-9854d85bb9a4" providerId="ADAL" clId="{427C54D7-E33A-41A2-96F8-223949FE0D70}" dt="2021-04-26T09:44:02.251" v="322" actId="207"/>
          <ac:spMkLst>
            <pc:docMk/>
            <pc:sldMk cId="1062351357" sldId="1571"/>
            <ac:spMk id="31" creationId="{10DE591B-48E5-47D4-BB48-C56B0B1990B0}"/>
          </ac:spMkLst>
        </pc:spChg>
      </pc:sldChg>
      <pc:sldChg chg="modSp">
        <pc:chgData name="Hanna Agnes Persson" userId="74f86e8a-2688-4f58-bc8e-9854d85bb9a4" providerId="ADAL" clId="{427C54D7-E33A-41A2-96F8-223949FE0D70}" dt="2021-04-26T09:40:02.328" v="291" actId="207"/>
        <pc:sldMkLst>
          <pc:docMk/>
          <pc:sldMk cId="410490443" sldId="1572"/>
        </pc:sldMkLst>
        <pc:graphicFrameChg chg="mod">
          <ac:chgData name="Hanna Agnes Persson" userId="74f86e8a-2688-4f58-bc8e-9854d85bb9a4" providerId="ADAL" clId="{427C54D7-E33A-41A2-96F8-223949FE0D70}" dt="2021-04-26T09:40:02.328" v="291" actId="207"/>
          <ac:graphicFrameMkLst>
            <pc:docMk/>
            <pc:sldMk cId="410490443" sldId="1572"/>
            <ac:graphicFrameMk id="10" creationId="{AA5CB66C-B52C-4B83-B7BD-7F7F3EBD167C}"/>
          </ac:graphicFrameMkLst>
        </pc:graphicFrameChg>
      </pc:sldChg>
      <pc:sldChg chg="modSp">
        <pc:chgData name="Hanna Agnes Persson" userId="74f86e8a-2688-4f58-bc8e-9854d85bb9a4" providerId="ADAL" clId="{427C54D7-E33A-41A2-96F8-223949FE0D70}" dt="2021-04-26T09:42:14.619" v="309" actId="207"/>
        <pc:sldMkLst>
          <pc:docMk/>
          <pc:sldMk cId="936310204" sldId="1573"/>
        </pc:sldMkLst>
        <pc:graphicFrameChg chg="mod">
          <ac:chgData name="Hanna Agnes Persson" userId="74f86e8a-2688-4f58-bc8e-9854d85bb9a4" providerId="ADAL" clId="{427C54D7-E33A-41A2-96F8-223949FE0D70}" dt="2021-04-26T09:42:14.619" v="309" actId="207"/>
          <ac:graphicFrameMkLst>
            <pc:docMk/>
            <pc:sldMk cId="936310204" sldId="1573"/>
            <ac:graphicFrameMk id="10" creationId="{CA576E06-D1CE-43F4-B4CE-F809E8F1C102}"/>
          </ac:graphicFrameMkLst>
        </pc:graphicFrameChg>
      </pc:sldChg>
      <pc:sldChg chg="modSp">
        <pc:chgData name="Hanna Agnes Persson" userId="74f86e8a-2688-4f58-bc8e-9854d85bb9a4" providerId="ADAL" clId="{427C54D7-E33A-41A2-96F8-223949FE0D70}" dt="2021-04-26T09:42:30.699" v="312" actId="207"/>
        <pc:sldMkLst>
          <pc:docMk/>
          <pc:sldMk cId="1745367043" sldId="1574"/>
        </pc:sldMkLst>
        <pc:graphicFrameChg chg="mod">
          <ac:chgData name="Hanna Agnes Persson" userId="74f86e8a-2688-4f58-bc8e-9854d85bb9a4" providerId="ADAL" clId="{427C54D7-E33A-41A2-96F8-223949FE0D70}" dt="2021-04-26T09:42:30.699" v="312" actId="207"/>
          <ac:graphicFrameMkLst>
            <pc:docMk/>
            <pc:sldMk cId="1745367043" sldId="1574"/>
            <ac:graphicFrameMk id="10" creationId="{CA576E06-D1CE-43F4-B4CE-F809E8F1C102}"/>
          </ac:graphicFrameMkLst>
        </pc:graphicFrameChg>
      </pc:sldChg>
      <pc:sldChg chg="modSp">
        <pc:chgData name="Hanna Agnes Persson" userId="74f86e8a-2688-4f58-bc8e-9854d85bb9a4" providerId="ADAL" clId="{427C54D7-E33A-41A2-96F8-223949FE0D70}" dt="2021-04-26T09:34:18.501" v="119" actId="207"/>
        <pc:sldMkLst>
          <pc:docMk/>
          <pc:sldMk cId="3373254570" sldId="1578"/>
        </pc:sldMkLst>
        <pc:graphicFrameChg chg="mod">
          <ac:chgData name="Hanna Agnes Persson" userId="74f86e8a-2688-4f58-bc8e-9854d85bb9a4" providerId="ADAL" clId="{427C54D7-E33A-41A2-96F8-223949FE0D70}" dt="2021-04-26T09:34:18.501" v="119" actId="207"/>
          <ac:graphicFrameMkLst>
            <pc:docMk/>
            <pc:sldMk cId="3373254570" sldId="1578"/>
            <ac:graphicFrameMk id="7" creationId="{A4453B41-958D-4456-BEE0-FF52BBDD780C}"/>
          </ac:graphicFrameMkLst>
        </pc:graphicFrameChg>
      </pc:sldChg>
      <pc:sldChg chg="modSp">
        <pc:chgData name="Hanna Agnes Persson" userId="74f86e8a-2688-4f58-bc8e-9854d85bb9a4" providerId="ADAL" clId="{427C54D7-E33A-41A2-96F8-223949FE0D70}" dt="2021-04-26T09:38:18.658" v="274" actId="207"/>
        <pc:sldMkLst>
          <pc:docMk/>
          <pc:sldMk cId="3673050554" sldId="1581"/>
        </pc:sldMkLst>
        <pc:graphicFrameChg chg="mod">
          <ac:chgData name="Hanna Agnes Persson" userId="74f86e8a-2688-4f58-bc8e-9854d85bb9a4" providerId="ADAL" clId="{427C54D7-E33A-41A2-96F8-223949FE0D70}" dt="2021-04-26T09:38:14.668" v="273" actId="207"/>
          <ac:graphicFrameMkLst>
            <pc:docMk/>
            <pc:sldMk cId="3673050554" sldId="1581"/>
            <ac:graphicFrameMk id="7" creationId="{79D7B614-36AF-47CC-9EBF-78670961BFCF}"/>
          </ac:graphicFrameMkLst>
        </pc:graphicFrameChg>
        <pc:graphicFrameChg chg="mod">
          <ac:chgData name="Hanna Agnes Persson" userId="74f86e8a-2688-4f58-bc8e-9854d85bb9a4" providerId="ADAL" clId="{427C54D7-E33A-41A2-96F8-223949FE0D70}" dt="2021-04-26T09:38:18.658" v="274" actId="207"/>
          <ac:graphicFrameMkLst>
            <pc:docMk/>
            <pc:sldMk cId="3673050554" sldId="1581"/>
            <ac:graphicFrameMk id="8" creationId="{B4D88429-278A-4DEF-A26F-E88358B916EB}"/>
          </ac:graphicFrameMkLst>
        </pc:graphicFrameChg>
      </pc:sldChg>
      <pc:sldChg chg="modSp">
        <pc:chgData name="Hanna Agnes Persson" userId="74f86e8a-2688-4f58-bc8e-9854d85bb9a4" providerId="ADAL" clId="{427C54D7-E33A-41A2-96F8-223949FE0D70}" dt="2021-04-26T09:38:51.334" v="276" actId="207"/>
        <pc:sldMkLst>
          <pc:docMk/>
          <pc:sldMk cId="771316357" sldId="1582"/>
        </pc:sldMkLst>
        <pc:graphicFrameChg chg="mod">
          <ac:chgData name="Hanna Agnes Persson" userId="74f86e8a-2688-4f58-bc8e-9854d85bb9a4" providerId="ADAL" clId="{427C54D7-E33A-41A2-96F8-223949FE0D70}" dt="2021-04-26T09:38:48.751" v="275" actId="207"/>
          <ac:graphicFrameMkLst>
            <pc:docMk/>
            <pc:sldMk cId="771316357" sldId="1582"/>
            <ac:graphicFrameMk id="7" creationId="{79D7B614-36AF-47CC-9EBF-78670961BFCF}"/>
          </ac:graphicFrameMkLst>
        </pc:graphicFrameChg>
        <pc:graphicFrameChg chg="mod">
          <ac:chgData name="Hanna Agnes Persson" userId="74f86e8a-2688-4f58-bc8e-9854d85bb9a4" providerId="ADAL" clId="{427C54D7-E33A-41A2-96F8-223949FE0D70}" dt="2021-04-26T09:38:51.334" v="276" actId="207"/>
          <ac:graphicFrameMkLst>
            <pc:docMk/>
            <pc:sldMk cId="771316357" sldId="1582"/>
            <ac:graphicFrameMk id="8" creationId="{B4D88429-278A-4DEF-A26F-E88358B916EB}"/>
          </ac:graphicFrameMkLst>
        </pc:graphicFrameChg>
      </pc:sldChg>
      <pc:sldChg chg="modSp setBg">
        <pc:chgData name="Hanna Agnes Persson" userId="74f86e8a-2688-4f58-bc8e-9854d85bb9a4" providerId="ADAL" clId="{427C54D7-E33A-41A2-96F8-223949FE0D70}" dt="2021-04-26T09:44:25.164" v="328" actId="207"/>
        <pc:sldMkLst>
          <pc:docMk/>
          <pc:sldMk cId="3080814225" sldId="1583"/>
        </pc:sldMkLst>
        <pc:spChg chg="mod">
          <ac:chgData name="Hanna Agnes Persson" userId="74f86e8a-2688-4f58-bc8e-9854d85bb9a4" providerId="ADAL" clId="{427C54D7-E33A-41A2-96F8-223949FE0D70}" dt="2021-04-26T09:44:18.684" v="326" actId="207"/>
          <ac:spMkLst>
            <pc:docMk/>
            <pc:sldMk cId="3080814225" sldId="1583"/>
            <ac:spMk id="17" creationId="{69B2A73E-0691-490C-A687-210A711C92AD}"/>
          </ac:spMkLst>
        </pc:spChg>
        <pc:spChg chg="mod">
          <ac:chgData name="Hanna Agnes Persson" userId="74f86e8a-2688-4f58-bc8e-9854d85bb9a4" providerId="ADAL" clId="{427C54D7-E33A-41A2-96F8-223949FE0D70}" dt="2021-04-26T09:44:25.164" v="328" actId="207"/>
          <ac:spMkLst>
            <pc:docMk/>
            <pc:sldMk cId="3080814225" sldId="1583"/>
            <ac:spMk id="18" creationId="{3B49B528-F6C7-4FC0-B6DE-219C0654A569}"/>
          </ac:spMkLst>
        </pc:spChg>
        <pc:spChg chg="mod">
          <ac:chgData name="Hanna Agnes Persson" userId="74f86e8a-2688-4f58-bc8e-9854d85bb9a4" providerId="ADAL" clId="{427C54D7-E33A-41A2-96F8-223949FE0D70}" dt="2021-04-26T09:44:18.684" v="326" actId="207"/>
          <ac:spMkLst>
            <pc:docMk/>
            <pc:sldMk cId="3080814225" sldId="1583"/>
            <ac:spMk id="19" creationId="{164EF64D-3399-4075-A61E-EE9A4543516B}"/>
          </ac:spMkLst>
        </pc:spChg>
        <pc:spChg chg="mod">
          <ac:chgData name="Hanna Agnes Persson" userId="74f86e8a-2688-4f58-bc8e-9854d85bb9a4" providerId="ADAL" clId="{427C54D7-E33A-41A2-96F8-223949FE0D70}" dt="2021-04-26T09:44:18.684" v="326" actId="207"/>
          <ac:spMkLst>
            <pc:docMk/>
            <pc:sldMk cId="3080814225" sldId="1583"/>
            <ac:spMk id="21" creationId="{258C38BF-7605-4EAA-9275-29FC3531407F}"/>
          </ac:spMkLst>
        </pc:spChg>
      </pc:sldChg>
      <pc:sldChg chg="modSp setBg">
        <pc:chgData name="Hanna Agnes Persson" userId="74f86e8a-2688-4f58-bc8e-9854d85bb9a4" providerId="ADAL" clId="{427C54D7-E33A-41A2-96F8-223949FE0D70}" dt="2021-04-26T09:44:42.148" v="331"/>
        <pc:sldMkLst>
          <pc:docMk/>
          <pc:sldMk cId="2045704876" sldId="1584"/>
        </pc:sldMkLst>
        <pc:spChg chg="mod">
          <ac:chgData name="Hanna Agnes Persson" userId="74f86e8a-2688-4f58-bc8e-9854d85bb9a4" providerId="ADAL" clId="{427C54D7-E33A-41A2-96F8-223949FE0D70}" dt="2021-04-26T09:44:35.114" v="329" actId="207"/>
          <ac:spMkLst>
            <pc:docMk/>
            <pc:sldMk cId="2045704876" sldId="1584"/>
            <ac:spMk id="17" creationId="{69B2A73E-0691-490C-A687-210A711C92AD}"/>
          </ac:spMkLst>
        </pc:spChg>
        <pc:spChg chg="mod">
          <ac:chgData name="Hanna Agnes Persson" userId="74f86e8a-2688-4f58-bc8e-9854d85bb9a4" providerId="ADAL" clId="{427C54D7-E33A-41A2-96F8-223949FE0D70}" dt="2021-04-26T09:44:35.114" v="329" actId="207"/>
          <ac:spMkLst>
            <pc:docMk/>
            <pc:sldMk cId="2045704876" sldId="1584"/>
            <ac:spMk id="18" creationId="{3B49B528-F6C7-4FC0-B6DE-219C0654A569}"/>
          </ac:spMkLst>
        </pc:spChg>
        <pc:spChg chg="mod">
          <ac:chgData name="Hanna Agnes Persson" userId="74f86e8a-2688-4f58-bc8e-9854d85bb9a4" providerId="ADAL" clId="{427C54D7-E33A-41A2-96F8-223949FE0D70}" dt="2021-04-26T09:44:35.114" v="329" actId="207"/>
          <ac:spMkLst>
            <pc:docMk/>
            <pc:sldMk cId="2045704876" sldId="1584"/>
            <ac:spMk id="19" creationId="{164EF64D-3399-4075-A61E-EE9A4543516B}"/>
          </ac:spMkLst>
        </pc:spChg>
        <pc:spChg chg="mod">
          <ac:chgData name="Hanna Agnes Persson" userId="74f86e8a-2688-4f58-bc8e-9854d85bb9a4" providerId="ADAL" clId="{427C54D7-E33A-41A2-96F8-223949FE0D70}" dt="2021-04-26T09:44:37.721" v="330" actId="207"/>
          <ac:spMkLst>
            <pc:docMk/>
            <pc:sldMk cId="2045704876" sldId="1584"/>
            <ac:spMk id="21" creationId="{258C38BF-7605-4EAA-9275-29FC3531407F}"/>
          </ac:spMkLst>
        </pc:spChg>
      </pc:sldChg>
      <pc:sldChg chg="modSp add del">
        <pc:chgData name="Hanna Agnes Persson" userId="74f86e8a-2688-4f58-bc8e-9854d85bb9a4" providerId="ADAL" clId="{427C54D7-E33A-41A2-96F8-223949FE0D70}" dt="2021-04-26T09:17:15.927" v="85" actId="47"/>
        <pc:sldMkLst>
          <pc:docMk/>
          <pc:sldMk cId="493939615" sldId="1585"/>
        </pc:sldMkLst>
        <pc:graphicFrameChg chg="mod">
          <ac:chgData name="Hanna Agnes Persson" userId="74f86e8a-2688-4f58-bc8e-9854d85bb9a4" providerId="ADAL" clId="{427C54D7-E33A-41A2-96F8-223949FE0D70}" dt="2021-04-26T09:08:44.401" v="19" actId="207"/>
          <ac:graphicFrameMkLst>
            <pc:docMk/>
            <pc:sldMk cId="493939615" sldId="1585"/>
            <ac:graphicFrameMk id="7" creationId="{FBFFD80C-5DFF-42FF-8FAA-9395C28CCE46}"/>
          </ac:graphicFrameMkLst>
        </pc:graphicFrameChg>
      </pc:sldChg>
      <pc:sldChg chg="addSp delSp modSp add mod">
        <pc:chgData name="Hanna Agnes Persson" userId="74f86e8a-2688-4f58-bc8e-9854d85bb9a4" providerId="ADAL" clId="{427C54D7-E33A-41A2-96F8-223949FE0D70}" dt="2021-04-26T12:22:04.666" v="429" actId="20577"/>
        <pc:sldMkLst>
          <pc:docMk/>
          <pc:sldMk cId="3907258972" sldId="1585"/>
        </pc:sldMkLst>
        <pc:spChg chg="mod">
          <ac:chgData name="Hanna Agnes Persson" userId="74f86e8a-2688-4f58-bc8e-9854d85bb9a4" providerId="ADAL" clId="{427C54D7-E33A-41A2-96F8-223949FE0D70}" dt="2021-04-26T12:22:04.666" v="429" actId="20577"/>
          <ac:spMkLst>
            <pc:docMk/>
            <pc:sldMk cId="3907258972" sldId="1585"/>
            <ac:spMk id="4" creationId="{289610A4-D2C3-4D18-A446-E068A9CCBBA1}"/>
          </ac:spMkLst>
        </pc:spChg>
        <pc:spChg chg="del">
          <ac:chgData name="Hanna Agnes Persson" userId="74f86e8a-2688-4f58-bc8e-9854d85bb9a4" providerId="ADAL" clId="{427C54D7-E33A-41A2-96F8-223949FE0D70}" dt="2021-04-26T12:04:00.116" v="336" actId="478"/>
          <ac:spMkLst>
            <pc:docMk/>
            <pc:sldMk cId="3907258972" sldId="1585"/>
            <ac:spMk id="6" creationId="{E8204B55-9C11-425F-96F8-9A7E31D6BCB2}"/>
          </ac:spMkLst>
        </pc:spChg>
        <pc:spChg chg="add del mod">
          <ac:chgData name="Hanna Agnes Persson" userId="74f86e8a-2688-4f58-bc8e-9854d85bb9a4" providerId="ADAL" clId="{427C54D7-E33A-41A2-96F8-223949FE0D70}" dt="2021-04-26T12:20:15.238" v="415" actId="478"/>
          <ac:spMkLst>
            <pc:docMk/>
            <pc:sldMk cId="3907258972" sldId="1585"/>
            <ac:spMk id="8" creationId="{7E560310-0461-49F4-B2AC-E692ED85C4EB}"/>
          </ac:spMkLst>
        </pc:spChg>
        <pc:spChg chg="add del mod">
          <ac:chgData name="Hanna Agnes Persson" userId="74f86e8a-2688-4f58-bc8e-9854d85bb9a4" providerId="ADAL" clId="{427C54D7-E33A-41A2-96F8-223949FE0D70}" dt="2021-04-26T12:17:10.741" v="401" actId="21"/>
          <ac:spMkLst>
            <pc:docMk/>
            <pc:sldMk cId="3907258972" sldId="1585"/>
            <ac:spMk id="13" creationId="{A725AF2C-686D-45D4-ABC2-5DA675A78461}"/>
          </ac:spMkLst>
        </pc:spChg>
        <pc:graphicFrameChg chg="del mod">
          <ac:chgData name="Hanna Agnes Persson" userId="74f86e8a-2688-4f58-bc8e-9854d85bb9a4" providerId="ADAL" clId="{427C54D7-E33A-41A2-96F8-223949FE0D70}" dt="2021-04-26T12:17:03.935" v="400" actId="478"/>
          <ac:graphicFrameMkLst>
            <pc:docMk/>
            <pc:sldMk cId="3907258972" sldId="1585"/>
            <ac:graphicFrameMk id="7" creationId="{0BFBCA35-F7B8-49B0-B30D-F497596D55FF}"/>
          </ac:graphicFrameMkLst>
        </pc:graphicFrameChg>
        <pc:graphicFrameChg chg="add mod">
          <ac:chgData name="Hanna Agnes Persson" userId="74f86e8a-2688-4f58-bc8e-9854d85bb9a4" providerId="ADAL" clId="{427C54D7-E33A-41A2-96F8-223949FE0D70}" dt="2021-04-26T12:21:29.603" v="425"/>
          <ac:graphicFrameMkLst>
            <pc:docMk/>
            <pc:sldMk cId="3907258972" sldId="1585"/>
            <ac:graphicFrameMk id="11" creationId="{40DBC7B7-84B2-42CB-8316-ABDCE3F24716}"/>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01326039064397"/>
          <c:y val="7.4248626035989251E-2"/>
          <c:w val="0.74296851447785894"/>
          <c:h val="0.86543266935749452"/>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5D4-4934-A99A-A6682827E5CE}"/>
              </c:ext>
            </c:extLst>
          </c:dPt>
          <c:dPt>
            <c:idx val="1"/>
            <c:invertIfNegative val="0"/>
            <c:bubble3D val="0"/>
            <c:spPr>
              <a:solidFill>
                <a:schemeClr val="bg2"/>
              </a:solidFill>
              <a:ln>
                <a:noFill/>
              </a:ln>
              <a:effectLst/>
            </c:spPr>
            <c:extLst>
              <c:ext xmlns:c16="http://schemas.microsoft.com/office/drawing/2014/chart" uri="{C3380CC4-5D6E-409C-BE32-E72D297353CC}">
                <c16:uniqueId val="{00000003-E5D4-4934-A99A-A6682827E5CE}"/>
              </c:ext>
            </c:extLst>
          </c:dPt>
          <c:dPt>
            <c:idx val="2"/>
            <c:invertIfNegative val="0"/>
            <c:bubble3D val="0"/>
            <c:spPr>
              <a:solidFill>
                <a:schemeClr val="bg2"/>
              </a:solidFill>
              <a:ln>
                <a:noFill/>
              </a:ln>
              <a:effectLst/>
            </c:spPr>
            <c:extLst>
              <c:ext xmlns:c16="http://schemas.microsoft.com/office/drawing/2014/chart" uri="{C3380CC4-5D6E-409C-BE32-E72D297353CC}">
                <c16:uniqueId val="{00000005-E5D4-4934-A99A-A6682827E5CE}"/>
              </c:ext>
            </c:extLst>
          </c:dPt>
          <c:dPt>
            <c:idx val="3"/>
            <c:invertIfNegative val="0"/>
            <c:bubble3D val="0"/>
            <c:spPr>
              <a:solidFill>
                <a:schemeClr val="bg2"/>
              </a:solidFill>
              <a:ln>
                <a:noFill/>
              </a:ln>
              <a:effectLst/>
            </c:spPr>
            <c:extLst>
              <c:ext xmlns:c16="http://schemas.microsoft.com/office/drawing/2014/chart" uri="{C3380CC4-5D6E-409C-BE32-E72D297353CC}">
                <c16:uniqueId val="{00000007-E5D4-4934-A99A-A6682827E5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16-29 år</c:v>
                </c:pt>
                <c:pt idx="1">
                  <c:v>30-44 år</c:v>
                </c:pt>
                <c:pt idx="2">
                  <c:v>45-64 år</c:v>
                </c:pt>
                <c:pt idx="3">
                  <c:v>65+ år</c:v>
                </c:pt>
              </c:strCache>
            </c:strRef>
          </c:cat>
          <c:val>
            <c:numRef>
              <c:f>Sheet1!$B$2:$B$5</c:f>
              <c:numCache>
                <c:formatCode>0%</c:formatCode>
                <c:ptCount val="4"/>
                <c:pt idx="0">
                  <c:v>0.35120511559272011</c:v>
                </c:pt>
                <c:pt idx="1">
                  <c:v>0.3074274471224791</c:v>
                </c:pt>
                <c:pt idx="2">
                  <c:v>0.26610919822921791</c:v>
                </c:pt>
                <c:pt idx="3">
                  <c:v>7.5258239055582876E-2</c:v>
                </c:pt>
              </c:numCache>
            </c:numRef>
          </c:val>
          <c:extLst>
            <c:ext xmlns:c16="http://schemas.microsoft.com/office/drawing/2014/chart" uri="{C3380CC4-5D6E-409C-BE32-E72D297353CC}">
              <c16:uniqueId val="{00000008-E5D4-4934-A99A-A6682827E5CE}"/>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8234337173717"/>
          <c:y val="0.11800400537847584"/>
          <c:w val="0.82659779977302039"/>
          <c:h val="0.72774467223762729"/>
        </c:manualLayout>
      </c:layout>
      <c:barChart>
        <c:barDir val="bar"/>
        <c:grouping val="percentStacked"/>
        <c:varyColors val="0"/>
        <c:ser>
          <c:idx val="0"/>
          <c:order val="0"/>
          <c:tx>
            <c:strRef>
              <c:f>Sheet1!$B$1</c:f>
              <c:strCache>
                <c:ptCount val="1"/>
                <c:pt idx="0">
                  <c:v>Jag är inte alls öppen</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Queer</c:v>
                </c:pt>
                <c:pt idx="1">
                  <c:v>Ickebinär</c:v>
                </c:pt>
                <c:pt idx="2">
                  <c:v>Män</c:v>
                </c:pt>
                <c:pt idx="3">
                  <c:v>Kvinnor</c:v>
                </c:pt>
                <c:pt idx="4">
                  <c:v>Samtliga</c:v>
                </c:pt>
              </c:strCache>
            </c:strRef>
          </c:cat>
          <c:val>
            <c:numRef>
              <c:f>Sheet1!$B$2:$B$6</c:f>
              <c:numCache>
                <c:formatCode>0</c:formatCode>
                <c:ptCount val="5"/>
                <c:pt idx="0">
                  <c:v>2</c:v>
                </c:pt>
                <c:pt idx="1">
                  <c:v>2</c:v>
                </c:pt>
                <c:pt idx="2">
                  <c:v>7</c:v>
                </c:pt>
                <c:pt idx="3">
                  <c:v>6</c:v>
                </c:pt>
                <c:pt idx="4">
                  <c:v>6</c:v>
                </c:pt>
              </c:numCache>
            </c:numRef>
          </c:val>
          <c:extLst>
            <c:ext xmlns:c16="http://schemas.microsoft.com/office/drawing/2014/chart" uri="{C3380CC4-5D6E-409C-BE32-E72D297353CC}">
              <c16:uniqueId val="{00000000-BB64-4E24-832B-38EE3FDC962B}"/>
            </c:ext>
          </c:extLst>
        </c:ser>
        <c:ser>
          <c:idx val="1"/>
          <c:order val="1"/>
          <c:tx>
            <c:strRef>
              <c:f>Sheet1!$C$1</c:f>
              <c:strCache>
                <c:ptCount val="1"/>
                <c:pt idx="0">
                  <c:v>Jag är inte särskilt öppen</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Queer</c:v>
                </c:pt>
                <c:pt idx="1">
                  <c:v>Ickebinär</c:v>
                </c:pt>
                <c:pt idx="2">
                  <c:v>Män</c:v>
                </c:pt>
                <c:pt idx="3">
                  <c:v>Kvinnor</c:v>
                </c:pt>
                <c:pt idx="4">
                  <c:v>Samtliga</c:v>
                </c:pt>
              </c:strCache>
            </c:strRef>
          </c:cat>
          <c:val>
            <c:numRef>
              <c:f>Sheet1!$C$2:$C$6</c:f>
              <c:numCache>
                <c:formatCode>0</c:formatCode>
                <c:ptCount val="5"/>
                <c:pt idx="0">
                  <c:v>0</c:v>
                </c:pt>
                <c:pt idx="1">
                  <c:v>5</c:v>
                </c:pt>
                <c:pt idx="2">
                  <c:v>10</c:v>
                </c:pt>
                <c:pt idx="3">
                  <c:v>7</c:v>
                </c:pt>
                <c:pt idx="4">
                  <c:v>8</c:v>
                </c:pt>
              </c:numCache>
            </c:numRef>
          </c:val>
          <c:extLst>
            <c:ext xmlns:c16="http://schemas.microsoft.com/office/drawing/2014/chart" uri="{C3380CC4-5D6E-409C-BE32-E72D297353CC}">
              <c16:uniqueId val="{00000001-BB64-4E24-832B-38EE3FDC962B}"/>
            </c:ext>
          </c:extLst>
        </c:ser>
        <c:ser>
          <c:idx val="2"/>
          <c:order val="2"/>
          <c:tx>
            <c:strRef>
              <c:f>Sheet1!$D$1</c:f>
              <c:strCache>
                <c:ptCount val="1"/>
                <c:pt idx="0">
                  <c:v>Jag är delvis öppen och delvis inte öppen</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Queer</c:v>
                </c:pt>
                <c:pt idx="1">
                  <c:v>Ickebinär</c:v>
                </c:pt>
                <c:pt idx="2">
                  <c:v>Män</c:v>
                </c:pt>
                <c:pt idx="3">
                  <c:v>Kvinnor</c:v>
                </c:pt>
                <c:pt idx="4">
                  <c:v>Samtliga</c:v>
                </c:pt>
              </c:strCache>
            </c:strRef>
          </c:cat>
          <c:val>
            <c:numRef>
              <c:f>Sheet1!$D$2:$D$6</c:f>
              <c:numCache>
                <c:formatCode>0</c:formatCode>
                <c:ptCount val="5"/>
                <c:pt idx="0">
                  <c:v>15</c:v>
                </c:pt>
                <c:pt idx="1">
                  <c:v>27</c:v>
                </c:pt>
                <c:pt idx="2">
                  <c:v>15</c:v>
                </c:pt>
                <c:pt idx="3">
                  <c:v>17</c:v>
                </c:pt>
                <c:pt idx="4">
                  <c:v>17</c:v>
                </c:pt>
              </c:numCache>
            </c:numRef>
          </c:val>
          <c:extLst>
            <c:ext xmlns:c16="http://schemas.microsoft.com/office/drawing/2014/chart" uri="{C3380CC4-5D6E-409C-BE32-E72D297353CC}">
              <c16:uniqueId val="{00000002-BB64-4E24-832B-38EE3FDC962B}"/>
            </c:ext>
          </c:extLst>
        </c:ser>
        <c:ser>
          <c:idx val="3"/>
          <c:order val="3"/>
          <c:tx>
            <c:strRef>
              <c:f>Sheet1!$E$1</c:f>
              <c:strCache>
                <c:ptCount val="1"/>
                <c:pt idx="0">
                  <c:v>Jag är ganska öppen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Queer</c:v>
                </c:pt>
                <c:pt idx="1">
                  <c:v>Ickebinär</c:v>
                </c:pt>
                <c:pt idx="2">
                  <c:v>Män</c:v>
                </c:pt>
                <c:pt idx="3">
                  <c:v>Kvinnor</c:v>
                </c:pt>
                <c:pt idx="4">
                  <c:v>Samtliga</c:v>
                </c:pt>
              </c:strCache>
            </c:strRef>
          </c:cat>
          <c:val>
            <c:numRef>
              <c:f>Sheet1!$E$2:$E$6</c:f>
              <c:numCache>
                <c:formatCode>0</c:formatCode>
                <c:ptCount val="5"/>
                <c:pt idx="0">
                  <c:v>37</c:v>
                </c:pt>
                <c:pt idx="1">
                  <c:v>29</c:v>
                </c:pt>
                <c:pt idx="2">
                  <c:v>19</c:v>
                </c:pt>
                <c:pt idx="3">
                  <c:v>20</c:v>
                </c:pt>
                <c:pt idx="4">
                  <c:v>20</c:v>
                </c:pt>
              </c:numCache>
            </c:numRef>
          </c:val>
          <c:extLst>
            <c:ext xmlns:c16="http://schemas.microsoft.com/office/drawing/2014/chart" uri="{C3380CC4-5D6E-409C-BE32-E72D297353CC}">
              <c16:uniqueId val="{00000003-BB64-4E24-832B-38EE3FDC962B}"/>
            </c:ext>
          </c:extLst>
        </c:ser>
        <c:ser>
          <c:idx val="4"/>
          <c:order val="4"/>
          <c:tx>
            <c:strRef>
              <c:f>Sheet1!$F$1</c:f>
              <c:strCache>
                <c:ptCount val="1"/>
                <c:pt idx="0">
                  <c:v>Jag är helt öppen</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Queer</c:v>
                </c:pt>
                <c:pt idx="1">
                  <c:v>Ickebinär</c:v>
                </c:pt>
                <c:pt idx="2">
                  <c:v>Män</c:v>
                </c:pt>
                <c:pt idx="3">
                  <c:v>Kvinnor</c:v>
                </c:pt>
                <c:pt idx="4">
                  <c:v>Samtliga</c:v>
                </c:pt>
              </c:strCache>
            </c:strRef>
          </c:cat>
          <c:val>
            <c:numRef>
              <c:f>Sheet1!$F$2:$F$6</c:f>
              <c:numCache>
                <c:formatCode>0</c:formatCode>
                <c:ptCount val="5"/>
                <c:pt idx="0">
                  <c:v>46</c:v>
                </c:pt>
                <c:pt idx="1">
                  <c:v>37</c:v>
                </c:pt>
                <c:pt idx="2">
                  <c:v>49</c:v>
                </c:pt>
                <c:pt idx="3">
                  <c:v>50</c:v>
                </c:pt>
                <c:pt idx="4">
                  <c:v>49</c:v>
                </c:pt>
              </c:numCache>
            </c:numRef>
          </c:val>
          <c:extLst>
            <c:ext xmlns:c16="http://schemas.microsoft.com/office/drawing/2014/chart" uri="{C3380CC4-5D6E-409C-BE32-E72D297353CC}">
              <c16:uniqueId val="{00000004-BB64-4E24-832B-38EE3FDC962B}"/>
            </c:ext>
          </c:extLst>
        </c:ser>
        <c:dLbls>
          <c:dLblPos val="ctr"/>
          <c:showLegendKey val="0"/>
          <c:showVal val="1"/>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4594159665784748"/>
          <c:y val="0.83346398368420704"/>
          <c:w val="0.85405840334215255"/>
          <c:h val="0.157373804573015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5359882223555"/>
          <c:y val="2.4595403068986232E-2"/>
          <c:w val="0.68352567703574818"/>
          <c:h val="0.72774467223762729"/>
        </c:manualLayout>
      </c:layout>
      <c:barChart>
        <c:barDir val="bar"/>
        <c:grouping val="percentStacked"/>
        <c:varyColors val="0"/>
        <c:ser>
          <c:idx val="0"/>
          <c:order val="0"/>
          <c:tx>
            <c:strRef>
              <c:f>Sheet1!$B$1</c:f>
              <c:strCache>
                <c:ptCount val="1"/>
                <c:pt idx="0">
                  <c:v>Jag är inte alls öppen</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Bisexuell</c:v>
                </c:pt>
                <c:pt idx="2">
                  <c:v>Pansexuell</c:v>
                </c:pt>
                <c:pt idx="3">
                  <c:v>Queer</c:v>
                </c:pt>
                <c:pt idx="4">
                  <c:v>Homosexuell</c:v>
                </c:pt>
                <c:pt idx="5">
                  <c:v>Heterosexuell</c:v>
                </c:pt>
              </c:strCache>
            </c:strRef>
          </c:cat>
          <c:val>
            <c:numRef>
              <c:f>Sheet1!$B$2:$B$7</c:f>
              <c:numCache>
                <c:formatCode>0</c:formatCode>
                <c:ptCount val="6"/>
                <c:pt idx="0">
                  <c:v>32</c:v>
                </c:pt>
                <c:pt idx="1">
                  <c:v>14</c:v>
                </c:pt>
                <c:pt idx="2">
                  <c:v>4</c:v>
                </c:pt>
                <c:pt idx="3">
                  <c:v>3</c:v>
                </c:pt>
                <c:pt idx="4">
                  <c:v>1</c:v>
                </c:pt>
                <c:pt idx="5">
                  <c:v>3</c:v>
                </c:pt>
              </c:numCache>
            </c:numRef>
          </c:val>
          <c:extLst>
            <c:ext xmlns:c16="http://schemas.microsoft.com/office/drawing/2014/chart" uri="{C3380CC4-5D6E-409C-BE32-E72D297353CC}">
              <c16:uniqueId val="{00000000-BB64-4E24-832B-38EE3FDC962B}"/>
            </c:ext>
          </c:extLst>
        </c:ser>
        <c:ser>
          <c:idx val="1"/>
          <c:order val="1"/>
          <c:tx>
            <c:strRef>
              <c:f>Sheet1!$C$1</c:f>
              <c:strCache>
                <c:ptCount val="1"/>
                <c:pt idx="0">
                  <c:v>Jag är inte särskilt öppen</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Bisexuell</c:v>
                </c:pt>
                <c:pt idx="2">
                  <c:v>Pansexuell</c:v>
                </c:pt>
                <c:pt idx="3">
                  <c:v>Queer</c:v>
                </c:pt>
                <c:pt idx="4">
                  <c:v>Homosexuell</c:v>
                </c:pt>
                <c:pt idx="5">
                  <c:v>Heterosexuell</c:v>
                </c:pt>
              </c:strCache>
            </c:strRef>
          </c:cat>
          <c:val>
            <c:numRef>
              <c:f>Sheet1!$C$2:$C$7</c:f>
              <c:numCache>
                <c:formatCode>0</c:formatCode>
                <c:ptCount val="6"/>
                <c:pt idx="0">
                  <c:v>21</c:v>
                </c:pt>
                <c:pt idx="1">
                  <c:v>11</c:v>
                </c:pt>
                <c:pt idx="2">
                  <c:v>11</c:v>
                </c:pt>
                <c:pt idx="3">
                  <c:v>3</c:v>
                </c:pt>
                <c:pt idx="4">
                  <c:v>4</c:v>
                </c:pt>
                <c:pt idx="5">
                  <c:v>7</c:v>
                </c:pt>
              </c:numCache>
            </c:numRef>
          </c:val>
          <c:extLst>
            <c:ext xmlns:c16="http://schemas.microsoft.com/office/drawing/2014/chart" uri="{C3380CC4-5D6E-409C-BE32-E72D297353CC}">
              <c16:uniqueId val="{00000001-BB64-4E24-832B-38EE3FDC962B}"/>
            </c:ext>
          </c:extLst>
        </c:ser>
        <c:ser>
          <c:idx val="2"/>
          <c:order val="2"/>
          <c:tx>
            <c:strRef>
              <c:f>Sheet1!$D$1</c:f>
              <c:strCache>
                <c:ptCount val="1"/>
                <c:pt idx="0">
                  <c:v>Jag är delvis öppen och delvis inte öppen</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Bisexuell</c:v>
                </c:pt>
                <c:pt idx="2">
                  <c:v>Pansexuell</c:v>
                </c:pt>
                <c:pt idx="3">
                  <c:v>Queer</c:v>
                </c:pt>
                <c:pt idx="4">
                  <c:v>Homosexuell</c:v>
                </c:pt>
                <c:pt idx="5">
                  <c:v>Heterosexuell</c:v>
                </c:pt>
              </c:strCache>
            </c:strRef>
          </c:cat>
          <c:val>
            <c:numRef>
              <c:f>Sheet1!$D$2:$D$7</c:f>
              <c:numCache>
                <c:formatCode>0</c:formatCode>
                <c:ptCount val="6"/>
                <c:pt idx="0">
                  <c:v>29</c:v>
                </c:pt>
                <c:pt idx="1">
                  <c:v>27</c:v>
                </c:pt>
                <c:pt idx="2">
                  <c:v>23</c:v>
                </c:pt>
                <c:pt idx="3">
                  <c:v>24</c:v>
                </c:pt>
                <c:pt idx="4">
                  <c:v>19</c:v>
                </c:pt>
                <c:pt idx="5">
                  <c:v>11</c:v>
                </c:pt>
              </c:numCache>
            </c:numRef>
          </c:val>
          <c:extLst>
            <c:ext xmlns:c16="http://schemas.microsoft.com/office/drawing/2014/chart" uri="{C3380CC4-5D6E-409C-BE32-E72D297353CC}">
              <c16:uniqueId val="{00000002-BB64-4E24-832B-38EE3FDC962B}"/>
            </c:ext>
          </c:extLst>
        </c:ser>
        <c:ser>
          <c:idx val="3"/>
          <c:order val="3"/>
          <c:tx>
            <c:strRef>
              <c:f>Sheet1!$E$1</c:f>
              <c:strCache>
                <c:ptCount val="1"/>
                <c:pt idx="0">
                  <c:v>Jag är ganska öppen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Bisexuell</c:v>
                </c:pt>
                <c:pt idx="2">
                  <c:v>Pansexuell</c:v>
                </c:pt>
                <c:pt idx="3">
                  <c:v>Queer</c:v>
                </c:pt>
                <c:pt idx="4">
                  <c:v>Homosexuell</c:v>
                </c:pt>
                <c:pt idx="5">
                  <c:v>Heterosexuell</c:v>
                </c:pt>
              </c:strCache>
            </c:strRef>
          </c:cat>
          <c:val>
            <c:numRef>
              <c:f>Sheet1!$E$2:$E$7</c:f>
              <c:numCache>
                <c:formatCode>0</c:formatCode>
                <c:ptCount val="6"/>
                <c:pt idx="0">
                  <c:v>8</c:v>
                </c:pt>
                <c:pt idx="1">
                  <c:v>28</c:v>
                </c:pt>
                <c:pt idx="2">
                  <c:v>25</c:v>
                </c:pt>
                <c:pt idx="3">
                  <c:v>34</c:v>
                </c:pt>
                <c:pt idx="4">
                  <c:v>25</c:v>
                </c:pt>
                <c:pt idx="5">
                  <c:v>17</c:v>
                </c:pt>
              </c:numCache>
            </c:numRef>
          </c:val>
          <c:extLst>
            <c:ext xmlns:c16="http://schemas.microsoft.com/office/drawing/2014/chart" uri="{C3380CC4-5D6E-409C-BE32-E72D297353CC}">
              <c16:uniqueId val="{00000003-BB64-4E24-832B-38EE3FDC962B}"/>
            </c:ext>
          </c:extLst>
        </c:ser>
        <c:ser>
          <c:idx val="4"/>
          <c:order val="4"/>
          <c:tx>
            <c:strRef>
              <c:f>Sheet1!$F$1</c:f>
              <c:strCache>
                <c:ptCount val="1"/>
                <c:pt idx="0">
                  <c:v>Jag är helt öppen</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Bisexuell</c:v>
                </c:pt>
                <c:pt idx="2">
                  <c:v>Pansexuell</c:v>
                </c:pt>
                <c:pt idx="3">
                  <c:v>Queer</c:v>
                </c:pt>
                <c:pt idx="4">
                  <c:v>Homosexuell</c:v>
                </c:pt>
                <c:pt idx="5">
                  <c:v>Heterosexuell</c:v>
                </c:pt>
              </c:strCache>
            </c:strRef>
          </c:cat>
          <c:val>
            <c:numRef>
              <c:f>Sheet1!$F$2:$F$7</c:f>
              <c:numCache>
                <c:formatCode>0</c:formatCode>
                <c:ptCount val="6"/>
                <c:pt idx="0">
                  <c:v>10</c:v>
                </c:pt>
                <c:pt idx="1">
                  <c:v>19</c:v>
                </c:pt>
                <c:pt idx="2">
                  <c:v>37</c:v>
                </c:pt>
                <c:pt idx="3">
                  <c:v>36</c:v>
                </c:pt>
                <c:pt idx="4">
                  <c:v>51</c:v>
                </c:pt>
                <c:pt idx="5">
                  <c:v>62</c:v>
                </c:pt>
              </c:numCache>
            </c:numRef>
          </c:val>
          <c:extLst>
            <c:ext xmlns:c16="http://schemas.microsoft.com/office/drawing/2014/chart" uri="{C3380CC4-5D6E-409C-BE32-E72D297353CC}">
              <c16:uniqueId val="{00000004-BB64-4E24-832B-38EE3FDC962B}"/>
            </c:ext>
          </c:extLst>
        </c:ser>
        <c:dLbls>
          <c:dLblPos val="ctr"/>
          <c:showLegendKey val="0"/>
          <c:showVal val="1"/>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
          <c:y val="0.78525305517778732"/>
          <c:w val="0.96268308208935049"/>
          <c:h val="0.173471111112191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Öppna med sin sexualitet med andra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9.1820735321694671E-2"/>
          <c:y val="0.10739363938415283"/>
          <c:w val="0.90817915031128427"/>
          <c:h val="0.63935449552672807"/>
        </c:manualLayout>
      </c:layout>
      <c:barChart>
        <c:barDir val="col"/>
        <c:grouping val="clustered"/>
        <c:varyColors val="0"/>
        <c:ser>
          <c:idx val="0"/>
          <c:order val="0"/>
          <c:tx>
            <c:strRef>
              <c:f>Sheet1!$B$1</c:f>
              <c:strCache>
                <c:ptCount val="1"/>
                <c:pt idx="0">
                  <c:v>Kvinnor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Heterosexuell</c:v>
                </c:pt>
                <c:pt idx="1">
                  <c:v>Bisexuell/pansexuell</c:v>
                </c:pt>
                <c:pt idx="2">
                  <c:v>Homosexuell</c:v>
                </c:pt>
                <c:pt idx="3">
                  <c:v>Asexuell</c:v>
                </c:pt>
                <c:pt idx="4">
                  <c:v>Queer</c:v>
                </c:pt>
              </c:strCache>
            </c:strRef>
          </c:cat>
          <c:val>
            <c:numRef>
              <c:f>Sheet1!$B$2:$B$6</c:f>
              <c:numCache>
                <c:formatCode>0</c:formatCode>
                <c:ptCount val="5"/>
                <c:pt idx="0">
                  <c:v>83</c:v>
                </c:pt>
                <c:pt idx="1">
                  <c:v>59</c:v>
                </c:pt>
                <c:pt idx="2">
                  <c:v>72</c:v>
                </c:pt>
                <c:pt idx="3">
                  <c:v>19</c:v>
                </c:pt>
                <c:pt idx="4">
                  <c:v>66</c:v>
                </c:pt>
              </c:numCache>
            </c:numRef>
          </c:val>
          <c:extLst>
            <c:ext xmlns:c16="http://schemas.microsoft.com/office/drawing/2014/chart" uri="{C3380CC4-5D6E-409C-BE32-E72D297353CC}">
              <c16:uniqueId val="{00000004-CF93-4DE6-8850-A0888DF82BD7}"/>
            </c:ext>
          </c:extLst>
        </c:ser>
        <c:ser>
          <c:idx val="1"/>
          <c:order val="1"/>
          <c:tx>
            <c:strRef>
              <c:f>Sheet1!$C$1</c:f>
              <c:strCache>
                <c:ptCount val="1"/>
                <c:pt idx="0">
                  <c:v>Män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Heterosexuell</c:v>
                </c:pt>
                <c:pt idx="1">
                  <c:v>Bisexuell/pansexuell</c:v>
                </c:pt>
                <c:pt idx="2">
                  <c:v>Homosexuell</c:v>
                </c:pt>
                <c:pt idx="3">
                  <c:v>Asexuell</c:v>
                </c:pt>
                <c:pt idx="4">
                  <c:v>Queer</c:v>
                </c:pt>
              </c:strCache>
            </c:strRef>
          </c:cat>
          <c:val>
            <c:numRef>
              <c:f>Sheet1!$C$2:$C$6</c:f>
              <c:numCache>
                <c:formatCode>0</c:formatCode>
                <c:ptCount val="5"/>
                <c:pt idx="0">
                  <c:v>77</c:v>
                </c:pt>
                <c:pt idx="1">
                  <c:v>32</c:v>
                </c:pt>
                <c:pt idx="2">
                  <c:v>77</c:v>
                </c:pt>
                <c:pt idx="3">
                  <c:v>14</c:v>
                </c:pt>
                <c:pt idx="4">
                  <c:v>57</c:v>
                </c:pt>
              </c:numCache>
            </c:numRef>
          </c:val>
          <c:extLst>
            <c:ext xmlns:c16="http://schemas.microsoft.com/office/drawing/2014/chart" uri="{C3380CC4-5D6E-409C-BE32-E72D297353CC}">
              <c16:uniqueId val="{00000005-CF93-4DE6-8850-A0888DF82BD7}"/>
            </c:ext>
          </c:extLst>
        </c:ser>
        <c:ser>
          <c:idx val="2"/>
          <c:order val="2"/>
          <c:tx>
            <c:strRef>
              <c:f>Sheet1!$D$1</c:f>
              <c:strCache>
                <c:ptCount val="1"/>
                <c:pt idx="0">
                  <c:v>Ickebinär/queer</c:v>
                </c:pt>
              </c:strCache>
            </c:strRef>
          </c:tx>
          <c:spPr>
            <a:solidFill>
              <a:schemeClr val="bg1">
                <a:lumMod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21CB-4CE2-9D82-6B5683844E04}"/>
                </c:ext>
              </c:extLst>
            </c:dLbl>
            <c:dLbl>
              <c:idx val="3"/>
              <c:delete val="1"/>
              <c:extLst>
                <c:ext xmlns:c15="http://schemas.microsoft.com/office/drawing/2012/chart" uri="{CE6537A1-D6FC-4f65-9D91-7224C49458BB}"/>
                <c:ext xmlns:c16="http://schemas.microsoft.com/office/drawing/2014/chart" uri="{C3380CC4-5D6E-409C-BE32-E72D297353CC}">
                  <c16:uniqueId val="{00000003-21CB-4CE2-9D82-6B5683844E0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Heterosexuell</c:v>
                </c:pt>
                <c:pt idx="1">
                  <c:v>Bisexuell/pansexuell</c:v>
                </c:pt>
                <c:pt idx="2">
                  <c:v>Homosexuell</c:v>
                </c:pt>
                <c:pt idx="3">
                  <c:v>Asexuell</c:v>
                </c:pt>
                <c:pt idx="4">
                  <c:v>Queer</c:v>
                </c:pt>
              </c:strCache>
            </c:strRef>
          </c:cat>
          <c:val>
            <c:numRef>
              <c:f>Sheet1!$D$2:$D$6</c:f>
              <c:numCache>
                <c:formatCode>General</c:formatCode>
                <c:ptCount val="5"/>
                <c:pt idx="0">
                  <c:v>0</c:v>
                </c:pt>
                <c:pt idx="1">
                  <c:v>77</c:v>
                </c:pt>
                <c:pt idx="2">
                  <c:v>88</c:v>
                </c:pt>
                <c:pt idx="3">
                  <c:v>0</c:v>
                </c:pt>
                <c:pt idx="4">
                  <c:v>75</c:v>
                </c:pt>
              </c:numCache>
            </c:numRef>
          </c:val>
          <c:extLst>
            <c:ext xmlns:c16="http://schemas.microsoft.com/office/drawing/2014/chart" uri="{C3380CC4-5D6E-409C-BE32-E72D297353CC}">
              <c16:uniqueId val="{00000001-21CB-4CE2-9D82-6B5683844E04}"/>
            </c:ext>
          </c:extLst>
        </c:ser>
        <c:dLbls>
          <c:showLegendKey val="0"/>
          <c:showVal val="0"/>
          <c:showCatName val="0"/>
          <c:showSerName val="0"/>
          <c:showPercent val="0"/>
          <c:showBubbleSize val="0"/>
        </c:dLbls>
        <c:gapWidth val="15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layout>
        <c:manualLayout>
          <c:xMode val="edge"/>
          <c:yMode val="edge"/>
          <c:x val="0.30491958205077779"/>
          <c:y val="0.88177361172930147"/>
          <c:w val="0.39742152017709559"/>
          <c:h val="5.7962727637673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532501796650416"/>
          <c:y val="9.4042239034637896E-3"/>
          <c:w val="0.38229049493813272"/>
          <c:h val="0.98086320338843114"/>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2"/>
            <c:invertIfNegative val="0"/>
            <c:bubble3D val="0"/>
            <c:spPr>
              <a:solidFill>
                <a:schemeClr val="bg2"/>
              </a:solidFill>
              <a:ln>
                <a:noFill/>
              </a:ln>
              <a:effectLst/>
            </c:spPr>
            <c:extLst>
              <c:ext xmlns:c16="http://schemas.microsoft.com/office/drawing/2014/chart" uri="{C3380CC4-5D6E-409C-BE32-E72D297353CC}">
                <c16:uniqueId val="{00000001-60AC-4522-9B69-3F1B153D6AAA}"/>
              </c:ext>
            </c:extLst>
          </c:dPt>
          <c:dPt>
            <c:idx val="4"/>
            <c:invertIfNegative val="0"/>
            <c:bubble3D val="0"/>
            <c:spPr>
              <a:solidFill>
                <a:schemeClr val="bg2"/>
              </a:solidFill>
              <a:ln>
                <a:noFill/>
              </a:ln>
              <a:effectLst/>
            </c:spPr>
            <c:extLst>
              <c:ext xmlns:c16="http://schemas.microsoft.com/office/drawing/2014/chart" uri="{C3380CC4-5D6E-409C-BE32-E72D297353CC}">
                <c16:uniqueId val="{00000003-DB7E-4A82-A0A6-43E0F9E783B5}"/>
              </c:ext>
            </c:extLst>
          </c:dPt>
          <c:dPt>
            <c:idx val="8"/>
            <c:invertIfNegative val="0"/>
            <c:bubble3D val="0"/>
            <c:spPr>
              <a:solidFill>
                <a:schemeClr val="bg2"/>
              </a:solidFill>
              <a:ln>
                <a:noFill/>
              </a:ln>
              <a:effectLst/>
            </c:spPr>
            <c:extLst>
              <c:ext xmlns:c16="http://schemas.microsoft.com/office/drawing/2014/chart" uri="{C3380CC4-5D6E-409C-BE32-E72D297353CC}">
                <c16:uniqueId val="{00000005-DB7E-4A82-A0A6-43E0F9E783B5}"/>
              </c:ext>
            </c:extLst>
          </c:dPt>
          <c:dPt>
            <c:idx val="9"/>
            <c:invertIfNegative val="0"/>
            <c:bubble3D val="0"/>
            <c:spPr>
              <a:solidFill>
                <a:schemeClr val="bg2"/>
              </a:solidFill>
              <a:ln>
                <a:noFill/>
              </a:ln>
              <a:effectLst/>
            </c:spPr>
            <c:extLst>
              <c:ext xmlns:c16="http://schemas.microsoft.com/office/drawing/2014/chart" uri="{C3380CC4-5D6E-409C-BE32-E72D297353CC}">
                <c16:uniqueId val="{00000007-1B7E-4EBD-B4F9-124C60339C73}"/>
              </c:ext>
            </c:extLst>
          </c:dPt>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Vet inte</c:v>
                </c:pt>
                <c:pt idx="1">
                  <c:v>Annat</c:v>
                </c:pt>
                <c:pt idx="2">
                  <c:v>Partner bör ha funktionsnedsättning</c:v>
                </c:pt>
                <c:pt idx="3">
                  <c:v>Partner bör inte ha annan social status eller klass än min familj</c:v>
                </c:pt>
                <c:pt idx="4">
                  <c:v>Partner bör inte ha annan könsidentitet</c:v>
                </c:pt>
                <c:pt idx="5">
                  <c:v>Partner bör ha samma religion/livsåskådning som min familj</c:v>
                </c:pt>
                <c:pt idx="6">
                  <c:v>Partner bör ha samma kulturella bakgrund som min familj</c:v>
                </c:pt>
                <c:pt idx="7">
                  <c:v>Partner bör inte ha funktionsnedsättning</c:v>
                </c:pt>
                <c:pt idx="8">
                  <c:v>Partner bör inte ha sexuell identitet som avviker från normen </c:v>
                </c:pt>
                <c:pt idx="9">
                  <c:v>Åldersskillnaden bör inte vara för stor</c:v>
                </c:pt>
                <c:pt idx="10">
                  <c:v>Partner bör ha annat kön</c:v>
                </c:pt>
                <c:pt idx="12">
                  <c:v>Nej, inte av andra men jag begränsar mig själv</c:v>
                </c:pt>
                <c:pt idx="13">
                  <c:v>Nej</c:v>
                </c:pt>
              </c:strCache>
            </c:strRef>
          </c:cat>
          <c:val>
            <c:numRef>
              <c:f>Sheet1!$B$2:$B$15</c:f>
              <c:numCache>
                <c:formatCode>0</c:formatCode>
                <c:ptCount val="14"/>
                <c:pt idx="0">
                  <c:v>4</c:v>
                </c:pt>
                <c:pt idx="1">
                  <c:v>2</c:v>
                </c:pt>
                <c:pt idx="2">
                  <c:v>1</c:v>
                </c:pt>
                <c:pt idx="3">
                  <c:v>2</c:v>
                </c:pt>
                <c:pt idx="4">
                  <c:v>3</c:v>
                </c:pt>
                <c:pt idx="5">
                  <c:v>4</c:v>
                </c:pt>
                <c:pt idx="6">
                  <c:v>4</c:v>
                </c:pt>
                <c:pt idx="7">
                  <c:v>4</c:v>
                </c:pt>
                <c:pt idx="8">
                  <c:v>5</c:v>
                </c:pt>
                <c:pt idx="9">
                  <c:v>9</c:v>
                </c:pt>
                <c:pt idx="10">
                  <c:v>11</c:v>
                </c:pt>
                <c:pt idx="12">
                  <c:v>9</c:v>
                </c:pt>
                <c:pt idx="13">
                  <c:v>66</c:v>
                </c:pt>
              </c:numCache>
            </c:numRef>
          </c:val>
          <c:extLst>
            <c:ext xmlns:c16="http://schemas.microsoft.com/office/drawing/2014/chart" uri="{C3380CC4-5D6E-409C-BE32-E72D297353CC}">
              <c16:uniqueId val="{00000008-1B7E-4EBD-B4F9-124C60339C73}"/>
            </c:ext>
          </c:extLst>
        </c:ser>
        <c:dLbls>
          <c:showLegendKey val="0"/>
          <c:showVal val="0"/>
          <c:showCatName val="0"/>
          <c:showSerName val="0"/>
          <c:showPercent val="0"/>
          <c:showBubbleSize val="0"/>
        </c:dLbls>
        <c:gapWidth val="70"/>
        <c:overlap val="-1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265741882663"/>
          <c:y val="0"/>
          <c:w val="0.7920878966434417"/>
          <c:h val="0.79316942250330513"/>
        </c:manualLayout>
      </c:layout>
      <c:barChart>
        <c:barDir val="col"/>
        <c:grouping val="clustered"/>
        <c:varyColors val="0"/>
        <c:ser>
          <c:idx val="0"/>
          <c:order val="0"/>
          <c:tx>
            <c:strRef>
              <c:f>Sheet1!$B$1</c:f>
              <c:strCache>
                <c:ptCount val="1"/>
                <c:pt idx="0">
                  <c:v>Heterosexuell</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Nej, inte begränsad</c:v>
                </c:pt>
                <c:pt idx="1">
                  <c:v>Begränsad av familj/nära omgivning</c:v>
                </c:pt>
                <c:pt idx="2">
                  <c:v>Begränsar sig själv</c:v>
                </c:pt>
              </c:strCache>
            </c:strRef>
          </c:cat>
          <c:val>
            <c:numRef>
              <c:f>Sheet1!$B$2:$B$4</c:f>
              <c:numCache>
                <c:formatCode>0%</c:formatCode>
                <c:ptCount val="3"/>
                <c:pt idx="0">
                  <c:v>0.73</c:v>
                </c:pt>
                <c:pt idx="1">
                  <c:v>0.17</c:v>
                </c:pt>
                <c:pt idx="2">
                  <c:v>7.0000000000000007E-2</c:v>
                </c:pt>
              </c:numCache>
            </c:numRef>
          </c:val>
          <c:extLst>
            <c:ext xmlns:c16="http://schemas.microsoft.com/office/drawing/2014/chart" uri="{C3380CC4-5D6E-409C-BE32-E72D297353CC}">
              <c16:uniqueId val="{00000008-141E-4BBB-8402-92A559C1CC2C}"/>
            </c:ext>
          </c:extLst>
        </c:ser>
        <c:ser>
          <c:idx val="1"/>
          <c:order val="1"/>
          <c:tx>
            <c:strRef>
              <c:f>Sheet1!$C$1</c:f>
              <c:strCache>
                <c:ptCount val="1"/>
                <c:pt idx="0">
                  <c:v>Homosexuell</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Nej, inte begränsad</c:v>
                </c:pt>
                <c:pt idx="1">
                  <c:v>Begränsad av familj/nära omgivning</c:v>
                </c:pt>
                <c:pt idx="2">
                  <c:v>Begränsar sig själv</c:v>
                </c:pt>
              </c:strCache>
            </c:strRef>
          </c:cat>
          <c:val>
            <c:numRef>
              <c:f>Sheet1!$C$2:$C$4</c:f>
              <c:numCache>
                <c:formatCode>0%</c:formatCode>
                <c:ptCount val="3"/>
                <c:pt idx="0">
                  <c:v>0.59</c:v>
                </c:pt>
                <c:pt idx="1">
                  <c:v>0.24</c:v>
                </c:pt>
                <c:pt idx="2">
                  <c:v>0.08</c:v>
                </c:pt>
              </c:numCache>
            </c:numRef>
          </c:val>
          <c:extLst>
            <c:ext xmlns:c16="http://schemas.microsoft.com/office/drawing/2014/chart" uri="{C3380CC4-5D6E-409C-BE32-E72D297353CC}">
              <c16:uniqueId val="{0000000A-141E-4BBB-8402-92A559C1CC2C}"/>
            </c:ext>
          </c:extLst>
        </c:ser>
        <c:ser>
          <c:idx val="2"/>
          <c:order val="2"/>
          <c:tx>
            <c:strRef>
              <c:f>Sheet1!$D$1</c:f>
              <c:strCache>
                <c:ptCount val="1"/>
                <c:pt idx="0">
                  <c:v>Bisexuell/pansexuell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Nej, inte begränsad</c:v>
                </c:pt>
                <c:pt idx="1">
                  <c:v>Begränsad av familj/nära omgivning</c:v>
                </c:pt>
                <c:pt idx="2">
                  <c:v>Begränsar sig själv</c:v>
                </c:pt>
              </c:strCache>
            </c:strRef>
          </c:cat>
          <c:val>
            <c:numRef>
              <c:f>Sheet1!$D$2:$D$4</c:f>
              <c:numCache>
                <c:formatCode>0%</c:formatCode>
                <c:ptCount val="3"/>
                <c:pt idx="0">
                  <c:v>0.56000000000000005</c:v>
                </c:pt>
                <c:pt idx="1">
                  <c:v>0.25</c:v>
                </c:pt>
                <c:pt idx="2">
                  <c:v>0.1</c:v>
                </c:pt>
              </c:numCache>
            </c:numRef>
          </c:val>
          <c:extLst>
            <c:ext xmlns:c16="http://schemas.microsoft.com/office/drawing/2014/chart" uri="{C3380CC4-5D6E-409C-BE32-E72D297353CC}">
              <c16:uniqueId val="{0000000B-141E-4BBB-8402-92A559C1CC2C}"/>
            </c:ext>
          </c:extLst>
        </c:ser>
        <c:ser>
          <c:idx val="3"/>
          <c:order val="3"/>
          <c:tx>
            <c:strRef>
              <c:f>Sheet1!$E$1</c:f>
              <c:strCache>
                <c:ptCount val="1"/>
                <c:pt idx="0">
                  <c:v>Asexuell</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Nej, inte begränsad</c:v>
                </c:pt>
                <c:pt idx="1">
                  <c:v>Begränsad av familj/nära omgivning</c:v>
                </c:pt>
                <c:pt idx="2">
                  <c:v>Begränsar sig själv</c:v>
                </c:pt>
              </c:strCache>
            </c:strRef>
          </c:cat>
          <c:val>
            <c:numRef>
              <c:f>Sheet1!$E$2:$E$4</c:f>
              <c:numCache>
                <c:formatCode>0%</c:formatCode>
                <c:ptCount val="3"/>
                <c:pt idx="0">
                  <c:v>0.6</c:v>
                </c:pt>
                <c:pt idx="1">
                  <c:v>0.21</c:v>
                </c:pt>
                <c:pt idx="2">
                  <c:v>0.12</c:v>
                </c:pt>
              </c:numCache>
            </c:numRef>
          </c:val>
          <c:extLst>
            <c:ext xmlns:c16="http://schemas.microsoft.com/office/drawing/2014/chart" uri="{C3380CC4-5D6E-409C-BE32-E72D297353CC}">
              <c16:uniqueId val="{0000000C-141E-4BBB-8402-92A559C1CC2C}"/>
            </c:ext>
          </c:extLst>
        </c:ser>
        <c:ser>
          <c:idx val="4"/>
          <c:order val="4"/>
          <c:tx>
            <c:strRef>
              <c:f>Sheet1!$F$1</c:f>
              <c:strCache>
                <c:ptCount val="1"/>
                <c:pt idx="0">
                  <c:v>Queer</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Nej, inte begränsad</c:v>
                </c:pt>
                <c:pt idx="1">
                  <c:v>Begränsad av familj/nära omgivning</c:v>
                </c:pt>
                <c:pt idx="2">
                  <c:v>Begränsar sig själv</c:v>
                </c:pt>
              </c:strCache>
            </c:strRef>
          </c:cat>
          <c:val>
            <c:numRef>
              <c:f>Sheet1!$F$2:$F$4</c:f>
              <c:numCache>
                <c:formatCode>0%</c:formatCode>
                <c:ptCount val="3"/>
                <c:pt idx="0">
                  <c:v>0.44</c:v>
                </c:pt>
                <c:pt idx="1">
                  <c:v>0.35</c:v>
                </c:pt>
                <c:pt idx="2">
                  <c:v>0.15</c:v>
                </c:pt>
              </c:numCache>
            </c:numRef>
          </c:val>
          <c:extLst>
            <c:ext xmlns:c16="http://schemas.microsoft.com/office/drawing/2014/chart" uri="{C3380CC4-5D6E-409C-BE32-E72D297353CC}">
              <c16:uniqueId val="{0000000D-141E-4BBB-8402-92A559C1CC2C}"/>
            </c:ext>
          </c:extLst>
        </c:ser>
        <c:dLbls>
          <c:dLblPos val="outEnd"/>
          <c:showLegendKey val="0"/>
          <c:showVal val="1"/>
          <c:showCatName val="0"/>
          <c:showSerName val="0"/>
          <c:showPercent val="0"/>
          <c:showBubbleSize val="0"/>
        </c:dLbls>
        <c:gapWidth val="7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Upplever du att din funktionsnedsättning påverkar din sexualitet? </a:t>
            </a:r>
          </a:p>
          <a:p>
            <a:pPr>
              <a:defRPr/>
            </a:pPr>
            <a:endParaRPr lang="en-US" sz="1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2001391392341023"/>
          <c:y val="0.15420118382504369"/>
          <c:w val="0.4413174658388585"/>
          <c:h val="0.80609858755265951"/>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A18E-4EE0-8869-D029E29A3C8E}"/>
              </c:ext>
            </c:extLst>
          </c:dPt>
          <c:dPt>
            <c:idx val="1"/>
            <c:invertIfNegative val="0"/>
            <c:bubble3D val="0"/>
            <c:spPr>
              <a:solidFill>
                <a:schemeClr val="bg2"/>
              </a:solidFill>
              <a:ln>
                <a:noFill/>
              </a:ln>
              <a:effectLst/>
            </c:spPr>
            <c:extLst>
              <c:ext xmlns:c16="http://schemas.microsoft.com/office/drawing/2014/chart" uri="{C3380CC4-5D6E-409C-BE32-E72D297353CC}">
                <c16:uniqueId val="{00000003-A18E-4EE0-8869-D029E29A3C8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Vet inte</c:v>
                </c:pt>
                <c:pt idx="1">
                  <c:v>Nej</c:v>
                </c:pt>
                <c:pt idx="2">
                  <c:v>Ja, min funktionsnedsättning påverkar min sexualitet positivt</c:v>
                </c:pt>
                <c:pt idx="3">
                  <c:v>Ja, min funktionsnedsättning påverkar min sexualitet negativt</c:v>
                </c:pt>
              </c:strCache>
            </c:strRef>
          </c:cat>
          <c:val>
            <c:numRef>
              <c:f>Sheet1!$B$2:$B$5</c:f>
              <c:numCache>
                <c:formatCode>0</c:formatCode>
                <c:ptCount val="4"/>
                <c:pt idx="0">
                  <c:v>12</c:v>
                </c:pt>
                <c:pt idx="1">
                  <c:v>29</c:v>
                </c:pt>
                <c:pt idx="2">
                  <c:v>3</c:v>
                </c:pt>
                <c:pt idx="3">
                  <c:v>56</c:v>
                </c:pt>
              </c:numCache>
            </c:numRef>
          </c:val>
          <c:extLst>
            <c:ext xmlns:c16="http://schemas.microsoft.com/office/drawing/2014/chart" uri="{C3380CC4-5D6E-409C-BE32-E72D297353CC}">
              <c16:uniqueId val="{00000008-64B3-44B4-9B32-6B7AF09DA70C}"/>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Upplever du att din funktionsnedsättning påverkar din sexualitet? </a:t>
            </a:r>
          </a:p>
          <a:p>
            <a:pPr>
              <a:defRPr sz="1400"/>
            </a:pP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4.6630757500693946E-2"/>
          <c:y val="0.15420118382504369"/>
          <c:w val="0.95336924249930588"/>
          <c:h val="0.60421532443202686"/>
        </c:manualLayout>
      </c:layout>
      <c:barChart>
        <c:barDir val="col"/>
        <c:grouping val="clustered"/>
        <c:varyColors val="0"/>
        <c:ser>
          <c:idx val="1"/>
          <c:order val="1"/>
          <c:tx>
            <c:strRef>
              <c:f>Sheet1!$C$1</c:f>
              <c:strCache>
                <c:ptCount val="1"/>
                <c:pt idx="0">
                  <c:v>16-29 år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Ja, min funktionsnedsättning påverkar min sexualitet negativt</c:v>
                </c:pt>
                <c:pt idx="1">
                  <c:v>Ja, min funktionsnedsättning påverkar min sexualitet positivt</c:v>
                </c:pt>
                <c:pt idx="2">
                  <c:v>Nej</c:v>
                </c:pt>
                <c:pt idx="3">
                  <c:v>Vet inte</c:v>
                </c:pt>
              </c:strCache>
            </c:strRef>
          </c:cat>
          <c:val>
            <c:numRef>
              <c:f>Sheet1!$C$2:$C$5</c:f>
              <c:numCache>
                <c:formatCode>_-* #\ ##0_-;\-* #\ ##0_-;_-* "-"??_-;_-@_-</c:formatCode>
                <c:ptCount val="4"/>
                <c:pt idx="0">
                  <c:v>43</c:v>
                </c:pt>
                <c:pt idx="1">
                  <c:v>4</c:v>
                </c:pt>
                <c:pt idx="2">
                  <c:v>35</c:v>
                </c:pt>
                <c:pt idx="3" formatCode="General">
                  <c:v>18</c:v>
                </c:pt>
              </c:numCache>
            </c:numRef>
          </c:val>
          <c:extLst>
            <c:ext xmlns:c16="http://schemas.microsoft.com/office/drawing/2014/chart" uri="{C3380CC4-5D6E-409C-BE32-E72D297353CC}">
              <c16:uniqueId val="{00000001-9691-488C-A3B4-62FF5DA1C428}"/>
            </c:ext>
          </c:extLst>
        </c:ser>
        <c:ser>
          <c:idx val="2"/>
          <c:order val="2"/>
          <c:tx>
            <c:strRef>
              <c:f>Sheet1!$D$1</c:f>
              <c:strCache>
                <c:ptCount val="1"/>
                <c:pt idx="0">
                  <c:v>30-44 år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Ja, min funktionsnedsättning påverkar min sexualitet negativt</c:v>
                </c:pt>
                <c:pt idx="1">
                  <c:v>Ja, min funktionsnedsättning påverkar min sexualitet positivt</c:v>
                </c:pt>
                <c:pt idx="2">
                  <c:v>Nej</c:v>
                </c:pt>
                <c:pt idx="3">
                  <c:v>Vet inte</c:v>
                </c:pt>
              </c:strCache>
            </c:strRef>
          </c:cat>
          <c:val>
            <c:numRef>
              <c:f>Sheet1!$D$2:$D$5</c:f>
              <c:numCache>
                <c:formatCode>_-* #\ ##0_-;\-* #\ ##0_-;_-* "-"??_-;_-@_-</c:formatCode>
                <c:ptCount val="4"/>
                <c:pt idx="0">
                  <c:v>57</c:v>
                </c:pt>
                <c:pt idx="1">
                  <c:v>4</c:v>
                </c:pt>
                <c:pt idx="2">
                  <c:v>29</c:v>
                </c:pt>
                <c:pt idx="3" formatCode="General">
                  <c:v>10</c:v>
                </c:pt>
              </c:numCache>
            </c:numRef>
          </c:val>
          <c:extLst>
            <c:ext xmlns:c16="http://schemas.microsoft.com/office/drawing/2014/chart" uri="{C3380CC4-5D6E-409C-BE32-E72D297353CC}">
              <c16:uniqueId val="{00000002-9691-488C-A3B4-62FF5DA1C428}"/>
            </c:ext>
          </c:extLst>
        </c:ser>
        <c:ser>
          <c:idx val="3"/>
          <c:order val="3"/>
          <c:tx>
            <c:strRef>
              <c:f>Sheet1!$E$1</c:f>
              <c:strCache>
                <c:ptCount val="1"/>
                <c:pt idx="0">
                  <c:v>45-64 år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Ja, min funktionsnedsättning påverkar min sexualitet negativt</c:v>
                </c:pt>
                <c:pt idx="1">
                  <c:v>Ja, min funktionsnedsättning påverkar min sexualitet positivt</c:v>
                </c:pt>
                <c:pt idx="2">
                  <c:v>Nej</c:v>
                </c:pt>
                <c:pt idx="3">
                  <c:v>Vet inte</c:v>
                </c:pt>
              </c:strCache>
            </c:strRef>
          </c:cat>
          <c:val>
            <c:numRef>
              <c:f>Sheet1!$E$2:$E$5</c:f>
              <c:numCache>
                <c:formatCode>_-* #\ ##0_-;\-* #\ ##0_-;_-* "-"??_-;_-@_-</c:formatCode>
                <c:ptCount val="4"/>
                <c:pt idx="0">
                  <c:v>68</c:v>
                </c:pt>
                <c:pt idx="1">
                  <c:v>3</c:v>
                </c:pt>
                <c:pt idx="2">
                  <c:v>22</c:v>
                </c:pt>
                <c:pt idx="3" formatCode="General">
                  <c:v>7</c:v>
                </c:pt>
              </c:numCache>
            </c:numRef>
          </c:val>
          <c:extLst>
            <c:ext xmlns:c16="http://schemas.microsoft.com/office/drawing/2014/chart" uri="{C3380CC4-5D6E-409C-BE32-E72D297353CC}">
              <c16:uniqueId val="{00000003-9691-488C-A3B4-62FF5DA1C428}"/>
            </c:ext>
          </c:extLst>
        </c:ser>
        <c:ser>
          <c:idx val="4"/>
          <c:order val="4"/>
          <c:tx>
            <c:strRef>
              <c:f>Sheet1!$F$1</c:f>
              <c:strCache>
                <c:ptCount val="1"/>
                <c:pt idx="0">
                  <c:v>65+ år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Ja, min funktionsnedsättning påverkar min sexualitet negativt</c:v>
                </c:pt>
                <c:pt idx="1">
                  <c:v>Ja, min funktionsnedsättning påverkar min sexualitet positivt</c:v>
                </c:pt>
                <c:pt idx="2">
                  <c:v>Nej</c:v>
                </c:pt>
                <c:pt idx="3">
                  <c:v>Vet inte</c:v>
                </c:pt>
              </c:strCache>
            </c:strRef>
          </c:cat>
          <c:val>
            <c:numRef>
              <c:f>Sheet1!$F$2:$F$5</c:f>
              <c:numCache>
                <c:formatCode>_-* #\ ##0_-;\-* #\ ##0_-;_-* "-"??_-;_-@_-</c:formatCode>
                <c:ptCount val="4"/>
                <c:pt idx="0">
                  <c:v>60</c:v>
                </c:pt>
                <c:pt idx="1">
                  <c:v>3</c:v>
                </c:pt>
                <c:pt idx="2">
                  <c:v>31</c:v>
                </c:pt>
                <c:pt idx="3" formatCode="General">
                  <c:v>6</c:v>
                </c:pt>
              </c:numCache>
            </c:numRef>
          </c:val>
          <c:extLst>
            <c:ext xmlns:c16="http://schemas.microsoft.com/office/drawing/2014/chart" uri="{C3380CC4-5D6E-409C-BE32-E72D297353CC}">
              <c16:uniqueId val="{00000004-9691-488C-A3B4-62FF5DA1C428}"/>
            </c:ext>
          </c:extLst>
        </c:ser>
        <c:dLbls>
          <c:dLblPos val="outEnd"/>
          <c:showLegendKey val="0"/>
          <c:showVal val="1"/>
          <c:showCatName val="0"/>
          <c:showSerName val="0"/>
          <c:showPercent val="0"/>
          <c:showBubbleSize val="0"/>
        </c:dLbls>
        <c:gapWidth val="150"/>
        <c:axId val="1754927791"/>
        <c:axId val="190452703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Samtliga</c:v>
                      </c:pt>
                    </c:strCache>
                  </c:strRef>
                </c:tx>
                <c:spPr>
                  <a:solidFill>
                    <a:srgbClr val="5C1237"/>
                  </a:solidFill>
                  <a:ln>
                    <a:noFill/>
                  </a:ln>
                  <a:effectLst/>
                </c:spPr>
                <c:invertIfNegative val="0"/>
                <c:dPt>
                  <c:idx val="0"/>
                  <c:invertIfNegative val="0"/>
                  <c:bubble3D val="0"/>
                  <c:spPr>
                    <a:solidFill>
                      <a:srgbClr val="5C1237"/>
                    </a:solidFill>
                    <a:ln>
                      <a:noFill/>
                    </a:ln>
                    <a:effectLst/>
                  </c:spPr>
                  <c:extLst>
                    <c:ext xmlns:c16="http://schemas.microsoft.com/office/drawing/2014/chart" uri="{C3380CC4-5D6E-409C-BE32-E72D297353CC}">
                      <c16:uniqueId val="{00000001-A18E-4EE0-8869-D029E29A3C8E}"/>
                    </c:ext>
                  </c:extLst>
                </c:dPt>
                <c:dPt>
                  <c:idx val="1"/>
                  <c:invertIfNegative val="0"/>
                  <c:bubble3D val="0"/>
                  <c:spPr>
                    <a:solidFill>
                      <a:srgbClr val="5C1237"/>
                    </a:solidFill>
                    <a:ln>
                      <a:noFill/>
                    </a:ln>
                    <a:effectLst/>
                  </c:spPr>
                  <c:extLst>
                    <c:ext xmlns:c16="http://schemas.microsoft.com/office/drawing/2014/chart" uri="{C3380CC4-5D6E-409C-BE32-E72D297353CC}">
                      <c16:uniqueId val="{00000003-A18E-4EE0-8869-D029E29A3C8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Ja, min funktionsnedsättning påverkar min sexualitet negativt</c:v>
                      </c:pt>
                      <c:pt idx="1">
                        <c:v>Ja, min funktionsnedsättning påverkar min sexualitet positivt</c:v>
                      </c:pt>
                      <c:pt idx="2">
                        <c:v>Nej</c:v>
                      </c:pt>
                      <c:pt idx="3">
                        <c:v>Vet inte</c:v>
                      </c:pt>
                    </c:strCache>
                  </c:strRef>
                </c:cat>
                <c:val>
                  <c:numRef>
                    <c:extLst>
                      <c:ext uri="{02D57815-91ED-43cb-92C2-25804820EDAC}">
                        <c15:formulaRef>
                          <c15:sqref>Sheet1!$B$2:$B$5</c15:sqref>
                        </c15:formulaRef>
                      </c:ext>
                    </c:extLst>
                    <c:numCache>
                      <c:formatCode>0</c:formatCode>
                      <c:ptCount val="4"/>
                      <c:pt idx="0">
                        <c:v>56</c:v>
                      </c:pt>
                      <c:pt idx="1">
                        <c:v>3</c:v>
                      </c:pt>
                      <c:pt idx="2">
                        <c:v>29</c:v>
                      </c:pt>
                      <c:pt idx="3">
                        <c:v>12</c:v>
                      </c:pt>
                    </c:numCache>
                  </c:numRef>
                </c:val>
                <c:extLst>
                  <c:ext xmlns:c16="http://schemas.microsoft.com/office/drawing/2014/chart" uri="{C3380CC4-5D6E-409C-BE32-E72D297353CC}">
                    <c16:uniqueId val="{00000008-64B3-44B4-9B32-6B7AF09DA70C}"/>
                  </c:ext>
                </c:extLst>
              </c15:ser>
            </c15:filteredBarSeries>
          </c:ext>
        </c:extLst>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_-* #\ ##0_-;\-* #\ ##0_-;_-* &quot;-&quot;??_-;_-@_-" sourceLinked="1"/>
        <c:majorTickMark val="out"/>
        <c:minorTickMark val="none"/>
        <c:tickLblPos val="nextTo"/>
        <c:crossAx val="1754927791"/>
        <c:crosses val="autoZero"/>
        <c:crossBetween val="between"/>
      </c:valAx>
      <c:spPr>
        <a:noFill/>
        <a:ln>
          <a:noFill/>
        </a:ln>
        <a:effectLst/>
      </c:spPr>
    </c:plotArea>
    <c:legend>
      <c:legendPos val="b"/>
      <c:layout>
        <c:manualLayout>
          <c:xMode val="edge"/>
          <c:yMode val="edge"/>
          <c:x val="0.26292002656294472"/>
          <c:y val="0.94203727236232604"/>
          <c:w val="0.46288278222250329"/>
          <c:h val="5.7962727637673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47396234105264E-2"/>
          <c:y val="0.11800400537847584"/>
          <c:w val="0.8319525521157245"/>
          <c:h val="0.72774467223762729"/>
        </c:manualLayout>
      </c:layout>
      <c:barChart>
        <c:barDir val="bar"/>
        <c:grouping val="percentStacked"/>
        <c:varyColors val="0"/>
        <c:ser>
          <c:idx val="4"/>
          <c:order val="0"/>
          <c:tx>
            <c:strRef>
              <c:f>Sheet1!$F$1</c:f>
              <c:strCache>
                <c:ptCount val="1"/>
                <c:pt idx="0">
                  <c:v>Mycket dålig</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Sheet1!$F$2</c:f>
              <c:numCache>
                <c:formatCode>0</c:formatCode>
                <c:ptCount val="1"/>
                <c:pt idx="0">
                  <c:v>9</c:v>
                </c:pt>
              </c:numCache>
            </c:numRef>
          </c:val>
          <c:extLst>
            <c:ext xmlns:c16="http://schemas.microsoft.com/office/drawing/2014/chart" uri="{C3380CC4-5D6E-409C-BE32-E72D297353CC}">
              <c16:uniqueId val="{00000004-80C9-4BB6-B5CA-B66DE7AFA064}"/>
            </c:ext>
          </c:extLst>
        </c:ser>
        <c:ser>
          <c:idx val="3"/>
          <c:order val="1"/>
          <c:tx>
            <c:strRef>
              <c:f>Sheet1!$E$1</c:f>
              <c:strCache>
                <c:ptCount val="1"/>
                <c:pt idx="0">
                  <c:v>Dålig</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Sheet1!$E$2</c:f>
              <c:numCache>
                <c:formatCode>0</c:formatCode>
                <c:ptCount val="1"/>
                <c:pt idx="0">
                  <c:v>19</c:v>
                </c:pt>
              </c:numCache>
            </c:numRef>
          </c:val>
          <c:extLst>
            <c:ext xmlns:c16="http://schemas.microsoft.com/office/drawing/2014/chart" uri="{C3380CC4-5D6E-409C-BE32-E72D297353CC}">
              <c16:uniqueId val="{00000003-80C9-4BB6-B5CA-B66DE7AFA064}"/>
            </c:ext>
          </c:extLst>
        </c:ser>
        <c:ser>
          <c:idx val="2"/>
          <c:order val="2"/>
          <c:tx>
            <c:strRef>
              <c:f>Sheet1!$D$1</c:f>
              <c:strCache>
                <c:ptCount val="1"/>
                <c:pt idx="0">
                  <c:v>Någorlunda</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Sheet1!$D$2</c:f>
              <c:numCache>
                <c:formatCode>0</c:formatCode>
                <c:ptCount val="1"/>
                <c:pt idx="0">
                  <c:v>33</c:v>
                </c:pt>
              </c:numCache>
            </c:numRef>
          </c:val>
          <c:extLst>
            <c:ext xmlns:c16="http://schemas.microsoft.com/office/drawing/2014/chart" uri="{C3380CC4-5D6E-409C-BE32-E72D297353CC}">
              <c16:uniqueId val="{00000002-80C9-4BB6-B5CA-B66DE7AFA064}"/>
            </c:ext>
          </c:extLst>
        </c:ser>
        <c:ser>
          <c:idx val="1"/>
          <c:order val="3"/>
          <c:tx>
            <c:strRef>
              <c:f>Sheet1!$C$1</c:f>
              <c:strCache>
                <c:ptCount val="1"/>
                <c:pt idx="0">
                  <c:v>Bra</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Sheet1!$C$2</c:f>
              <c:numCache>
                <c:formatCode>0</c:formatCode>
                <c:ptCount val="1"/>
                <c:pt idx="0">
                  <c:v>24</c:v>
                </c:pt>
              </c:numCache>
            </c:numRef>
          </c:val>
          <c:extLst>
            <c:ext xmlns:c16="http://schemas.microsoft.com/office/drawing/2014/chart" uri="{C3380CC4-5D6E-409C-BE32-E72D297353CC}">
              <c16:uniqueId val="{00000001-80C9-4BB6-B5CA-B66DE7AFA064}"/>
            </c:ext>
          </c:extLst>
        </c:ser>
        <c:ser>
          <c:idx val="0"/>
          <c:order val="4"/>
          <c:tx>
            <c:strRef>
              <c:f>Sheet1!$B$1</c:f>
              <c:strCache>
                <c:ptCount val="1"/>
                <c:pt idx="0">
                  <c:v>Mycket bra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Sheet1!$B$2</c:f>
              <c:numCache>
                <c:formatCode>0</c:formatCode>
                <c:ptCount val="1"/>
                <c:pt idx="0">
                  <c:v>14</c:v>
                </c:pt>
              </c:numCache>
            </c:numRef>
          </c:val>
          <c:extLst>
            <c:ext xmlns:c16="http://schemas.microsoft.com/office/drawing/2014/chart" uri="{C3380CC4-5D6E-409C-BE32-E72D297353CC}">
              <c16:uniqueId val="{00000000-80C9-4BB6-B5CA-B66DE7AFA064}"/>
            </c:ext>
          </c:extLst>
        </c:ser>
        <c:dLbls>
          <c:dLblPos val="ctr"/>
          <c:showLegendKey val="0"/>
          <c:showVal val="1"/>
          <c:showCatName val="0"/>
          <c:showSerName val="0"/>
          <c:showPercent val="0"/>
          <c:showBubbleSize val="0"/>
        </c:dLbls>
        <c:gapWidth val="150"/>
        <c:overlap val="100"/>
        <c:axId val="1754927791"/>
        <c:axId val="1904527039"/>
      </c:barChart>
      <c:catAx>
        <c:axId val="1754927791"/>
        <c:scaling>
          <c:orientation val="minMax"/>
        </c:scaling>
        <c:delete val="1"/>
        <c:axPos val="l"/>
        <c:numFmt formatCode="General" sourceLinked="1"/>
        <c:majorTickMark val="none"/>
        <c:minorTickMark val="none"/>
        <c:tickLblPos val="nextTo"/>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8.3469485992965733E-2"/>
          <c:y val="0.72197621151311142"/>
          <c:w val="0.85405840334215255"/>
          <c:h val="0.157373804573015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8234337173717"/>
          <c:y val="0.11800400537847584"/>
          <c:w val="0.82659779977302039"/>
          <c:h val="0.72774467223762729"/>
        </c:manualLayout>
      </c:layout>
      <c:barChart>
        <c:barDir val="bar"/>
        <c:grouping val="percentStacked"/>
        <c:varyColors val="0"/>
        <c:ser>
          <c:idx val="0"/>
          <c:order val="0"/>
          <c:tx>
            <c:strRef>
              <c:f>Sheet1!$F$1</c:f>
              <c:strCache>
                <c:ptCount val="1"/>
                <c:pt idx="0">
                  <c:v>Mycket dålig</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16-29 år</c:v>
                </c:pt>
                <c:pt idx="1">
                  <c:v>30-44 år</c:v>
                </c:pt>
                <c:pt idx="2">
                  <c:v>45-64 år</c:v>
                </c:pt>
                <c:pt idx="3">
                  <c:v>65-84 år</c:v>
                </c:pt>
              </c:strCache>
              <c:extLst/>
            </c:strRef>
          </c:cat>
          <c:val>
            <c:numRef>
              <c:f>Sheet1!$F$2:$F$10</c:f>
              <c:numCache>
                <c:formatCode>0</c:formatCode>
                <c:ptCount val="4"/>
                <c:pt idx="0">
                  <c:v>7</c:v>
                </c:pt>
                <c:pt idx="1">
                  <c:v>8</c:v>
                </c:pt>
                <c:pt idx="2">
                  <c:v>13</c:v>
                </c:pt>
                <c:pt idx="3">
                  <c:v>12</c:v>
                </c:pt>
              </c:numCache>
              <c:extLst/>
            </c:numRef>
          </c:val>
          <c:extLst>
            <c:ext xmlns:c16="http://schemas.microsoft.com/office/drawing/2014/chart" uri="{C3380CC4-5D6E-409C-BE32-E72D297353CC}">
              <c16:uniqueId val="{00000000-80C9-4BB6-B5CA-B66DE7AFA064}"/>
            </c:ext>
          </c:extLst>
        </c:ser>
        <c:ser>
          <c:idx val="1"/>
          <c:order val="1"/>
          <c:tx>
            <c:strRef>
              <c:f>Sheet1!$E$1</c:f>
              <c:strCache>
                <c:ptCount val="1"/>
                <c:pt idx="0">
                  <c:v>Dålig</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16-29 år</c:v>
                </c:pt>
                <c:pt idx="1">
                  <c:v>30-44 år</c:v>
                </c:pt>
                <c:pt idx="2">
                  <c:v>45-64 år</c:v>
                </c:pt>
                <c:pt idx="3">
                  <c:v>65-84 år</c:v>
                </c:pt>
              </c:strCache>
              <c:extLst/>
            </c:strRef>
          </c:cat>
          <c:val>
            <c:numRef>
              <c:f>Sheet1!$E$2:$E$10</c:f>
              <c:numCache>
                <c:formatCode>0</c:formatCode>
                <c:ptCount val="4"/>
                <c:pt idx="0">
                  <c:v>14</c:v>
                </c:pt>
                <c:pt idx="1">
                  <c:v>17</c:v>
                </c:pt>
                <c:pt idx="2">
                  <c:v>25</c:v>
                </c:pt>
                <c:pt idx="3">
                  <c:v>24</c:v>
                </c:pt>
              </c:numCache>
              <c:extLst/>
            </c:numRef>
          </c:val>
          <c:extLst>
            <c:ext xmlns:c16="http://schemas.microsoft.com/office/drawing/2014/chart" uri="{C3380CC4-5D6E-409C-BE32-E72D297353CC}">
              <c16:uniqueId val="{00000001-80C9-4BB6-B5CA-B66DE7AFA064}"/>
            </c:ext>
          </c:extLst>
        </c:ser>
        <c:ser>
          <c:idx val="2"/>
          <c:order val="2"/>
          <c:tx>
            <c:strRef>
              <c:f>Sheet1!$D$1</c:f>
              <c:strCache>
                <c:ptCount val="1"/>
                <c:pt idx="0">
                  <c:v>Någorlunda</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16-29 år</c:v>
                </c:pt>
                <c:pt idx="1">
                  <c:v>30-44 år</c:v>
                </c:pt>
                <c:pt idx="2">
                  <c:v>45-64 år</c:v>
                </c:pt>
                <c:pt idx="3">
                  <c:v>65-84 år</c:v>
                </c:pt>
              </c:strCache>
              <c:extLst/>
            </c:strRef>
          </c:cat>
          <c:val>
            <c:numRef>
              <c:f>Sheet1!$D$2:$D$10</c:f>
              <c:numCache>
                <c:formatCode>0</c:formatCode>
                <c:ptCount val="4"/>
                <c:pt idx="0">
                  <c:v>37</c:v>
                </c:pt>
                <c:pt idx="1">
                  <c:v>33</c:v>
                </c:pt>
                <c:pt idx="2">
                  <c:v>29</c:v>
                </c:pt>
                <c:pt idx="3">
                  <c:v>34</c:v>
                </c:pt>
              </c:numCache>
              <c:extLst/>
            </c:numRef>
          </c:val>
          <c:extLst>
            <c:ext xmlns:c16="http://schemas.microsoft.com/office/drawing/2014/chart" uri="{C3380CC4-5D6E-409C-BE32-E72D297353CC}">
              <c16:uniqueId val="{00000002-80C9-4BB6-B5CA-B66DE7AFA064}"/>
            </c:ext>
          </c:extLst>
        </c:ser>
        <c:ser>
          <c:idx val="3"/>
          <c:order val="3"/>
          <c:tx>
            <c:strRef>
              <c:f>Sheet1!$C$1</c:f>
              <c:strCache>
                <c:ptCount val="1"/>
                <c:pt idx="0">
                  <c:v>Bra</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16-29 år</c:v>
                </c:pt>
                <c:pt idx="1">
                  <c:v>30-44 år</c:v>
                </c:pt>
                <c:pt idx="2">
                  <c:v>45-64 år</c:v>
                </c:pt>
                <c:pt idx="3">
                  <c:v>65-84 år</c:v>
                </c:pt>
              </c:strCache>
              <c:extLst/>
            </c:strRef>
          </c:cat>
          <c:val>
            <c:numRef>
              <c:f>Sheet1!$C$2:$C$10</c:f>
              <c:numCache>
                <c:formatCode>0</c:formatCode>
                <c:ptCount val="4"/>
                <c:pt idx="0">
                  <c:v>28</c:v>
                </c:pt>
                <c:pt idx="1">
                  <c:v>27</c:v>
                </c:pt>
                <c:pt idx="2">
                  <c:v>20</c:v>
                </c:pt>
                <c:pt idx="3">
                  <c:v>21</c:v>
                </c:pt>
              </c:numCache>
              <c:extLst/>
            </c:numRef>
          </c:val>
          <c:extLst>
            <c:ext xmlns:c16="http://schemas.microsoft.com/office/drawing/2014/chart" uri="{C3380CC4-5D6E-409C-BE32-E72D297353CC}">
              <c16:uniqueId val="{00000003-80C9-4BB6-B5CA-B66DE7AFA064}"/>
            </c:ext>
          </c:extLst>
        </c:ser>
        <c:ser>
          <c:idx val="4"/>
          <c:order val="4"/>
          <c:tx>
            <c:strRef>
              <c:f>Sheet1!$B$1</c:f>
              <c:strCache>
                <c:ptCount val="1"/>
                <c:pt idx="0">
                  <c:v>Mycket bra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16-29 år</c:v>
                </c:pt>
                <c:pt idx="1">
                  <c:v>30-44 år</c:v>
                </c:pt>
                <c:pt idx="2">
                  <c:v>45-64 år</c:v>
                </c:pt>
                <c:pt idx="3">
                  <c:v>65-84 år</c:v>
                </c:pt>
              </c:strCache>
              <c:extLst/>
            </c:strRef>
          </c:cat>
          <c:val>
            <c:numRef>
              <c:f>Sheet1!$B$2:$B$10</c:f>
              <c:numCache>
                <c:formatCode>0</c:formatCode>
                <c:ptCount val="4"/>
                <c:pt idx="0">
                  <c:v>15</c:v>
                </c:pt>
                <c:pt idx="1">
                  <c:v>15</c:v>
                </c:pt>
                <c:pt idx="2">
                  <c:v>13</c:v>
                </c:pt>
                <c:pt idx="3">
                  <c:v>9</c:v>
                </c:pt>
              </c:numCache>
              <c:extLst/>
            </c:numRef>
          </c:val>
          <c:extLst>
            <c:ext xmlns:c16="http://schemas.microsoft.com/office/drawing/2014/chart" uri="{C3380CC4-5D6E-409C-BE32-E72D297353CC}">
              <c16:uniqueId val="{00000004-80C9-4BB6-B5CA-B66DE7AFA064}"/>
            </c:ext>
          </c:extLst>
        </c:ser>
        <c:dLbls>
          <c:dLblPos val="ctr"/>
          <c:showLegendKey val="0"/>
          <c:showVal val="1"/>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4594152186376011"/>
          <c:y val="0.80031897033604349"/>
          <c:w val="0.85405840334215255"/>
          <c:h val="0.157373804573015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80597555245906"/>
          <c:y val="0.11800400537847584"/>
          <c:w val="0.77161528056865181"/>
          <c:h val="0.72774467223762729"/>
        </c:manualLayout>
      </c:layout>
      <c:barChart>
        <c:barDir val="bar"/>
        <c:grouping val="percentStacked"/>
        <c:varyColors val="0"/>
        <c:ser>
          <c:idx val="4"/>
          <c:order val="0"/>
          <c:tx>
            <c:strRef>
              <c:f>Sheet1!$F$1</c:f>
              <c:strCache>
                <c:ptCount val="1"/>
                <c:pt idx="0">
                  <c:v>Mycket dålig</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Sheet1!$F$2:$F$10</c15:sqref>
                  </c15:fullRef>
                </c:ext>
              </c:extLst>
              <c:f>Sheet1!$F$7:$F$10</c:f>
              <c:numCache>
                <c:formatCode>0</c:formatCode>
                <c:ptCount val="4"/>
                <c:pt idx="0">
                  <c:v>2</c:v>
                </c:pt>
                <c:pt idx="1">
                  <c:v>2</c:v>
                </c:pt>
                <c:pt idx="2">
                  <c:v>11</c:v>
                </c:pt>
                <c:pt idx="3">
                  <c:v>8</c:v>
                </c:pt>
              </c:numCache>
            </c:numRef>
          </c:val>
          <c:extLst>
            <c:ext xmlns:c16="http://schemas.microsoft.com/office/drawing/2014/chart" uri="{C3380CC4-5D6E-409C-BE32-E72D297353CC}">
              <c16:uniqueId val="{00000004-80C9-4BB6-B5CA-B66DE7AFA064}"/>
            </c:ext>
          </c:extLst>
        </c:ser>
        <c:ser>
          <c:idx val="3"/>
          <c:order val="1"/>
          <c:tx>
            <c:strRef>
              <c:f>Sheet1!$E$1</c:f>
              <c:strCache>
                <c:ptCount val="1"/>
                <c:pt idx="0">
                  <c:v>Dålig</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Sheet1!$E$2:$E$10</c15:sqref>
                  </c15:fullRef>
                </c:ext>
              </c:extLst>
              <c:f>Sheet1!$E$7:$E$10</c:f>
              <c:numCache>
                <c:formatCode>0</c:formatCode>
                <c:ptCount val="4"/>
                <c:pt idx="0">
                  <c:v>10</c:v>
                </c:pt>
                <c:pt idx="1">
                  <c:v>24</c:v>
                </c:pt>
                <c:pt idx="2">
                  <c:v>21</c:v>
                </c:pt>
                <c:pt idx="3">
                  <c:v>17</c:v>
                </c:pt>
              </c:numCache>
            </c:numRef>
          </c:val>
          <c:extLst>
            <c:ext xmlns:c16="http://schemas.microsoft.com/office/drawing/2014/chart" uri="{C3380CC4-5D6E-409C-BE32-E72D297353CC}">
              <c16:uniqueId val="{00000003-80C9-4BB6-B5CA-B66DE7AFA064}"/>
            </c:ext>
          </c:extLst>
        </c:ser>
        <c:ser>
          <c:idx val="2"/>
          <c:order val="2"/>
          <c:tx>
            <c:strRef>
              <c:f>Sheet1!$D$1</c:f>
              <c:strCache>
                <c:ptCount val="1"/>
                <c:pt idx="0">
                  <c:v>Någorlunda</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Sheet1!$D$2:$D$10</c15:sqref>
                  </c15:fullRef>
                </c:ext>
              </c:extLst>
              <c:f>Sheet1!$D$7:$D$10</c:f>
              <c:numCache>
                <c:formatCode>0</c:formatCode>
                <c:ptCount val="4"/>
                <c:pt idx="0">
                  <c:v>44</c:v>
                </c:pt>
                <c:pt idx="1">
                  <c:v>44</c:v>
                </c:pt>
                <c:pt idx="2">
                  <c:v>31</c:v>
                </c:pt>
                <c:pt idx="3">
                  <c:v>35</c:v>
                </c:pt>
              </c:numCache>
            </c:numRef>
          </c:val>
          <c:extLst>
            <c:ext xmlns:c16="http://schemas.microsoft.com/office/drawing/2014/chart" uri="{C3380CC4-5D6E-409C-BE32-E72D297353CC}">
              <c16:uniqueId val="{00000002-80C9-4BB6-B5CA-B66DE7AFA064}"/>
            </c:ext>
          </c:extLst>
        </c:ser>
        <c:ser>
          <c:idx val="1"/>
          <c:order val="3"/>
          <c:tx>
            <c:strRef>
              <c:f>Sheet1!$C$1</c:f>
              <c:strCache>
                <c:ptCount val="1"/>
                <c:pt idx="0">
                  <c:v>Bra</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Sheet1!$C$2:$C$10</c15:sqref>
                  </c15:fullRef>
                </c:ext>
              </c:extLst>
              <c:f>Sheet1!$C$7:$C$10</c:f>
              <c:numCache>
                <c:formatCode>0</c:formatCode>
                <c:ptCount val="4"/>
                <c:pt idx="0">
                  <c:v>29</c:v>
                </c:pt>
                <c:pt idx="1">
                  <c:v>17</c:v>
                </c:pt>
                <c:pt idx="2">
                  <c:v>24</c:v>
                </c:pt>
                <c:pt idx="3">
                  <c:v>25</c:v>
                </c:pt>
              </c:numCache>
            </c:numRef>
          </c:val>
          <c:extLst>
            <c:ext xmlns:c16="http://schemas.microsoft.com/office/drawing/2014/chart" uri="{C3380CC4-5D6E-409C-BE32-E72D297353CC}">
              <c16:uniqueId val="{00000001-80C9-4BB6-B5CA-B66DE7AFA064}"/>
            </c:ext>
          </c:extLst>
        </c:ser>
        <c:ser>
          <c:idx val="0"/>
          <c:order val="4"/>
          <c:tx>
            <c:strRef>
              <c:f>Sheet1!$B$1</c:f>
              <c:strCache>
                <c:ptCount val="1"/>
                <c:pt idx="0">
                  <c:v>Mycket bra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Sheet1!$B$2:$B$10</c15:sqref>
                  </c15:fullRef>
                </c:ext>
              </c:extLst>
              <c:f>Sheet1!$B$7:$B$10</c:f>
              <c:numCache>
                <c:formatCode>0</c:formatCode>
                <c:ptCount val="4"/>
                <c:pt idx="0">
                  <c:v>15</c:v>
                </c:pt>
                <c:pt idx="1">
                  <c:v>12</c:v>
                </c:pt>
                <c:pt idx="2">
                  <c:v>13</c:v>
                </c:pt>
                <c:pt idx="3">
                  <c:v>15</c:v>
                </c:pt>
              </c:numCache>
            </c:numRef>
          </c:val>
          <c:extLst>
            <c:ext xmlns:c16="http://schemas.microsoft.com/office/drawing/2014/chart" uri="{C3380CC4-5D6E-409C-BE32-E72D297353CC}">
              <c16:uniqueId val="{00000000-80C9-4BB6-B5CA-B66DE7AFA064}"/>
            </c:ext>
          </c:extLst>
        </c:ser>
        <c:dLbls>
          <c:dLblPos val="ctr"/>
          <c:showLegendKey val="0"/>
          <c:showVal val="1"/>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4594152186376011"/>
          <c:y val="0.80031897033604349"/>
          <c:w val="0.85405840334215255"/>
          <c:h val="0.157373804573015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68081951603435"/>
          <c:y val="7.4248626035989251E-2"/>
          <c:w val="0.79830095535246848"/>
          <c:h val="0.86543266935749452"/>
        </c:manualLayout>
      </c:layout>
      <c:barChart>
        <c:barDir val="bar"/>
        <c:grouping val="clustered"/>
        <c:varyColors val="0"/>
        <c:ser>
          <c:idx val="0"/>
          <c:order val="0"/>
          <c:tx>
            <c:strRef>
              <c:f>Sheet1!$B$1</c:f>
              <c:strCache>
                <c:ptCount val="1"/>
                <c:pt idx="0">
                  <c:v>Ja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Vet ej</c:v>
                </c:pt>
                <c:pt idx="1">
                  <c:v>Över 70 år</c:v>
                </c:pt>
                <c:pt idx="2">
                  <c:v>65-70 år</c:v>
                </c:pt>
                <c:pt idx="3">
                  <c:v>60-64 år</c:v>
                </c:pt>
                <c:pt idx="4">
                  <c:v>55-59 år</c:v>
                </c:pt>
                <c:pt idx="5">
                  <c:v>50-54 år</c:v>
                </c:pt>
                <c:pt idx="6">
                  <c:v>35-49 år</c:v>
                </c:pt>
                <c:pt idx="7">
                  <c:v>29-34 år</c:v>
                </c:pt>
                <c:pt idx="8">
                  <c:v>23-28 år</c:v>
                </c:pt>
                <c:pt idx="9">
                  <c:v>17-22 år</c:v>
                </c:pt>
                <c:pt idx="10">
                  <c:v>11-16 år</c:v>
                </c:pt>
                <c:pt idx="11">
                  <c:v>6-10 år</c:v>
                </c:pt>
                <c:pt idx="12">
                  <c:v>3-5 år</c:v>
                </c:pt>
                <c:pt idx="13">
                  <c:v>0-2 år</c:v>
                </c:pt>
              </c:strCache>
            </c:strRef>
          </c:cat>
          <c:val>
            <c:numRef>
              <c:f>Sheet1!$B$2:$B$15</c:f>
              <c:numCache>
                <c:formatCode>0</c:formatCode>
                <c:ptCount val="14"/>
                <c:pt idx="0">
                  <c:v>3</c:v>
                </c:pt>
                <c:pt idx="1">
                  <c:v>0</c:v>
                </c:pt>
                <c:pt idx="2">
                  <c:v>0</c:v>
                </c:pt>
                <c:pt idx="3">
                  <c:v>0</c:v>
                </c:pt>
                <c:pt idx="4">
                  <c:v>1</c:v>
                </c:pt>
                <c:pt idx="5">
                  <c:v>2</c:v>
                </c:pt>
                <c:pt idx="6">
                  <c:v>6</c:v>
                </c:pt>
                <c:pt idx="7">
                  <c:v>5</c:v>
                </c:pt>
                <c:pt idx="8">
                  <c:v>6</c:v>
                </c:pt>
                <c:pt idx="9">
                  <c:v>10</c:v>
                </c:pt>
                <c:pt idx="10">
                  <c:v>17</c:v>
                </c:pt>
                <c:pt idx="11">
                  <c:v>13</c:v>
                </c:pt>
                <c:pt idx="12">
                  <c:v>10</c:v>
                </c:pt>
                <c:pt idx="13">
                  <c:v>27</c:v>
                </c:pt>
              </c:numCache>
            </c:numRef>
          </c:val>
          <c:extLst>
            <c:ext xmlns:c16="http://schemas.microsoft.com/office/drawing/2014/chart" uri="{C3380CC4-5D6E-409C-BE32-E72D297353CC}">
              <c16:uniqueId val="{00000000-3E72-417A-A081-3F3C972ABA36}"/>
            </c:ext>
          </c:extLst>
        </c:ser>
        <c:dLbls>
          <c:showLegendKey val="0"/>
          <c:showVal val="0"/>
          <c:showCatName val="0"/>
          <c:showSerName val="0"/>
          <c:showPercent val="0"/>
          <c:showBubbleSize val="0"/>
        </c:dLbls>
        <c:gapWidth val="15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61581348900793"/>
          <c:y val="0.11800400537847584"/>
          <c:w val="0.74580564879084799"/>
          <c:h val="0.72774467223762729"/>
        </c:manualLayout>
      </c:layout>
      <c:barChart>
        <c:barDir val="bar"/>
        <c:grouping val="percentStacked"/>
        <c:varyColors val="0"/>
        <c:ser>
          <c:idx val="0"/>
          <c:order val="0"/>
          <c:tx>
            <c:strRef>
              <c:f>Sheet1!$F$1</c:f>
              <c:strCache>
                <c:ptCount val="1"/>
                <c:pt idx="0">
                  <c:v>Mycket dålig</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Homosexuell</c:v>
                </c:pt>
                <c:pt idx="2">
                  <c:v>Pansexuell</c:v>
                </c:pt>
                <c:pt idx="3">
                  <c:v>Heterosexuell</c:v>
                </c:pt>
                <c:pt idx="4">
                  <c:v>Bisexuell</c:v>
                </c:pt>
                <c:pt idx="5">
                  <c:v>Queer</c:v>
                </c:pt>
              </c:strCache>
            </c:strRef>
          </c:cat>
          <c:val>
            <c:numRef>
              <c:f>Sheet1!$F$2:$F$7</c:f>
              <c:numCache>
                <c:formatCode>0</c:formatCode>
                <c:ptCount val="6"/>
                <c:pt idx="0">
                  <c:v>24</c:v>
                </c:pt>
                <c:pt idx="1">
                  <c:v>9</c:v>
                </c:pt>
                <c:pt idx="2">
                  <c:v>8</c:v>
                </c:pt>
                <c:pt idx="3">
                  <c:v>9</c:v>
                </c:pt>
                <c:pt idx="4">
                  <c:v>8</c:v>
                </c:pt>
                <c:pt idx="5">
                  <c:v>0</c:v>
                </c:pt>
              </c:numCache>
            </c:numRef>
          </c:val>
          <c:extLst>
            <c:ext xmlns:c16="http://schemas.microsoft.com/office/drawing/2014/chart" uri="{C3380CC4-5D6E-409C-BE32-E72D297353CC}">
              <c16:uniqueId val="{00000000-1F50-4868-805C-A4445E0E04E4}"/>
            </c:ext>
          </c:extLst>
        </c:ser>
        <c:ser>
          <c:idx val="1"/>
          <c:order val="1"/>
          <c:tx>
            <c:strRef>
              <c:f>Sheet1!$E$1</c:f>
              <c:strCache>
                <c:ptCount val="1"/>
                <c:pt idx="0">
                  <c:v>Dålig</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Homosexuell</c:v>
                </c:pt>
                <c:pt idx="2">
                  <c:v>Pansexuell</c:v>
                </c:pt>
                <c:pt idx="3">
                  <c:v>Heterosexuell</c:v>
                </c:pt>
                <c:pt idx="4">
                  <c:v>Bisexuell</c:v>
                </c:pt>
                <c:pt idx="5">
                  <c:v>Queer</c:v>
                </c:pt>
              </c:strCache>
            </c:strRef>
          </c:cat>
          <c:val>
            <c:numRef>
              <c:f>Sheet1!$E$2:$E$7</c:f>
              <c:numCache>
                <c:formatCode>0</c:formatCode>
                <c:ptCount val="6"/>
                <c:pt idx="0">
                  <c:v>38</c:v>
                </c:pt>
                <c:pt idx="1">
                  <c:v>17</c:v>
                </c:pt>
                <c:pt idx="2">
                  <c:v>18</c:v>
                </c:pt>
                <c:pt idx="3">
                  <c:v>19</c:v>
                </c:pt>
                <c:pt idx="4">
                  <c:v>14</c:v>
                </c:pt>
                <c:pt idx="5">
                  <c:v>13</c:v>
                </c:pt>
              </c:numCache>
            </c:numRef>
          </c:val>
          <c:extLst>
            <c:ext xmlns:c16="http://schemas.microsoft.com/office/drawing/2014/chart" uri="{C3380CC4-5D6E-409C-BE32-E72D297353CC}">
              <c16:uniqueId val="{00000001-1F50-4868-805C-A4445E0E04E4}"/>
            </c:ext>
          </c:extLst>
        </c:ser>
        <c:ser>
          <c:idx val="2"/>
          <c:order val="2"/>
          <c:tx>
            <c:strRef>
              <c:f>Sheet1!$D$1</c:f>
              <c:strCache>
                <c:ptCount val="1"/>
                <c:pt idx="0">
                  <c:v>Någorlunda</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Homosexuell</c:v>
                </c:pt>
                <c:pt idx="2">
                  <c:v>Pansexuell</c:v>
                </c:pt>
                <c:pt idx="3">
                  <c:v>Heterosexuell</c:v>
                </c:pt>
                <c:pt idx="4">
                  <c:v>Bisexuell</c:v>
                </c:pt>
                <c:pt idx="5">
                  <c:v>Queer</c:v>
                </c:pt>
              </c:strCache>
            </c:strRef>
          </c:cat>
          <c:val>
            <c:numRef>
              <c:f>Sheet1!$D$2:$D$7</c:f>
              <c:numCache>
                <c:formatCode>0</c:formatCode>
                <c:ptCount val="6"/>
                <c:pt idx="0">
                  <c:v>23</c:v>
                </c:pt>
                <c:pt idx="1">
                  <c:v>44</c:v>
                </c:pt>
                <c:pt idx="2">
                  <c:v>39</c:v>
                </c:pt>
                <c:pt idx="3">
                  <c:v>31</c:v>
                </c:pt>
                <c:pt idx="4">
                  <c:v>35</c:v>
                </c:pt>
                <c:pt idx="5">
                  <c:v>42</c:v>
                </c:pt>
              </c:numCache>
            </c:numRef>
          </c:val>
          <c:extLst>
            <c:ext xmlns:c16="http://schemas.microsoft.com/office/drawing/2014/chart" uri="{C3380CC4-5D6E-409C-BE32-E72D297353CC}">
              <c16:uniqueId val="{00000002-1F50-4868-805C-A4445E0E04E4}"/>
            </c:ext>
          </c:extLst>
        </c:ser>
        <c:ser>
          <c:idx val="3"/>
          <c:order val="3"/>
          <c:tx>
            <c:strRef>
              <c:f>Sheet1!$C$1</c:f>
              <c:strCache>
                <c:ptCount val="1"/>
                <c:pt idx="0">
                  <c:v>Bra</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Homosexuell</c:v>
                </c:pt>
                <c:pt idx="2">
                  <c:v>Pansexuell</c:v>
                </c:pt>
                <c:pt idx="3">
                  <c:v>Heterosexuell</c:v>
                </c:pt>
                <c:pt idx="4">
                  <c:v>Bisexuell</c:v>
                </c:pt>
                <c:pt idx="5">
                  <c:v>Queer</c:v>
                </c:pt>
              </c:strCache>
            </c:strRef>
          </c:cat>
          <c:val>
            <c:numRef>
              <c:f>Sheet1!$C$2:$C$7</c:f>
              <c:numCache>
                <c:formatCode>0</c:formatCode>
                <c:ptCount val="6"/>
                <c:pt idx="0">
                  <c:v>10</c:v>
                </c:pt>
                <c:pt idx="1">
                  <c:v>23</c:v>
                </c:pt>
                <c:pt idx="2">
                  <c:v>22</c:v>
                </c:pt>
                <c:pt idx="3">
                  <c:v>25</c:v>
                </c:pt>
                <c:pt idx="4">
                  <c:v>27</c:v>
                </c:pt>
                <c:pt idx="5">
                  <c:v>32</c:v>
                </c:pt>
              </c:numCache>
            </c:numRef>
          </c:val>
          <c:extLst>
            <c:ext xmlns:c16="http://schemas.microsoft.com/office/drawing/2014/chart" uri="{C3380CC4-5D6E-409C-BE32-E72D297353CC}">
              <c16:uniqueId val="{00000003-1F50-4868-805C-A4445E0E04E4}"/>
            </c:ext>
          </c:extLst>
        </c:ser>
        <c:ser>
          <c:idx val="4"/>
          <c:order val="4"/>
          <c:tx>
            <c:strRef>
              <c:f>Sheet1!$B$1</c:f>
              <c:strCache>
                <c:ptCount val="1"/>
                <c:pt idx="0">
                  <c:v>Mycket bra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Asexuell</c:v>
                </c:pt>
                <c:pt idx="1">
                  <c:v>Homosexuell</c:v>
                </c:pt>
                <c:pt idx="2">
                  <c:v>Pansexuell</c:v>
                </c:pt>
                <c:pt idx="3">
                  <c:v>Heterosexuell</c:v>
                </c:pt>
                <c:pt idx="4">
                  <c:v>Bisexuell</c:v>
                </c:pt>
                <c:pt idx="5">
                  <c:v>Queer</c:v>
                </c:pt>
              </c:strCache>
            </c:strRef>
          </c:cat>
          <c:val>
            <c:numRef>
              <c:f>Sheet1!$B$2:$B$7</c:f>
              <c:numCache>
                <c:formatCode>0</c:formatCode>
                <c:ptCount val="6"/>
                <c:pt idx="0">
                  <c:v>5</c:v>
                </c:pt>
                <c:pt idx="1">
                  <c:v>8</c:v>
                </c:pt>
                <c:pt idx="2">
                  <c:v>13</c:v>
                </c:pt>
                <c:pt idx="3">
                  <c:v>15</c:v>
                </c:pt>
                <c:pt idx="4">
                  <c:v>15</c:v>
                </c:pt>
                <c:pt idx="5">
                  <c:v>13</c:v>
                </c:pt>
              </c:numCache>
            </c:numRef>
          </c:val>
          <c:extLst>
            <c:ext xmlns:c16="http://schemas.microsoft.com/office/drawing/2014/chart" uri="{C3380CC4-5D6E-409C-BE32-E72D297353CC}">
              <c16:uniqueId val="{00000004-1F50-4868-805C-A4445E0E04E4}"/>
            </c:ext>
          </c:extLst>
        </c:ser>
        <c:dLbls>
          <c:dLblPos val="ctr"/>
          <c:showLegendKey val="0"/>
          <c:showVal val="1"/>
          <c:showCatName val="0"/>
          <c:showSerName val="0"/>
          <c:showPercent val="0"/>
          <c:showBubbleSize val="0"/>
        </c:dLbls>
        <c:gapWidth val="110"/>
        <c:overlap val="10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4594152186376011"/>
          <c:y val="0.80031897033604349"/>
          <c:w val="0.85405840334215255"/>
          <c:h val="0.157373804573015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Har du i samband med besök inom hälso- och sjukvården fått frågor om din sexuella hälsa eller om ditt sexualliv? </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1644407902827416"/>
          <c:y val="0.15420118382504369"/>
          <c:w val="0.4413174658388585"/>
          <c:h val="0.80609858755265951"/>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1"/>
            <c:invertIfNegative val="0"/>
            <c:bubble3D val="0"/>
            <c:spPr>
              <a:solidFill>
                <a:schemeClr val="bg2"/>
              </a:solidFill>
              <a:ln>
                <a:noFill/>
              </a:ln>
              <a:effectLst/>
            </c:spPr>
            <c:extLst>
              <c:ext xmlns:c16="http://schemas.microsoft.com/office/drawing/2014/chart" uri="{C3380CC4-5D6E-409C-BE32-E72D297353CC}">
                <c16:uniqueId val="{00000003-4513-46A5-B090-D52E5955EFCB}"/>
              </c:ext>
            </c:extLst>
          </c:dPt>
          <c:dPt>
            <c:idx val="2"/>
            <c:invertIfNegative val="0"/>
            <c:bubble3D val="0"/>
            <c:spPr>
              <a:solidFill>
                <a:schemeClr val="bg2"/>
              </a:solidFill>
              <a:ln>
                <a:noFill/>
              </a:ln>
              <a:effectLst/>
            </c:spPr>
            <c:extLst>
              <c:ext xmlns:c16="http://schemas.microsoft.com/office/drawing/2014/chart" uri="{C3380CC4-5D6E-409C-BE32-E72D297353CC}">
                <c16:uniqueId val="{00000003-C95A-4343-96F7-70E9901D04C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Vet inte</c:v>
                </c:pt>
                <c:pt idx="1">
                  <c:v>Ja, men jag upplevde det som något negativt</c:v>
                </c:pt>
                <c:pt idx="2">
                  <c:v>Ja, och jag upplevde det som något positivt</c:v>
                </c:pt>
                <c:pt idx="3">
                  <c:v>Nej</c:v>
                </c:pt>
              </c:strCache>
            </c:strRef>
          </c:cat>
          <c:val>
            <c:numRef>
              <c:f>Sheet1!$B$2:$B$5</c:f>
              <c:numCache>
                <c:formatCode>0</c:formatCode>
                <c:ptCount val="4"/>
                <c:pt idx="0">
                  <c:v>7</c:v>
                </c:pt>
                <c:pt idx="1">
                  <c:v>10</c:v>
                </c:pt>
                <c:pt idx="2">
                  <c:v>21</c:v>
                </c:pt>
                <c:pt idx="3">
                  <c:v>61</c:v>
                </c:pt>
              </c:numCache>
            </c:numRef>
          </c:val>
          <c:extLst>
            <c:ext xmlns:c16="http://schemas.microsoft.com/office/drawing/2014/chart" uri="{C3380CC4-5D6E-409C-BE32-E72D297353CC}">
              <c16:uniqueId val="{00000004-4513-46A5-B090-D52E5955EFCB}"/>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Har du i samband med besök inom hälso- och sjukvården fått frågor om din sexuella hälsa eller om ditt sexualliv? </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11305273587789479"/>
          <c:y val="0.15420118382504369"/>
          <c:w val="0.85006356133194194"/>
          <c:h val="0.6343471547485392"/>
        </c:manualLayout>
      </c:layout>
      <c:barChart>
        <c:barDir val="col"/>
        <c:grouping val="clustered"/>
        <c:varyColors val="0"/>
        <c:ser>
          <c:idx val="1"/>
          <c:order val="1"/>
          <c:tx>
            <c:strRef>
              <c:f>Sheet1!$C$1</c:f>
              <c:strCache>
                <c:ptCount val="1"/>
                <c:pt idx="0">
                  <c:v>Kvinna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Sheet1!$C$2:$C$5</c:f>
              <c:numCache>
                <c:formatCode>0</c:formatCode>
                <c:ptCount val="4"/>
                <c:pt idx="0">
                  <c:v>56</c:v>
                </c:pt>
                <c:pt idx="1">
                  <c:v>24</c:v>
                </c:pt>
                <c:pt idx="2">
                  <c:v>12</c:v>
                </c:pt>
                <c:pt idx="3">
                  <c:v>8</c:v>
                </c:pt>
              </c:numCache>
            </c:numRef>
          </c:val>
          <c:extLst>
            <c:ext xmlns:c16="http://schemas.microsoft.com/office/drawing/2014/chart" uri="{C3380CC4-5D6E-409C-BE32-E72D297353CC}">
              <c16:uniqueId val="{00000001-6EE2-493C-9340-7B05EFD3520B}"/>
            </c:ext>
          </c:extLst>
        </c:ser>
        <c:ser>
          <c:idx val="2"/>
          <c:order val="2"/>
          <c:tx>
            <c:strRef>
              <c:f>Sheet1!$D$1</c:f>
              <c:strCache>
                <c:ptCount val="1"/>
                <c:pt idx="0">
                  <c:v>Man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Sheet1!$D$2:$D$5</c:f>
              <c:numCache>
                <c:formatCode>0</c:formatCode>
                <c:ptCount val="4"/>
                <c:pt idx="0">
                  <c:v>68</c:v>
                </c:pt>
                <c:pt idx="1">
                  <c:v>18</c:v>
                </c:pt>
                <c:pt idx="2">
                  <c:v>7</c:v>
                </c:pt>
                <c:pt idx="3">
                  <c:v>7</c:v>
                </c:pt>
              </c:numCache>
            </c:numRef>
          </c:val>
          <c:extLst>
            <c:ext xmlns:c16="http://schemas.microsoft.com/office/drawing/2014/chart" uri="{C3380CC4-5D6E-409C-BE32-E72D297353CC}">
              <c16:uniqueId val="{00000002-6EE2-493C-9340-7B05EFD3520B}"/>
            </c:ext>
          </c:extLst>
        </c:ser>
        <c:ser>
          <c:idx val="3"/>
          <c:order val="3"/>
          <c:tx>
            <c:strRef>
              <c:f>Sheet1!$E$1</c:f>
              <c:strCache>
                <c:ptCount val="1"/>
                <c:pt idx="0">
                  <c:v>Ickebinär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Sheet1!$E$2:$E$5</c:f>
              <c:numCache>
                <c:formatCode>0</c:formatCode>
                <c:ptCount val="4"/>
                <c:pt idx="0">
                  <c:v>49</c:v>
                </c:pt>
                <c:pt idx="1">
                  <c:v>29</c:v>
                </c:pt>
                <c:pt idx="2">
                  <c:v>20</c:v>
                </c:pt>
                <c:pt idx="3">
                  <c:v>2</c:v>
                </c:pt>
              </c:numCache>
            </c:numRef>
          </c:val>
          <c:extLst>
            <c:ext xmlns:c16="http://schemas.microsoft.com/office/drawing/2014/chart" uri="{C3380CC4-5D6E-409C-BE32-E72D297353CC}">
              <c16:uniqueId val="{00000003-6EE2-493C-9340-7B05EFD3520B}"/>
            </c:ext>
          </c:extLst>
        </c:ser>
        <c:ser>
          <c:idx val="4"/>
          <c:order val="4"/>
          <c:tx>
            <c:strRef>
              <c:f>Sheet1!$F$1</c:f>
              <c:strCache>
                <c:ptCount val="1"/>
                <c:pt idx="0">
                  <c:v>Queer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Sheet1!$F$2:$F$5</c:f>
              <c:numCache>
                <c:formatCode>0</c:formatCode>
                <c:ptCount val="4"/>
                <c:pt idx="0">
                  <c:v>37</c:v>
                </c:pt>
                <c:pt idx="1">
                  <c:v>27</c:v>
                </c:pt>
                <c:pt idx="2">
                  <c:v>34</c:v>
                </c:pt>
                <c:pt idx="3">
                  <c:v>2</c:v>
                </c:pt>
              </c:numCache>
            </c:numRef>
          </c:val>
          <c:extLst>
            <c:ext xmlns:c16="http://schemas.microsoft.com/office/drawing/2014/chart" uri="{C3380CC4-5D6E-409C-BE32-E72D297353CC}">
              <c16:uniqueId val="{00000004-6EE2-493C-9340-7B05EFD3520B}"/>
            </c:ext>
          </c:extLst>
        </c:ser>
        <c:dLbls>
          <c:dLblPos val="outEnd"/>
          <c:showLegendKey val="0"/>
          <c:showVal val="1"/>
          <c:showCatName val="0"/>
          <c:showSerName val="0"/>
          <c:showPercent val="0"/>
          <c:showBubbleSize val="0"/>
        </c:dLbls>
        <c:gapWidth val="150"/>
        <c:axId val="1754927791"/>
        <c:axId val="190452703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Samtliga</c:v>
                      </c:pt>
                    </c:strCache>
                  </c:strRef>
                </c:tx>
                <c:spPr>
                  <a:solidFill>
                    <a:srgbClr val="5C1237"/>
                  </a:solidFill>
                  <a:ln>
                    <a:noFill/>
                  </a:ln>
                  <a:effectLst/>
                </c:spPr>
                <c:invertIfNegative val="0"/>
                <c:dPt>
                  <c:idx val="1"/>
                  <c:invertIfNegative val="0"/>
                  <c:bubble3D val="0"/>
                  <c:spPr>
                    <a:solidFill>
                      <a:srgbClr val="5C1237"/>
                    </a:solidFill>
                    <a:ln>
                      <a:noFill/>
                    </a:ln>
                    <a:effectLst/>
                  </c:spPr>
                  <c:extLst>
                    <c:ext xmlns:c16="http://schemas.microsoft.com/office/drawing/2014/chart" uri="{C3380CC4-5D6E-409C-BE32-E72D297353CC}">
                      <c16:uniqueId val="{00000003-4513-46A5-B090-D52E5955EFCB}"/>
                    </c:ext>
                  </c:extLst>
                </c:dPt>
                <c:dPt>
                  <c:idx val="2"/>
                  <c:invertIfNegative val="0"/>
                  <c:bubble3D val="0"/>
                  <c:spPr>
                    <a:solidFill>
                      <a:srgbClr val="5C1237"/>
                    </a:solidFill>
                    <a:ln>
                      <a:noFill/>
                    </a:ln>
                    <a:effectLst/>
                  </c:spPr>
                  <c:extLst>
                    <c:ext xmlns:c16="http://schemas.microsoft.com/office/drawing/2014/chart" uri="{C3380CC4-5D6E-409C-BE32-E72D297353CC}">
                      <c16:uniqueId val="{00000003-C95A-4343-96F7-70E9901D04C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Nej</c:v>
                      </c:pt>
                      <c:pt idx="1">
                        <c:v>Ja, och jag upplevde det som något positivt</c:v>
                      </c:pt>
                      <c:pt idx="2">
                        <c:v>Ja, men jag upplevde det som något negativt</c:v>
                      </c:pt>
                      <c:pt idx="3">
                        <c:v>Vet inte</c:v>
                      </c:pt>
                    </c:strCache>
                  </c:strRef>
                </c:cat>
                <c:val>
                  <c:numRef>
                    <c:extLst>
                      <c:ext uri="{02D57815-91ED-43cb-92C2-25804820EDAC}">
                        <c15:formulaRef>
                          <c15:sqref>Sheet1!$B$2:$B$5</c15:sqref>
                        </c15:formulaRef>
                      </c:ext>
                    </c:extLst>
                    <c:numCache>
                      <c:formatCode>0</c:formatCode>
                      <c:ptCount val="4"/>
                      <c:pt idx="0">
                        <c:v>61</c:v>
                      </c:pt>
                      <c:pt idx="1">
                        <c:v>21</c:v>
                      </c:pt>
                      <c:pt idx="2">
                        <c:v>10</c:v>
                      </c:pt>
                      <c:pt idx="3">
                        <c:v>7</c:v>
                      </c:pt>
                    </c:numCache>
                  </c:numRef>
                </c:val>
                <c:extLst>
                  <c:ext xmlns:c16="http://schemas.microsoft.com/office/drawing/2014/chart" uri="{C3380CC4-5D6E-409C-BE32-E72D297353CC}">
                    <c16:uniqueId val="{00000004-4513-46A5-B090-D52E5955EFCB}"/>
                  </c:ext>
                </c:extLst>
              </c15:ser>
            </c15:filteredBarSeries>
          </c:ext>
        </c:extLst>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Har du i samband med besök inom hälso- och sjukvården fått frågor om din sexuella hälsa eller om ditt sexualliv? </a:t>
            </a:r>
            <a:endParaRPr lang="en-US" sz="1400" dirty="0"/>
          </a:p>
        </c:rich>
      </c:tx>
      <c:layout>
        <c:manualLayout>
          <c:xMode val="edge"/>
          <c:yMode val="edge"/>
          <c:x val="0.1046942626147635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11305273587789479"/>
          <c:y val="0.18131983110990479"/>
          <c:w val="0.85006356133194194"/>
          <c:h val="0.60722850746367807"/>
        </c:manualLayout>
      </c:layout>
      <c:barChart>
        <c:barDir val="col"/>
        <c:grouping val="clustered"/>
        <c:varyColors val="0"/>
        <c:ser>
          <c:idx val="1"/>
          <c:order val="1"/>
          <c:tx>
            <c:strRef>
              <c:f>Sheet1!$C$1</c:f>
              <c:strCache>
                <c:ptCount val="1"/>
                <c:pt idx="0">
                  <c:v>16-29 år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Sheet1!$C$2:$C$5</c:f>
              <c:numCache>
                <c:formatCode>0</c:formatCode>
                <c:ptCount val="4"/>
                <c:pt idx="0">
                  <c:v>46</c:v>
                </c:pt>
                <c:pt idx="1">
                  <c:v>29</c:v>
                </c:pt>
                <c:pt idx="2">
                  <c:v>13</c:v>
                </c:pt>
                <c:pt idx="3">
                  <c:v>12</c:v>
                </c:pt>
              </c:numCache>
            </c:numRef>
          </c:val>
          <c:extLst>
            <c:ext xmlns:c16="http://schemas.microsoft.com/office/drawing/2014/chart" uri="{C3380CC4-5D6E-409C-BE32-E72D297353CC}">
              <c16:uniqueId val="{00000001-6EE2-493C-9340-7B05EFD3520B}"/>
            </c:ext>
          </c:extLst>
        </c:ser>
        <c:ser>
          <c:idx val="2"/>
          <c:order val="2"/>
          <c:tx>
            <c:strRef>
              <c:f>Sheet1!$D$1</c:f>
              <c:strCache>
                <c:ptCount val="1"/>
                <c:pt idx="0">
                  <c:v>30-44 år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Sheet1!$D$2:$D$5</c:f>
              <c:numCache>
                <c:formatCode>0</c:formatCode>
                <c:ptCount val="4"/>
                <c:pt idx="0">
                  <c:v>63</c:v>
                </c:pt>
                <c:pt idx="1">
                  <c:v>18</c:v>
                </c:pt>
                <c:pt idx="2">
                  <c:v>12</c:v>
                </c:pt>
                <c:pt idx="3">
                  <c:v>7</c:v>
                </c:pt>
              </c:numCache>
            </c:numRef>
          </c:val>
          <c:extLst>
            <c:ext xmlns:c16="http://schemas.microsoft.com/office/drawing/2014/chart" uri="{C3380CC4-5D6E-409C-BE32-E72D297353CC}">
              <c16:uniqueId val="{00000002-6EE2-493C-9340-7B05EFD3520B}"/>
            </c:ext>
          </c:extLst>
        </c:ser>
        <c:ser>
          <c:idx val="3"/>
          <c:order val="3"/>
          <c:tx>
            <c:strRef>
              <c:f>Sheet1!$E$1</c:f>
              <c:strCache>
                <c:ptCount val="1"/>
                <c:pt idx="0">
                  <c:v>45-64 år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Sheet1!$E$2:$E$5</c:f>
              <c:numCache>
                <c:formatCode>0</c:formatCode>
                <c:ptCount val="4"/>
                <c:pt idx="0">
                  <c:v>74</c:v>
                </c:pt>
                <c:pt idx="1">
                  <c:v>17</c:v>
                </c:pt>
                <c:pt idx="2">
                  <c:v>6</c:v>
                </c:pt>
                <c:pt idx="3">
                  <c:v>3</c:v>
                </c:pt>
              </c:numCache>
            </c:numRef>
          </c:val>
          <c:extLst>
            <c:ext xmlns:c16="http://schemas.microsoft.com/office/drawing/2014/chart" uri="{C3380CC4-5D6E-409C-BE32-E72D297353CC}">
              <c16:uniqueId val="{00000003-6EE2-493C-9340-7B05EFD3520B}"/>
            </c:ext>
          </c:extLst>
        </c:ser>
        <c:ser>
          <c:idx val="4"/>
          <c:order val="4"/>
          <c:tx>
            <c:strRef>
              <c:f>Sheet1!$F$1</c:f>
              <c:strCache>
                <c:ptCount val="1"/>
                <c:pt idx="0">
                  <c:v>65-84 år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Ja, och jag upplevde det som något positivt</c:v>
                </c:pt>
                <c:pt idx="2">
                  <c:v>Ja, men jag upplevde det som något negativt</c:v>
                </c:pt>
                <c:pt idx="3">
                  <c:v>Vet inte</c:v>
                </c:pt>
              </c:strCache>
            </c:strRef>
          </c:cat>
          <c:val>
            <c:numRef>
              <c:f>Sheet1!$F$2:$F$5</c:f>
              <c:numCache>
                <c:formatCode>0</c:formatCode>
                <c:ptCount val="4"/>
                <c:pt idx="0">
                  <c:v>71</c:v>
                </c:pt>
                <c:pt idx="1">
                  <c:v>19</c:v>
                </c:pt>
                <c:pt idx="2">
                  <c:v>4</c:v>
                </c:pt>
                <c:pt idx="3">
                  <c:v>6</c:v>
                </c:pt>
              </c:numCache>
            </c:numRef>
          </c:val>
          <c:extLst>
            <c:ext xmlns:c16="http://schemas.microsoft.com/office/drawing/2014/chart" uri="{C3380CC4-5D6E-409C-BE32-E72D297353CC}">
              <c16:uniqueId val="{00000004-6EE2-493C-9340-7B05EFD3520B}"/>
            </c:ext>
          </c:extLst>
        </c:ser>
        <c:dLbls>
          <c:dLblPos val="outEnd"/>
          <c:showLegendKey val="0"/>
          <c:showVal val="1"/>
          <c:showCatName val="0"/>
          <c:showSerName val="0"/>
          <c:showPercent val="0"/>
          <c:showBubbleSize val="0"/>
        </c:dLbls>
        <c:gapWidth val="150"/>
        <c:axId val="1754927791"/>
        <c:axId val="190452703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Samtliga</c:v>
                      </c:pt>
                    </c:strCache>
                  </c:strRef>
                </c:tx>
                <c:spPr>
                  <a:solidFill>
                    <a:srgbClr val="5C1237"/>
                  </a:solidFill>
                  <a:ln>
                    <a:noFill/>
                  </a:ln>
                  <a:effectLst/>
                </c:spPr>
                <c:invertIfNegative val="0"/>
                <c:dPt>
                  <c:idx val="1"/>
                  <c:invertIfNegative val="0"/>
                  <c:bubble3D val="0"/>
                  <c:spPr>
                    <a:solidFill>
                      <a:srgbClr val="5C1237"/>
                    </a:solidFill>
                    <a:ln>
                      <a:noFill/>
                    </a:ln>
                    <a:effectLst/>
                  </c:spPr>
                  <c:extLst>
                    <c:ext xmlns:c16="http://schemas.microsoft.com/office/drawing/2014/chart" uri="{C3380CC4-5D6E-409C-BE32-E72D297353CC}">
                      <c16:uniqueId val="{00000003-4513-46A5-B090-D52E5955EFCB}"/>
                    </c:ext>
                  </c:extLst>
                </c:dPt>
                <c:dPt>
                  <c:idx val="2"/>
                  <c:invertIfNegative val="0"/>
                  <c:bubble3D val="0"/>
                  <c:spPr>
                    <a:solidFill>
                      <a:srgbClr val="5C1237"/>
                    </a:solidFill>
                    <a:ln>
                      <a:noFill/>
                    </a:ln>
                    <a:effectLst/>
                  </c:spPr>
                  <c:extLst>
                    <c:ext xmlns:c16="http://schemas.microsoft.com/office/drawing/2014/chart" uri="{C3380CC4-5D6E-409C-BE32-E72D297353CC}">
                      <c16:uniqueId val="{00000003-C95A-4343-96F7-70E9901D04C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Nej</c:v>
                      </c:pt>
                      <c:pt idx="1">
                        <c:v>Ja, och jag upplevde det som något positivt</c:v>
                      </c:pt>
                      <c:pt idx="2">
                        <c:v>Ja, men jag upplevde det som något negativt</c:v>
                      </c:pt>
                      <c:pt idx="3">
                        <c:v>Vet inte</c:v>
                      </c:pt>
                    </c:strCache>
                  </c:strRef>
                </c:cat>
                <c:val>
                  <c:numRef>
                    <c:extLst>
                      <c:ext uri="{02D57815-91ED-43cb-92C2-25804820EDAC}">
                        <c15:formulaRef>
                          <c15:sqref>Sheet1!$B$2:$B$5</c15:sqref>
                        </c15:formulaRef>
                      </c:ext>
                    </c:extLst>
                    <c:numCache>
                      <c:formatCode>0</c:formatCode>
                      <c:ptCount val="4"/>
                      <c:pt idx="0">
                        <c:v>61</c:v>
                      </c:pt>
                      <c:pt idx="1">
                        <c:v>21</c:v>
                      </c:pt>
                      <c:pt idx="2">
                        <c:v>10</c:v>
                      </c:pt>
                      <c:pt idx="3">
                        <c:v>7</c:v>
                      </c:pt>
                    </c:numCache>
                  </c:numRef>
                </c:val>
                <c:extLst>
                  <c:ext xmlns:c16="http://schemas.microsoft.com/office/drawing/2014/chart" uri="{C3380CC4-5D6E-409C-BE32-E72D297353CC}">
                    <c16:uniqueId val="{00000004-4513-46A5-B090-D52E5955EFCB}"/>
                  </c:ext>
                </c:extLst>
              </c15:ser>
            </c15:filteredBarSeries>
          </c:ext>
        </c:extLst>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 sz="1400" b="0" i="0" u="none" strike="noStrike" baseline="0" dirty="0">
                <a:effectLst/>
              </a:rPr>
              <a:t>Har du använt läkemedel för att öka lust eller erektion? </a:t>
            </a:r>
            <a:endParaRPr lang="en-US" sz="1400" i="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2001391392341023"/>
          <c:y val="0.15420118382504369"/>
          <c:w val="0.4413174658388585"/>
          <c:h val="0.80609858755265951"/>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3"/>
            <c:invertIfNegative val="0"/>
            <c:bubble3D val="0"/>
            <c:spPr>
              <a:solidFill>
                <a:schemeClr val="bg2"/>
              </a:solidFill>
              <a:ln>
                <a:noFill/>
              </a:ln>
              <a:effectLst/>
            </c:spPr>
            <c:extLst>
              <c:ext xmlns:c16="http://schemas.microsoft.com/office/drawing/2014/chart" uri="{C3380CC4-5D6E-409C-BE32-E72D297353CC}">
                <c16:uniqueId val="{00000001-9328-4DC1-B268-F8A001D41153}"/>
              </c:ext>
            </c:extLst>
          </c:dPt>
          <c:dPt>
            <c:idx val="4"/>
            <c:invertIfNegative val="0"/>
            <c:bubble3D val="0"/>
            <c:spPr>
              <a:solidFill>
                <a:schemeClr val="bg2"/>
              </a:solidFill>
              <a:ln>
                <a:noFill/>
              </a:ln>
              <a:effectLst/>
            </c:spPr>
            <c:extLst>
              <c:ext xmlns:c16="http://schemas.microsoft.com/office/drawing/2014/chart" uri="{C3380CC4-5D6E-409C-BE32-E72D297353CC}">
                <c16:uniqueId val="{00000003-CF50-46E2-B51C-4734AADDD56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Vet inte/vill ej svara</c:v>
                </c:pt>
                <c:pt idx="1">
                  <c:v>Ja, jag har köpt läkemedel på nätet eller utomlands</c:v>
                </c:pt>
                <c:pt idx="2">
                  <c:v>Ja, naturläkemedel</c:v>
                </c:pt>
                <c:pt idx="3">
                  <c:v>Nej, jag skulle behöva men har inte sökt stöd</c:v>
                </c:pt>
                <c:pt idx="4">
                  <c:v>Ja, jag har fått förskrivet läkemedel av läkare</c:v>
                </c:pt>
                <c:pt idx="5">
                  <c:v>Nej, men jag skulle gärna prova för att öka lust eller erektion</c:v>
                </c:pt>
                <c:pt idx="6">
                  <c:v>Nej, jag har aldrig använt läkemedel för att öka lust eller erektion</c:v>
                </c:pt>
              </c:strCache>
            </c:strRef>
          </c:cat>
          <c:val>
            <c:numRef>
              <c:f>Sheet1!$B$2:$B$8</c:f>
              <c:numCache>
                <c:formatCode>0</c:formatCode>
                <c:ptCount val="7"/>
                <c:pt idx="0">
                  <c:v>3</c:v>
                </c:pt>
                <c:pt idx="1">
                  <c:v>4</c:v>
                </c:pt>
                <c:pt idx="2">
                  <c:v>4</c:v>
                </c:pt>
                <c:pt idx="3">
                  <c:v>5</c:v>
                </c:pt>
                <c:pt idx="4">
                  <c:v>11</c:v>
                </c:pt>
                <c:pt idx="5">
                  <c:v>13</c:v>
                </c:pt>
                <c:pt idx="6">
                  <c:v>68</c:v>
                </c:pt>
              </c:numCache>
            </c:numRef>
          </c:val>
          <c:extLst>
            <c:ext xmlns:c16="http://schemas.microsoft.com/office/drawing/2014/chart" uri="{C3380CC4-5D6E-409C-BE32-E72D297353CC}">
              <c16:uniqueId val="{00000004-E4E6-42B3-A421-B3A65F72DF43}"/>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Har du använt läkemedel för att öka lust eller erektion?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6.3325216878010729E-3"/>
          <c:y val="9.3937523192019007E-2"/>
          <c:w val="0.98958672510810197"/>
          <c:h val="0.59831494263563845"/>
        </c:manualLayout>
      </c:layout>
      <c:barChart>
        <c:barDir val="col"/>
        <c:grouping val="clustered"/>
        <c:varyColors val="0"/>
        <c:ser>
          <c:idx val="0"/>
          <c:order val="0"/>
          <c:tx>
            <c:strRef>
              <c:f>Sheet1!$B$1</c:f>
              <c:strCache>
                <c:ptCount val="1"/>
                <c:pt idx="0">
                  <c:v>16-29 år</c:v>
                </c:pt>
              </c:strCache>
            </c:strRef>
          </c:tx>
          <c:spPr>
            <a:solidFill>
              <a:schemeClr val="bg2"/>
            </a:solidFill>
            <a:ln>
              <a:noFill/>
            </a:ln>
            <a:effectLst/>
          </c:spPr>
          <c:invertIfNegative val="0"/>
          <c:dPt>
            <c:idx val="3"/>
            <c:invertIfNegative val="0"/>
            <c:bubble3D val="0"/>
            <c:spPr>
              <a:solidFill>
                <a:schemeClr val="bg2"/>
              </a:solidFill>
              <a:ln>
                <a:noFill/>
              </a:ln>
              <a:effectLst/>
            </c:spPr>
            <c:extLst>
              <c:ext xmlns:c16="http://schemas.microsoft.com/office/drawing/2014/chart" uri="{C3380CC4-5D6E-409C-BE32-E72D297353CC}">
                <c16:uniqueId val="{00000001-7E24-4EF8-86DB-F0A5295A1EAA}"/>
              </c:ext>
            </c:extLst>
          </c:dPt>
          <c:dPt>
            <c:idx val="4"/>
            <c:invertIfNegative val="0"/>
            <c:bubble3D val="0"/>
            <c:spPr>
              <a:solidFill>
                <a:schemeClr val="bg2"/>
              </a:solidFill>
              <a:ln>
                <a:noFill/>
              </a:ln>
              <a:effectLst/>
            </c:spPr>
            <c:extLst>
              <c:ext xmlns:c16="http://schemas.microsoft.com/office/drawing/2014/chart" uri="{C3380CC4-5D6E-409C-BE32-E72D297353CC}">
                <c16:uniqueId val="{00000003-CF50-46E2-B51C-4734AADDD56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Sheet1!$B$2:$B$7</c:f>
              <c:numCache>
                <c:formatCode>0</c:formatCode>
                <c:ptCount val="6"/>
                <c:pt idx="0">
                  <c:v>76</c:v>
                </c:pt>
                <c:pt idx="1">
                  <c:v>1</c:v>
                </c:pt>
                <c:pt idx="2">
                  <c:v>4</c:v>
                </c:pt>
                <c:pt idx="3">
                  <c:v>3</c:v>
                </c:pt>
                <c:pt idx="4">
                  <c:v>6</c:v>
                </c:pt>
                <c:pt idx="5">
                  <c:v>14</c:v>
                </c:pt>
              </c:numCache>
            </c:numRef>
          </c:val>
          <c:extLst>
            <c:ext xmlns:c16="http://schemas.microsoft.com/office/drawing/2014/chart" uri="{C3380CC4-5D6E-409C-BE32-E72D297353CC}">
              <c16:uniqueId val="{00000004-E4E6-42B3-A421-B3A65F72DF43}"/>
            </c:ext>
          </c:extLst>
        </c:ser>
        <c:ser>
          <c:idx val="1"/>
          <c:order val="1"/>
          <c:tx>
            <c:strRef>
              <c:f>Sheet1!$C$1</c:f>
              <c:strCache>
                <c:ptCount val="1"/>
                <c:pt idx="0">
                  <c:v>30-44 år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Sheet1!$C$2:$C$7</c:f>
              <c:numCache>
                <c:formatCode>0</c:formatCode>
                <c:ptCount val="6"/>
                <c:pt idx="0">
                  <c:v>69</c:v>
                </c:pt>
                <c:pt idx="1">
                  <c:v>8</c:v>
                </c:pt>
                <c:pt idx="2">
                  <c:v>5</c:v>
                </c:pt>
                <c:pt idx="3">
                  <c:v>5</c:v>
                </c:pt>
                <c:pt idx="4">
                  <c:v>4</c:v>
                </c:pt>
                <c:pt idx="5">
                  <c:v>13</c:v>
                </c:pt>
              </c:numCache>
            </c:numRef>
          </c:val>
          <c:extLst>
            <c:ext xmlns:c16="http://schemas.microsoft.com/office/drawing/2014/chart" uri="{C3380CC4-5D6E-409C-BE32-E72D297353CC}">
              <c16:uniqueId val="{00000005-7E24-4EF8-86DB-F0A5295A1EAA}"/>
            </c:ext>
          </c:extLst>
        </c:ser>
        <c:ser>
          <c:idx val="2"/>
          <c:order val="2"/>
          <c:tx>
            <c:strRef>
              <c:f>Sheet1!$D$1</c:f>
              <c:strCache>
                <c:ptCount val="1"/>
                <c:pt idx="0">
                  <c:v>45-64 år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Sheet1!$D$2:$D$7</c:f>
              <c:numCache>
                <c:formatCode>0</c:formatCode>
                <c:ptCount val="6"/>
                <c:pt idx="0">
                  <c:v>64</c:v>
                </c:pt>
                <c:pt idx="1">
                  <c:v>18</c:v>
                </c:pt>
                <c:pt idx="2">
                  <c:v>5</c:v>
                </c:pt>
                <c:pt idx="3">
                  <c:v>5</c:v>
                </c:pt>
                <c:pt idx="4">
                  <c:v>4</c:v>
                </c:pt>
                <c:pt idx="5">
                  <c:v>10</c:v>
                </c:pt>
              </c:numCache>
            </c:numRef>
          </c:val>
          <c:extLst>
            <c:ext xmlns:c16="http://schemas.microsoft.com/office/drawing/2014/chart" uri="{C3380CC4-5D6E-409C-BE32-E72D297353CC}">
              <c16:uniqueId val="{00000006-7E24-4EF8-86DB-F0A5295A1EAA}"/>
            </c:ext>
          </c:extLst>
        </c:ser>
        <c:ser>
          <c:idx val="3"/>
          <c:order val="3"/>
          <c:tx>
            <c:strRef>
              <c:f>Sheet1!$E$1</c:f>
              <c:strCache>
                <c:ptCount val="1"/>
                <c:pt idx="0">
                  <c:v>65-84 år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Sheet1!$E$2:$E$7</c:f>
              <c:numCache>
                <c:formatCode>0</c:formatCode>
                <c:ptCount val="6"/>
                <c:pt idx="0">
                  <c:v>46</c:v>
                </c:pt>
                <c:pt idx="1">
                  <c:v>34</c:v>
                </c:pt>
                <c:pt idx="2">
                  <c:v>3</c:v>
                </c:pt>
                <c:pt idx="3">
                  <c:v>2</c:v>
                </c:pt>
                <c:pt idx="4">
                  <c:v>4</c:v>
                </c:pt>
                <c:pt idx="5">
                  <c:v>12</c:v>
                </c:pt>
              </c:numCache>
            </c:numRef>
          </c:val>
          <c:extLst>
            <c:ext xmlns:c16="http://schemas.microsoft.com/office/drawing/2014/chart" uri="{C3380CC4-5D6E-409C-BE32-E72D297353CC}">
              <c16:uniqueId val="{00000007-7E24-4EF8-86DB-F0A5295A1EAA}"/>
            </c:ext>
          </c:extLst>
        </c:ser>
        <c:dLbls>
          <c:dLblPos val="outEnd"/>
          <c:showLegendKey val="0"/>
          <c:showVal val="1"/>
          <c:showCatName val="0"/>
          <c:showSerName val="0"/>
          <c:showPercent val="0"/>
          <c:showBubbleSize val="0"/>
        </c:dLbls>
        <c:gapWidth val="150"/>
        <c:overlap val="-3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Har du använt läkemedel för att öka lust eller erektion?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6.3325216878010729E-3"/>
          <c:y val="9.3937523192019007E-2"/>
          <c:w val="0.99865906319942943"/>
          <c:h val="0.59831494263563845"/>
        </c:manualLayout>
      </c:layout>
      <c:barChart>
        <c:barDir val="col"/>
        <c:grouping val="clustered"/>
        <c:varyColors val="0"/>
        <c:ser>
          <c:idx val="0"/>
          <c:order val="0"/>
          <c:tx>
            <c:strRef>
              <c:f>Sheet1!$B$1</c:f>
              <c:strCache>
                <c:ptCount val="1"/>
                <c:pt idx="0">
                  <c:v>Kvinna</c:v>
                </c:pt>
              </c:strCache>
            </c:strRef>
          </c:tx>
          <c:spPr>
            <a:solidFill>
              <a:schemeClr val="bg2"/>
            </a:solidFill>
            <a:ln>
              <a:noFill/>
            </a:ln>
            <a:effectLst/>
          </c:spPr>
          <c:invertIfNegative val="0"/>
          <c:dPt>
            <c:idx val="3"/>
            <c:invertIfNegative val="0"/>
            <c:bubble3D val="0"/>
            <c:spPr>
              <a:solidFill>
                <a:schemeClr val="bg2"/>
              </a:solidFill>
              <a:ln>
                <a:noFill/>
              </a:ln>
              <a:effectLst/>
            </c:spPr>
            <c:extLst>
              <c:ext xmlns:c16="http://schemas.microsoft.com/office/drawing/2014/chart" uri="{C3380CC4-5D6E-409C-BE32-E72D297353CC}">
                <c16:uniqueId val="{00000001-7E24-4EF8-86DB-F0A5295A1EAA}"/>
              </c:ext>
            </c:extLst>
          </c:dPt>
          <c:dPt>
            <c:idx val="4"/>
            <c:invertIfNegative val="0"/>
            <c:bubble3D val="0"/>
            <c:spPr>
              <a:solidFill>
                <a:schemeClr val="bg2"/>
              </a:solidFill>
              <a:ln>
                <a:noFill/>
              </a:ln>
              <a:effectLst/>
            </c:spPr>
            <c:extLst>
              <c:ext xmlns:c16="http://schemas.microsoft.com/office/drawing/2014/chart" uri="{C3380CC4-5D6E-409C-BE32-E72D297353CC}">
                <c16:uniqueId val="{00000003-CF50-46E2-B51C-4734AADDD56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Sheet1!$B$2:$B$7</c:f>
              <c:numCache>
                <c:formatCode>0</c:formatCode>
                <c:ptCount val="6"/>
                <c:pt idx="0">
                  <c:v>79</c:v>
                </c:pt>
                <c:pt idx="1">
                  <c:v>1</c:v>
                </c:pt>
                <c:pt idx="2">
                  <c:v>2</c:v>
                </c:pt>
                <c:pt idx="3">
                  <c:v>5</c:v>
                </c:pt>
                <c:pt idx="4">
                  <c:v>4</c:v>
                </c:pt>
                <c:pt idx="5">
                  <c:v>10</c:v>
                </c:pt>
              </c:numCache>
            </c:numRef>
          </c:val>
          <c:extLst>
            <c:ext xmlns:c16="http://schemas.microsoft.com/office/drawing/2014/chart" uri="{C3380CC4-5D6E-409C-BE32-E72D297353CC}">
              <c16:uniqueId val="{00000004-E4E6-42B3-A421-B3A65F72DF43}"/>
            </c:ext>
          </c:extLst>
        </c:ser>
        <c:ser>
          <c:idx val="1"/>
          <c:order val="1"/>
          <c:tx>
            <c:strRef>
              <c:f>Sheet1!$C$1</c:f>
              <c:strCache>
                <c:ptCount val="1"/>
                <c:pt idx="0">
                  <c:v>Man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Sheet1!$C$2:$C$7</c:f>
              <c:numCache>
                <c:formatCode>0</c:formatCode>
                <c:ptCount val="6"/>
                <c:pt idx="0">
                  <c:v>57</c:v>
                </c:pt>
                <c:pt idx="1">
                  <c:v>21</c:v>
                </c:pt>
                <c:pt idx="2">
                  <c:v>6</c:v>
                </c:pt>
                <c:pt idx="3">
                  <c:v>3</c:v>
                </c:pt>
                <c:pt idx="4">
                  <c:v>5</c:v>
                </c:pt>
                <c:pt idx="5">
                  <c:v>15</c:v>
                </c:pt>
              </c:numCache>
            </c:numRef>
          </c:val>
          <c:extLst>
            <c:ext xmlns:c16="http://schemas.microsoft.com/office/drawing/2014/chart" uri="{C3380CC4-5D6E-409C-BE32-E72D297353CC}">
              <c16:uniqueId val="{00000005-7E24-4EF8-86DB-F0A5295A1EAA}"/>
            </c:ext>
          </c:extLst>
        </c:ser>
        <c:ser>
          <c:idx val="2"/>
          <c:order val="2"/>
          <c:tx>
            <c:strRef>
              <c:f>Sheet1!$D$1</c:f>
              <c:strCache>
                <c:ptCount val="1"/>
                <c:pt idx="0">
                  <c:v>Ickebinär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Sheet1!$D$2:$D$7</c:f>
              <c:numCache>
                <c:formatCode>0</c:formatCode>
                <c:ptCount val="6"/>
                <c:pt idx="0">
                  <c:v>78</c:v>
                </c:pt>
                <c:pt idx="1">
                  <c:v>5</c:v>
                </c:pt>
                <c:pt idx="2">
                  <c:v>2</c:v>
                </c:pt>
                <c:pt idx="3">
                  <c:v>0</c:v>
                </c:pt>
                <c:pt idx="4">
                  <c:v>5</c:v>
                </c:pt>
                <c:pt idx="5">
                  <c:v>12</c:v>
                </c:pt>
              </c:numCache>
            </c:numRef>
          </c:val>
          <c:extLst>
            <c:ext xmlns:c16="http://schemas.microsoft.com/office/drawing/2014/chart" uri="{C3380CC4-5D6E-409C-BE32-E72D297353CC}">
              <c16:uniqueId val="{00000006-7E24-4EF8-86DB-F0A5295A1EAA}"/>
            </c:ext>
          </c:extLst>
        </c:ser>
        <c:ser>
          <c:idx val="3"/>
          <c:order val="3"/>
          <c:tx>
            <c:strRef>
              <c:f>Sheet1!$E$1</c:f>
              <c:strCache>
                <c:ptCount val="1"/>
                <c:pt idx="0">
                  <c:v>Queer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Nej, jag har aldrig använt läkemedel för att öka lust eller erektion</c:v>
                </c:pt>
                <c:pt idx="1">
                  <c:v>Ja, jag har fått förskrivet läkemedel av läkare</c:v>
                </c:pt>
                <c:pt idx="2">
                  <c:v>Ja, jag har köpt läkemedel på nätet eller utomlands</c:v>
                </c:pt>
                <c:pt idx="3">
                  <c:v>Ja, naturläkemedel</c:v>
                </c:pt>
                <c:pt idx="4">
                  <c:v>Nej, jag skulle behöva men har inte sökt stöd</c:v>
                </c:pt>
                <c:pt idx="5">
                  <c:v>Nej, men jag skulle gärna prova för att öka lust eller erektion</c:v>
                </c:pt>
              </c:strCache>
            </c:strRef>
          </c:cat>
          <c:val>
            <c:numRef>
              <c:f>Sheet1!$E$2:$E$7</c:f>
              <c:numCache>
                <c:formatCode>0</c:formatCode>
                <c:ptCount val="6"/>
                <c:pt idx="0">
                  <c:v>76</c:v>
                </c:pt>
                <c:pt idx="1">
                  <c:v>2</c:v>
                </c:pt>
                <c:pt idx="2">
                  <c:v>7</c:v>
                </c:pt>
                <c:pt idx="3">
                  <c:v>5</c:v>
                </c:pt>
                <c:pt idx="4">
                  <c:v>10</c:v>
                </c:pt>
                <c:pt idx="5">
                  <c:v>10</c:v>
                </c:pt>
              </c:numCache>
            </c:numRef>
          </c:val>
          <c:extLst>
            <c:ext xmlns:c16="http://schemas.microsoft.com/office/drawing/2014/chart" uri="{C3380CC4-5D6E-409C-BE32-E72D297353CC}">
              <c16:uniqueId val="{00000007-7E24-4EF8-86DB-F0A5295A1EAA}"/>
            </c:ext>
          </c:extLst>
        </c:ser>
        <c:dLbls>
          <c:dLblPos val="outEnd"/>
          <c:showLegendKey val="0"/>
          <c:showVal val="1"/>
          <c:showCatName val="0"/>
          <c:showSerName val="0"/>
          <c:showPercent val="0"/>
          <c:showBubbleSize val="0"/>
        </c:dLbls>
        <c:gapWidth val="150"/>
        <c:overlap val="-3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62478786537215E-2"/>
          <c:y val="0.12704362614512815"/>
          <c:w val="0.85515647893410918"/>
          <c:h val="0.60119099025057343"/>
        </c:manualLayout>
      </c:layout>
      <c:barChart>
        <c:barDir val="bar"/>
        <c:grouping val="percentStacked"/>
        <c:varyColors val="0"/>
        <c:ser>
          <c:idx val="4"/>
          <c:order val="1"/>
          <c:tx>
            <c:strRef>
              <c:f>Sheet1!$F$1</c:f>
              <c:strCache>
                <c:ptCount val="1"/>
                <c:pt idx="0">
                  <c:v>Nej</c:v>
                </c:pt>
              </c:strCache>
            </c:strRef>
          </c:tx>
          <c:spPr>
            <a:solidFill>
              <a:schemeClr val="tx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Sheet1!$F$2</c:f>
              <c:numCache>
                <c:formatCode>0</c:formatCode>
                <c:ptCount val="1"/>
                <c:pt idx="0">
                  <c:v>57</c:v>
                </c:pt>
              </c:numCache>
            </c:numRef>
          </c:val>
          <c:extLst>
            <c:ext xmlns:c16="http://schemas.microsoft.com/office/drawing/2014/chart" uri="{C3380CC4-5D6E-409C-BE32-E72D297353CC}">
              <c16:uniqueId val="{00000004-9860-4C97-BB41-0E18893996C0}"/>
            </c:ext>
          </c:extLst>
        </c:ser>
        <c:ser>
          <c:idx val="0"/>
          <c:order val="2"/>
          <c:tx>
            <c:strRef>
              <c:f>Sheet1!$B$1</c:f>
              <c:strCache>
                <c:ptCount val="1"/>
                <c:pt idx="0">
                  <c:v>Ja, min lust påverkas negativt i stor utsträckning</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Sheet1!$B$2</c:f>
              <c:numCache>
                <c:formatCode>0</c:formatCode>
                <c:ptCount val="1"/>
                <c:pt idx="0">
                  <c:v>13</c:v>
                </c:pt>
              </c:numCache>
            </c:numRef>
          </c:val>
          <c:extLst>
            <c:ext xmlns:c16="http://schemas.microsoft.com/office/drawing/2014/chart" uri="{C3380CC4-5D6E-409C-BE32-E72D297353CC}">
              <c16:uniqueId val="{00000000-9860-4C97-BB41-0E18893996C0}"/>
            </c:ext>
          </c:extLst>
        </c:ser>
        <c:ser>
          <c:idx val="1"/>
          <c:order val="3"/>
          <c:tx>
            <c:strRef>
              <c:f>Sheet1!$C$1</c:f>
              <c:strCache>
                <c:ptCount val="1"/>
                <c:pt idx="0">
                  <c:v>Ja, min lust påverkas negativt i liten utsträckning</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Sheet1!$C$2</c:f>
              <c:numCache>
                <c:formatCode>0</c:formatCode>
                <c:ptCount val="1"/>
                <c:pt idx="0">
                  <c:v>18</c:v>
                </c:pt>
              </c:numCache>
            </c:numRef>
          </c:val>
          <c:extLst>
            <c:ext xmlns:c16="http://schemas.microsoft.com/office/drawing/2014/chart" uri="{C3380CC4-5D6E-409C-BE32-E72D297353CC}">
              <c16:uniqueId val="{00000001-9860-4C97-BB41-0E18893996C0}"/>
            </c:ext>
          </c:extLst>
        </c:ser>
        <c:ser>
          <c:idx val="2"/>
          <c:order val="4"/>
          <c:tx>
            <c:strRef>
              <c:f>Sheet1!$D$1</c:f>
              <c:strCache>
                <c:ptCount val="1"/>
                <c:pt idx="0">
                  <c:v>Ja, min lust påverkas positivt i liten utsträckning</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Sheet1!$D$2</c:f>
              <c:numCache>
                <c:formatCode>0</c:formatCode>
                <c:ptCount val="1"/>
                <c:pt idx="0">
                  <c:v>2</c:v>
                </c:pt>
              </c:numCache>
            </c:numRef>
          </c:val>
          <c:extLst>
            <c:ext xmlns:c16="http://schemas.microsoft.com/office/drawing/2014/chart" uri="{C3380CC4-5D6E-409C-BE32-E72D297353CC}">
              <c16:uniqueId val="{00000002-9860-4C97-BB41-0E18893996C0}"/>
            </c:ext>
          </c:extLst>
        </c:ser>
        <c:ser>
          <c:idx val="3"/>
          <c:order val="5"/>
          <c:tx>
            <c:strRef>
              <c:f>Sheet1!$E$1</c:f>
              <c:strCache>
                <c:ptCount val="1"/>
                <c:pt idx="0">
                  <c:v>Ja, min lust påverkas positivt i stor utsträckning</c:v>
                </c:pt>
              </c:strCache>
            </c:strRef>
          </c:tx>
          <c:spPr>
            <a:solidFill>
              <a:schemeClr val="bg2"/>
            </a:solidFill>
            <a:ln>
              <a:noFill/>
            </a:ln>
            <a:effectLst/>
          </c:spPr>
          <c:invertIfNegative val="0"/>
          <c:dLbls>
            <c:dLbl>
              <c:idx val="0"/>
              <c:layout>
                <c:manualLayout>
                  <c:x val="3.2128514056225028E-2"/>
                  <c:y val="-5.5241050764273622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860-4C97-BB41-0E18893996C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Sheet1!$E$2</c:f>
              <c:numCache>
                <c:formatCode>0</c:formatCode>
                <c:ptCount val="1"/>
                <c:pt idx="0">
                  <c:v>1</c:v>
                </c:pt>
              </c:numCache>
            </c:numRef>
          </c:val>
          <c:extLst>
            <c:ext xmlns:c16="http://schemas.microsoft.com/office/drawing/2014/chart" uri="{C3380CC4-5D6E-409C-BE32-E72D297353CC}">
              <c16:uniqueId val="{00000003-9860-4C97-BB41-0E18893996C0}"/>
            </c:ext>
          </c:extLst>
        </c:ser>
        <c:dLbls>
          <c:dLblPos val="ctr"/>
          <c:showLegendKey val="0"/>
          <c:showVal val="1"/>
          <c:showCatName val="0"/>
          <c:showSerName val="0"/>
          <c:showPercent val="0"/>
          <c:showBubbleSize val="0"/>
        </c:dLbls>
        <c:gapWidth val="150"/>
        <c:overlap val="100"/>
        <c:axId val="1754927791"/>
        <c:axId val="1904527039"/>
        <c:extLst>
          <c:ext xmlns:c15="http://schemas.microsoft.com/office/drawing/2012/chart" uri="{02D57815-91ED-43cb-92C2-25804820EDAC}">
            <c15:filteredBarSeries>
              <c15:ser>
                <c:idx val="5"/>
                <c:order val="0"/>
                <c:tx>
                  <c:strRef>
                    <c:extLst>
                      <c:ext uri="{02D57815-91ED-43cb-92C2-25804820EDAC}">
                        <c15:formulaRef>
                          <c15:sqref>Sheet1!$G$1</c15:sqref>
                        </c15:formulaRef>
                      </c:ext>
                    </c:extLst>
                    <c:strCache>
                      <c:ptCount val="1"/>
                      <c:pt idx="0">
                        <c:v>Vet inte/vill ej svara</c:v>
                      </c:pt>
                    </c:strCache>
                  </c:strRef>
                </c:tx>
                <c:spPr>
                  <a:solidFill>
                    <a:schemeClr val="bg1">
                      <a:lumMod val="50000"/>
                    </a:schemeClr>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extLst>
                      <c:ext xmlns:c16="http://schemas.microsoft.com/office/drawing/2014/chart" uri="{C3380CC4-5D6E-409C-BE32-E72D297353CC}">
                        <c16:uniqueId val="{00000007-9860-4C97-BB41-0E18893996C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c15:sqref>
                        </c15:formulaRef>
                      </c:ext>
                    </c:extLst>
                    <c:strCache>
                      <c:ptCount val="1"/>
                      <c:pt idx="0">
                        <c:v>Samtliga</c:v>
                      </c:pt>
                    </c:strCache>
                  </c:strRef>
                </c:cat>
                <c:val>
                  <c:numRef>
                    <c:extLst>
                      <c:ext uri="{02D57815-91ED-43cb-92C2-25804820EDAC}">
                        <c15:formulaRef>
                          <c15:sqref>Sheet1!$G$2</c15:sqref>
                        </c15:formulaRef>
                      </c:ext>
                    </c:extLst>
                    <c:numCache>
                      <c:formatCode>0</c:formatCode>
                      <c:ptCount val="1"/>
                      <c:pt idx="0">
                        <c:v>8</c:v>
                      </c:pt>
                    </c:numCache>
                  </c:numRef>
                </c:val>
                <c:extLst>
                  <c:ext xmlns:c16="http://schemas.microsoft.com/office/drawing/2014/chart" uri="{C3380CC4-5D6E-409C-BE32-E72D297353CC}">
                    <c16:uniqueId val="{00000006-9860-4C97-BB41-0E18893996C0}"/>
                  </c:ext>
                </c:extLst>
              </c15:ser>
            </c15:filteredBarSeries>
          </c:ext>
        </c:extLst>
      </c:barChart>
      <c:catAx>
        <c:axId val="1754927791"/>
        <c:scaling>
          <c:orientation val="minMax"/>
        </c:scaling>
        <c:delete val="1"/>
        <c:axPos val="l"/>
        <c:numFmt formatCode="General" sourceLinked="1"/>
        <c:majorTickMark val="none"/>
        <c:minorTickMark val="none"/>
        <c:tickLblPos val="nextTo"/>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0310357791621429"/>
          <c:y val="0.66171255088008674"/>
          <c:w val="0.833199042890723"/>
          <c:h val="0.265971056360283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400" dirty="0"/>
              <a:t>Har du, så här långt i livet, kunnat leva sexuellt så som du själv önskar?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10417115531241326"/>
          <c:y val="0.10317162426224469"/>
          <c:w val="0.89228571328182371"/>
          <c:h val="0.73082192040831229"/>
        </c:manualLayout>
      </c:layout>
      <c:barChart>
        <c:barDir val="bar"/>
        <c:grouping val="percentStacked"/>
        <c:varyColors val="0"/>
        <c:ser>
          <c:idx val="3"/>
          <c:order val="0"/>
          <c:tx>
            <c:strRef>
              <c:f>Sheet1!$E$1</c:f>
              <c:strCache>
                <c:ptCount val="1"/>
                <c:pt idx="0">
                  <c:v>Nej, inte alls som jag själv önskar</c:v>
                </c:pt>
              </c:strCache>
            </c:strRef>
          </c:tx>
          <c:spPr>
            <a:solidFill>
              <a:schemeClr val="tx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38-4308-8D7C-B0F76C9E134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Sheet1!$E$2</c:f>
              <c:numCache>
                <c:formatCode>0</c:formatCode>
                <c:ptCount val="1"/>
                <c:pt idx="0">
                  <c:v>17</c:v>
                </c:pt>
              </c:numCache>
            </c:numRef>
          </c:val>
          <c:extLst>
            <c:ext xmlns:c16="http://schemas.microsoft.com/office/drawing/2014/chart" uri="{C3380CC4-5D6E-409C-BE32-E72D297353CC}">
              <c16:uniqueId val="{00000004-4738-4308-8D7C-B0F76C9E1345}"/>
            </c:ext>
          </c:extLst>
        </c:ser>
        <c:ser>
          <c:idx val="2"/>
          <c:order val="1"/>
          <c:tx>
            <c:strRef>
              <c:f>Sheet1!$D$1</c:f>
              <c:strCache>
                <c:ptCount val="1"/>
                <c:pt idx="0">
                  <c:v>Endast delvis som jag själv önskar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Sheet1!$D$2</c:f>
              <c:numCache>
                <c:formatCode>0</c:formatCode>
                <c:ptCount val="1"/>
                <c:pt idx="0">
                  <c:v>28</c:v>
                </c:pt>
              </c:numCache>
            </c:numRef>
          </c:val>
          <c:extLst>
            <c:ext xmlns:c16="http://schemas.microsoft.com/office/drawing/2014/chart" uri="{C3380CC4-5D6E-409C-BE32-E72D297353CC}">
              <c16:uniqueId val="{00000002-4738-4308-8D7C-B0F76C9E1345}"/>
            </c:ext>
          </c:extLst>
        </c:ser>
        <c:ser>
          <c:idx val="1"/>
          <c:order val="2"/>
          <c:tx>
            <c:strRef>
              <c:f>Sheet1!$C$1</c:f>
              <c:strCache>
                <c:ptCount val="1"/>
                <c:pt idx="0">
                  <c:v>I stort sett som jag själv önskar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Sheet1!$C$2</c:f>
              <c:numCache>
                <c:formatCode>0</c:formatCode>
                <c:ptCount val="1"/>
                <c:pt idx="0">
                  <c:v>36</c:v>
                </c:pt>
              </c:numCache>
            </c:numRef>
          </c:val>
          <c:extLst>
            <c:ext xmlns:c16="http://schemas.microsoft.com/office/drawing/2014/chart" uri="{C3380CC4-5D6E-409C-BE32-E72D297353CC}">
              <c16:uniqueId val="{00000001-4738-4308-8D7C-B0F76C9E1345}"/>
            </c:ext>
          </c:extLst>
        </c:ser>
        <c:ser>
          <c:idx val="0"/>
          <c:order val="3"/>
          <c:tx>
            <c:strRef>
              <c:f>Sheet1!$B$1</c:f>
              <c:strCache>
                <c:ptCount val="1"/>
                <c:pt idx="0">
                  <c:v>Ja, helt som jag själv önskar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Samtliga</c:v>
                </c:pt>
              </c:strCache>
            </c:strRef>
          </c:cat>
          <c:val>
            <c:numRef>
              <c:f>Sheet1!$B$2</c:f>
              <c:numCache>
                <c:formatCode>0</c:formatCode>
                <c:ptCount val="1"/>
                <c:pt idx="0">
                  <c:v>20</c:v>
                </c:pt>
              </c:numCache>
            </c:numRef>
          </c:val>
          <c:extLst>
            <c:ext xmlns:c16="http://schemas.microsoft.com/office/drawing/2014/chart" uri="{C3380CC4-5D6E-409C-BE32-E72D297353CC}">
              <c16:uniqueId val="{00000000-4738-4308-8D7C-B0F76C9E1345}"/>
            </c:ext>
          </c:extLst>
        </c:ser>
        <c:dLbls>
          <c:showLegendKey val="0"/>
          <c:showVal val="0"/>
          <c:showCatName val="0"/>
          <c:showSerName val="0"/>
          <c:showPercent val="0"/>
          <c:showBubbleSize val="0"/>
        </c:dLbls>
        <c:gapWidth val="150"/>
        <c:overlap val="100"/>
        <c:axId val="1754927791"/>
        <c:axId val="1904527039"/>
      </c:barChart>
      <c:catAx>
        <c:axId val="1754927791"/>
        <c:scaling>
          <c:orientation val="minMax"/>
        </c:scaling>
        <c:delete val="1"/>
        <c:axPos val="l"/>
        <c:numFmt formatCode="General" sourceLinked="1"/>
        <c:majorTickMark val="out"/>
        <c:minorTickMark val="none"/>
        <c:tickLblPos val="nextTo"/>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legend>
      <c:legendPos val="b"/>
      <c:layout>
        <c:manualLayout>
          <c:xMode val="edge"/>
          <c:yMode val="edge"/>
          <c:x val="9.5834044840780466E-2"/>
          <c:y val="0.73412764317839085"/>
          <c:w val="0.8476000941649362"/>
          <c:h val="0.139318669492257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sv-SE" sz="1100" dirty="0"/>
              <a:t>Har du, så här långt i livet, kunnat leva sexuellt så som du själv önskar? </a:t>
            </a:r>
          </a:p>
        </c:rich>
      </c:tx>
      <c:layout>
        <c:manualLayout>
          <c:xMode val="edge"/>
          <c:yMode val="edge"/>
          <c:x val="0.11523066861155344"/>
          <c:y val="1.5065915158256169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22543172471197123"/>
          <c:y val="0.14535618670536193"/>
          <c:w val="0.77102524976352982"/>
          <c:h val="0.56509685366749451"/>
        </c:manualLayout>
      </c:layout>
      <c:barChart>
        <c:barDir val="bar"/>
        <c:grouping val="percentStacked"/>
        <c:varyColors val="0"/>
        <c:ser>
          <c:idx val="0"/>
          <c:order val="0"/>
          <c:tx>
            <c:strRef>
              <c:f>Sheet1!$E$1</c:f>
              <c:strCache>
                <c:ptCount val="1"/>
                <c:pt idx="0">
                  <c:v>Nej, inte alls som jag själv önskar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Sheet1!$E$2:$E$16</c:f>
              <c:numCache>
                <c:formatCode>0</c:formatCode>
                <c:ptCount val="4"/>
                <c:pt idx="0">
                  <c:v>14</c:v>
                </c:pt>
                <c:pt idx="1">
                  <c:v>17</c:v>
                </c:pt>
                <c:pt idx="2">
                  <c:v>19</c:v>
                </c:pt>
                <c:pt idx="3">
                  <c:v>18</c:v>
                </c:pt>
              </c:numCache>
              <c:extLst/>
            </c:numRef>
          </c:val>
          <c:extLst>
            <c:ext xmlns:c16="http://schemas.microsoft.com/office/drawing/2014/chart" uri="{C3380CC4-5D6E-409C-BE32-E72D297353CC}">
              <c16:uniqueId val="{00000000-4738-4308-8D7C-B0F76C9E1345}"/>
            </c:ext>
          </c:extLst>
        </c:ser>
        <c:ser>
          <c:idx val="1"/>
          <c:order val="1"/>
          <c:tx>
            <c:strRef>
              <c:f>Sheet1!$D$1</c:f>
              <c:strCache>
                <c:ptCount val="1"/>
                <c:pt idx="0">
                  <c:v>Endast delvis som jag själv önskar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Sheet1!$D$2:$D$16</c:f>
              <c:numCache>
                <c:formatCode>0</c:formatCode>
                <c:ptCount val="4"/>
                <c:pt idx="0">
                  <c:v>27</c:v>
                </c:pt>
                <c:pt idx="1">
                  <c:v>29</c:v>
                </c:pt>
                <c:pt idx="2">
                  <c:v>30</c:v>
                </c:pt>
                <c:pt idx="3">
                  <c:v>21</c:v>
                </c:pt>
              </c:numCache>
              <c:extLst/>
            </c:numRef>
          </c:val>
          <c:extLst>
            <c:ext xmlns:c16="http://schemas.microsoft.com/office/drawing/2014/chart" uri="{C3380CC4-5D6E-409C-BE32-E72D297353CC}">
              <c16:uniqueId val="{00000001-4738-4308-8D7C-B0F76C9E1345}"/>
            </c:ext>
          </c:extLst>
        </c:ser>
        <c:ser>
          <c:idx val="2"/>
          <c:order val="2"/>
          <c:tx>
            <c:strRef>
              <c:f>Sheet1!$C$1</c:f>
              <c:strCache>
                <c:ptCount val="1"/>
                <c:pt idx="0">
                  <c:v>I stort sett som jag själv önskar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Sheet1!$C$2:$C$16</c:f>
              <c:numCache>
                <c:formatCode>0</c:formatCode>
                <c:ptCount val="4"/>
                <c:pt idx="0">
                  <c:v>40</c:v>
                </c:pt>
                <c:pt idx="1">
                  <c:v>35</c:v>
                </c:pt>
                <c:pt idx="2">
                  <c:v>30</c:v>
                </c:pt>
                <c:pt idx="3">
                  <c:v>39</c:v>
                </c:pt>
              </c:numCache>
              <c:extLst/>
            </c:numRef>
          </c:val>
          <c:extLst>
            <c:ext xmlns:c16="http://schemas.microsoft.com/office/drawing/2014/chart" uri="{C3380CC4-5D6E-409C-BE32-E72D297353CC}">
              <c16:uniqueId val="{00000002-4738-4308-8D7C-B0F76C9E1345}"/>
            </c:ext>
          </c:extLst>
        </c:ser>
        <c:ser>
          <c:idx val="3"/>
          <c:order val="3"/>
          <c:tx>
            <c:strRef>
              <c:f>Sheet1!$B$1</c:f>
              <c:strCache>
                <c:ptCount val="1"/>
                <c:pt idx="0">
                  <c:v>Ja, helt som jag själv önskar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Sheet1!$B$2:$B$16</c:f>
              <c:numCache>
                <c:formatCode>0</c:formatCode>
                <c:ptCount val="4"/>
                <c:pt idx="0">
                  <c:v>19</c:v>
                </c:pt>
                <c:pt idx="1">
                  <c:v>18</c:v>
                </c:pt>
                <c:pt idx="2">
                  <c:v>21</c:v>
                </c:pt>
                <c:pt idx="3">
                  <c:v>22</c:v>
                </c:pt>
              </c:numCache>
              <c:extLst/>
            </c:numRef>
          </c:val>
          <c:extLst>
            <c:ext xmlns:c16="http://schemas.microsoft.com/office/drawing/2014/chart" uri="{C3380CC4-5D6E-409C-BE32-E72D297353CC}">
              <c16:uniqueId val="{00000004-4738-4308-8D7C-B0F76C9E1345}"/>
            </c:ext>
          </c:extLst>
        </c:ser>
        <c:dLbls>
          <c:showLegendKey val="0"/>
          <c:showVal val="0"/>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legend>
      <c:legendPos val="b"/>
      <c:layout>
        <c:manualLayout>
          <c:xMode val="edge"/>
          <c:yMode val="edge"/>
          <c:x val="9.5834044840780466E-2"/>
          <c:y val="0.73412764317839085"/>
          <c:w val="0.8476000941649362"/>
          <c:h val="0.139318669492257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824529965882771"/>
          <c:y val="7.4248626035989251E-2"/>
          <c:w val="0.46273647520967515"/>
          <c:h val="0.86543266935749452"/>
        </c:manualLayout>
      </c:layout>
      <c:barChart>
        <c:barDir val="bar"/>
        <c:grouping val="clustered"/>
        <c:varyColors val="0"/>
        <c:ser>
          <c:idx val="0"/>
          <c:order val="0"/>
          <c:tx>
            <c:strRef>
              <c:f>Sheet1!$B$1</c:f>
              <c:strCache>
                <c:ptCount val="1"/>
                <c:pt idx="0">
                  <c:v>Ja</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75CE-40AC-BE57-E16C5263FE5E}"/>
              </c:ext>
            </c:extLst>
          </c:dPt>
          <c:dPt>
            <c:idx val="1"/>
            <c:invertIfNegative val="0"/>
            <c:bubble3D val="0"/>
            <c:spPr>
              <a:solidFill>
                <a:schemeClr val="bg2"/>
              </a:solidFill>
              <a:ln>
                <a:noFill/>
              </a:ln>
              <a:effectLst/>
            </c:spPr>
            <c:extLst>
              <c:ext xmlns:c16="http://schemas.microsoft.com/office/drawing/2014/chart" uri="{C3380CC4-5D6E-409C-BE32-E72D297353CC}">
                <c16:uniqueId val="{00000003-75CE-40AC-BE57-E16C5263FE5E}"/>
              </c:ext>
            </c:extLst>
          </c:dPt>
          <c:dPt>
            <c:idx val="2"/>
            <c:invertIfNegative val="0"/>
            <c:bubble3D val="0"/>
            <c:spPr>
              <a:solidFill>
                <a:schemeClr val="bg2"/>
              </a:solidFill>
              <a:ln>
                <a:noFill/>
              </a:ln>
              <a:effectLst/>
            </c:spPr>
            <c:extLst>
              <c:ext xmlns:c16="http://schemas.microsoft.com/office/drawing/2014/chart" uri="{C3380CC4-5D6E-409C-BE32-E72D297353CC}">
                <c16:uniqueId val="{00000005-75CE-40AC-BE57-E16C5263FE5E}"/>
              </c:ext>
            </c:extLst>
          </c:dPt>
          <c:dPt>
            <c:idx val="3"/>
            <c:invertIfNegative val="0"/>
            <c:bubble3D val="0"/>
            <c:spPr>
              <a:solidFill>
                <a:schemeClr val="bg2"/>
              </a:solidFill>
              <a:ln>
                <a:noFill/>
              </a:ln>
              <a:effectLst/>
            </c:spPr>
            <c:extLst>
              <c:ext xmlns:c16="http://schemas.microsoft.com/office/drawing/2014/chart" uri="{C3380CC4-5D6E-409C-BE32-E72D297353CC}">
                <c16:uniqueId val="{00000007-75CE-40AC-BE57-E16C5263FE5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Vill ej uppge</c:v>
                </c:pt>
                <c:pt idx="1">
                  <c:v>Född i Sverige med två föräldrar födda i annat land än Sverige</c:v>
                </c:pt>
                <c:pt idx="2">
                  <c:v>Född i Sverige och del av någon av de fem nationella minoriteterna (samer, judar, romer, sverigefinnar och tornedalingar</c:v>
                </c:pt>
                <c:pt idx="3">
                  <c:v>Född i annat land än Sverige</c:v>
                </c:pt>
                <c:pt idx="4">
                  <c:v>Född i Sverige med minst en förälder född i Sverige</c:v>
                </c:pt>
              </c:strCache>
            </c:strRef>
          </c:cat>
          <c:val>
            <c:numRef>
              <c:f>Sheet1!$B$2:$B$6</c:f>
              <c:numCache>
                <c:formatCode>0</c:formatCode>
                <c:ptCount val="5"/>
                <c:pt idx="0">
                  <c:v>2</c:v>
                </c:pt>
                <c:pt idx="1">
                  <c:v>3</c:v>
                </c:pt>
                <c:pt idx="2">
                  <c:v>3</c:v>
                </c:pt>
                <c:pt idx="3">
                  <c:v>6</c:v>
                </c:pt>
                <c:pt idx="4">
                  <c:v>86</c:v>
                </c:pt>
              </c:numCache>
            </c:numRef>
          </c:val>
          <c:extLst>
            <c:ext xmlns:c16="http://schemas.microsoft.com/office/drawing/2014/chart" uri="{C3380CC4-5D6E-409C-BE32-E72D297353CC}">
              <c16:uniqueId val="{00000000-DE77-48DA-8083-506984911192}"/>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sv-SE" sz="1100" dirty="0"/>
              <a:t>Har du, så här långt i livet, kunnat leva sexuellt så som du själv önskar? </a:t>
            </a:r>
          </a:p>
        </c:rich>
      </c:tx>
      <c:layout>
        <c:manualLayout>
          <c:xMode val="edge"/>
          <c:yMode val="edge"/>
          <c:x val="0.13538918844951864"/>
          <c:y val="9.039549094953702E-3"/>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21547977906425814"/>
          <c:y val="0.14535618670536193"/>
          <c:w val="0.78097703872386903"/>
          <c:h val="0.56509685366749451"/>
        </c:manualLayout>
      </c:layout>
      <c:barChart>
        <c:barDir val="bar"/>
        <c:grouping val="percentStacked"/>
        <c:varyColors val="0"/>
        <c:ser>
          <c:idx val="3"/>
          <c:order val="0"/>
          <c:tx>
            <c:strRef>
              <c:f>Sheet1!$E$1</c:f>
              <c:strCache>
                <c:ptCount val="1"/>
                <c:pt idx="0">
                  <c:v>Nej, inte alls som jag själv önskar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Sheet1!$A$2:$A$16</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Sheet1!$E$2:$E$16</c15:sqref>
                  </c15:fullRef>
                </c:ext>
              </c:extLst>
              <c:f>Sheet1!$E$7:$E$10</c:f>
              <c:numCache>
                <c:formatCode>0</c:formatCode>
                <c:ptCount val="4"/>
                <c:pt idx="0">
                  <c:v>5</c:v>
                </c:pt>
                <c:pt idx="1">
                  <c:v>7</c:v>
                </c:pt>
                <c:pt idx="2">
                  <c:v>23</c:v>
                </c:pt>
                <c:pt idx="3">
                  <c:v>11</c:v>
                </c:pt>
              </c:numCache>
            </c:numRef>
          </c:val>
          <c:extLst>
            <c:ext xmlns:c16="http://schemas.microsoft.com/office/drawing/2014/chart" uri="{C3380CC4-5D6E-409C-BE32-E72D297353CC}">
              <c16:uniqueId val="{00000000-72D1-4DF8-8037-9F8F9D118F6A}"/>
            </c:ext>
          </c:extLst>
        </c:ser>
        <c:ser>
          <c:idx val="2"/>
          <c:order val="1"/>
          <c:tx>
            <c:strRef>
              <c:f>Sheet1!$D$1</c:f>
              <c:strCache>
                <c:ptCount val="1"/>
                <c:pt idx="0">
                  <c:v>Endast delvis som jag själv önskar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Sheet1!$A$2:$A$16</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Sheet1!$D$2:$D$16</c15:sqref>
                  </c15:fullRef>
                </c:ext>
              </c:extLst>
              <c:f>Sheet1!$D$7:$D$10</c:f>
              <c:numCache>
                <c:formatCode>0</c:formatCode>
                <c:ptCount val="4"/>
                <c:pt idx="0">
                  <c:v>39</c:v>
                </c:pt>
                <c:pt idx="1">
                  <c:v>49</c:v>
                </c:pt>
                <c:pt idx="2">
                  <c:v>27</c:v>
                </c:pt>
                <c:pt idx="3">
                  <c:v>27</c:v>
                </c:pt>
              </c:numCache>
            </c:numRef>
          </c:val>
          <c:extLst>
            <c:ext xmlns:c16="http://schemas.microsoft.com/office/drawing/2014/chart" uri="{C3380CC4-5D6E-409C-BE32-E72D297353CC}">
              <c16:uniqueId val="{00000001-72D1-4DF8-8037-9F8F9D118F6A}"/>
            </c:ext>
          </c:extLst>
        </c:ser>
        <c:ser>
          <c:idx val="1"/>
          <c:order val="2"/>
          <c:tx>
            <c:strRef>
              <c:f>Sheet1!$C$1</c:f>
              <c:strCache>
                <c:ptCount val="1"/>
                <c:pt idx="0">
                  <c:v>I stort sett som jag själv önskar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Sheet1!$A$2:$A$16</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Sheet1!$C$2:$C$16</c15:sqref>
                  </c15:fullRef>
                </c:ext>
              </c:extLst>
              <c:f>Sheet1!$C$7:$C$10</c:f>
              <c:numCache>
                <c:formatCode>0</c:formatCode>
                <c:ptCount val="4"/>
                <c:pt idx="0">
                  <c:v>44</c:v>
                </c:pt>
                <c:pt idx="1">
                  <c:v>32</c:v>
                </c:pt>
                <c:pt idx="2">
                  <c:v>30</c:v>
                </c:pt>
                <c:pt idx="3">
                  <c:v>41</c:v>
                </c:pt>
              </c:numCache>
            </c:numRef>
          </c:val>
          <c:extLst>
            <c:ext xmlns:c16="http://schemas.microsoft.com/office/drawing/2014/chart" uri="{C3380CC4-5D6E-409C-BE32-E72D297353CC}">
              <c16:uniqueId val="{00000002-72D1-4DF8-8037-9F8F9D118F6A}"/>
            </c:ext>
          </c:extLst>
        </c:ser>
        <c:ser>
          <c:idx val="0"/>
          <c:order val="3"/>
          <c:tx>
            <c:strRef>
              <c:f>Sheet1!$B$1</c:f>
              <c:strCache>
                <c:ptCount val="1"/>
                <c:pt idx="0">
                  <c:v>Ja, helt som jag själv önskar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Sheet1!$A$2:$A$16</c15:sqref>
                  </c15:fullRef>
                </c:ext>
              </c:extLst>
              <c:f>Sheet1!$A$7:$A$10</c:f>
              <c:strCache>
                <c:ptCount val="4"/>
                <c:pt idx="0">
                  <c:v>Queer</c:v>
                </c:pt>
                <c:pt idx="1">
                  <c:v>Ickebinär</c:v>
                </c:pt>
                <c:pt idx="2">
                  <c:v>Man</c:v>
                </c:pt>
                <c:pt idx="3">
                  <c:v>Kvinna</c:v>
                </c:pt>
              </c:strCache>
            </c:strRef>
          </c:cat>
          <c:val>
            <c:numRef>
              <c:extLst>
                <c:ext xmlns:c15="http://schemas.microsoft.com/office/drawing/2012/chart" uri="{02D57815-91ED-43cb-92C2-25804820EDAC}">
                  <c15:fullRef>
                    <c15:sqref>Sheet1!$B$2:$B$16</c15:sqref>
                  </c15:fullRef>
                </c:ext>
              </c:extLst>
              <c:f>Sheet1!$B$7:$B$10</c:f>
              <c:numCache>
                <c:formatCode>0</c:formatCode>
                <c:ptCount val="4"/>
                <c:pt idx="0">
                  <c:v>12</c:v>
                </c:pt>
                <c:pt idx="1">
                  <c:v>12</c:v>
                </c:pt>
                <c:pt idx="2">
                  <c:v>20</c:v>
                </c:pt>
                <c:pt idx="3">
                  <c:v>21</c:v>
                </c:pt>
              </c:numCache>
            </c:numRef>
          </c:val>
          <c:extLst>
            <c:ext xmlns:c16="http://schemas.microsoft.com/office/drawing/2014/chart" uri="{C3380CC4-5D6E-409C-BE32-E72D297353CC}">
              <c16:uniqueId val="{00000003-72D1-4DF8-8037-9F8F9D118F6A}"/>
            </c:ext>
          </c:extLst>
        </c:ser>
        <c:dLbls>
          <c:showLegendKey val="0"/>
          <c:showVal val="0"/>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legend>
      <c:legendPos val="b"/>
      <c:layout>
        <c:manualLayout>
          <c:xMode val="edge"/>
          <c:yMode val="edge"/>
          <c:x val="9.5834044840780466E-2"/>
          <c:y val="0.73412764317839085"/>
          <c:w val="0.8476000941649362"/>
          <c:h val="0.139318669492257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400" dirty="0"/>
              <a:t>Har du, så här långt i livet, kunnat leva sexuellt så som du själv önskar?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21399815027725325"/>
          <c:y val="0.14535618670536193"/>
          <c:w val="0.78245865410102566"/>
          <c:h val="0.56509685366749451"/>
        </c:manualLayout>
      </c:layout>
      <c:barChart>
        <c:barDir val="bar"/>
        <c:grouping val="percentStacked"/>
        <c:varyColors val="0"/>
        <c:ser>
          <c:idx val="0"/>
          <c:order val="0"/>
          <c:tx>
            <c:strRef>
              <c:f>Sheet1!$E$1</c:f>
              <c:strCache>
                <c:ptCount val="1"/>
                <c:pt idx="0">
                  <c:v>Nej, inte alls som jag själv önskar</c:v>
                </c:pt>
              </c:strCache>
            </c:strRef>
          </c:tx>
          <c:spPr>
            <a:solidFill>
              <a:schemeClr val="tx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Sheet1!$A$11:$A$16</c:f>
              <c:strCache>
                <c:ptCount val="6"/>
                <c:pt idx="0">
                  <c:v>Queer</c:v>
                </c:pt>
                <c:pt idx="1">
                  <c:v>Asexuell</c:v>
                </c:pt>
                <c:pt idx="2">
                  <c:v>Pansexuell</c:v>
                </c:pt>
                <c:pt idx="3">
                  <c:v>Homosexuell</c:v>
                </c:pt>
                <c:pt idx="4">
                  <c:v>Bisexuell</c:v>
                </c:pt>
                <c:pt idx="5">
                  <c:v>Heterosexuell</c:v>
                </c:pt>
              </c:strCache>
              <c:extLst/>
            </c:strRef>
          </c:cat>
          <c:val>
            <c:numRef>
              <c:f>Sheet1!$E$11:$E$16</c:f>
              <c:numCache>
                <c:formatCode>0</c:formatCode>
                <c:ptCount val="6"/>
                <c:pt idx="0">
                  <c:v>4</c:v>
                </c:pt>
                <c:pt idx="1">
                  <c:v>24</c:v>
                </c:pt>
                <c:pt idx="2">
                  <c:v>9</c:v>
                </c:pt>
                <c:pt idx="3">
                  <c:v>23</c:v>
                </c:pt>
                <c:pt idx="4">
                  <c:v>14</c:v>
                </c:pt>
                <c:pt idx="5">
                  <c:v>18</c:v>
                </c:pt>
              </c:numCache>
              <c:extLst/>
            </c:numRef>
          </c:val>
          <c:extLst>
            <c:ext xmlns:c16="http://schemas.microsoft.com/office/drawing/2014/chart" uri="{C3380CC4-5D6E-409C-BE32-E72D297353CC}">
              <c16:uniqueId val="{00000000-4738-4308-8D7C-B0F76C9E1345}"/>
            </c:ext>
          </c:extLst>
        </c:ser>
        <c:ser>
          <c:idx val="1"/>
          <c:order val="1"/>
          <c:tx>
            <c:strRef>
              <c:f>Sheet1!$D$1</c:f>
              <c:strCache>
                <c:ptCount val="1"/>
                <c:pt idx="0">
                  <c:v>Endast delvis som jag själv önskar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Sheet1!$A$11:$A$16</c:f>
              <c:strCache>
                <c:ptCount val="6"/>
                <c:pt idx="0">
                  <c:v>Queer</c:v>
                </c:pt>
                <c:pt idx="1">
                  <c:v>Asexuell</c:v>
                </c:pt>
                <c:pt idx="2">
                  <c:v>Pansexuell</c:v>
                </c:pt>
                <c:pt idx="3">
                  <c:v>Homosexuell</c:v>
                </c:pt>
                <c:pt idx="4">
                  <c:v>Bisexuell</c:v>
                </c:pt>
                <c:pt idx="5">
                  <c:v>Heterosexuell</c:v>
                </c:pt>
              </c:strCache>
              <c:extLst/>
            </c:strRef>
          </c:cat>
          <c:val>
            <c:numRef>
              <c:f>Sheet1!$D$11:$D$16</c:f>
              <c:numCache>
                <c:formatCode>0</c:formatCode>
                <c:ptCount val="6"/>
                <c:pt idx="0">
                  <c:v>41</c:v>
                </c:pt>
                <c:pt idx="1">
                  <c:v>30</c:v>
                </c:pt>
                <c:pt idx="2">
                  <c:v>37</c:v>
                </c:pt>
                <c:pt idx="3">
                  <c:v>30</c:v>
                </c:pt>
                <c:pt idx="4">
                  <c:v>32</c:v>
                </c:pt>
                <c:pt idx="5">
                  <c:v>24</c:v>
                </c:pt>
              </c:numCache>
              <c:extLst/>
            </c:numRef>
          </c:val>
          <c:extLst>
            <c:ext xmlns:c16="http://schemas.microsoft.com/office/drawing/2014/chart" uri="{C3380CC4-5D6E-409C-BE32-E72D297353CC}">
              <c16:uniqueId val="{00000001-4738-4308-8D7C-B0F76C9E1345}"/>
            </c:ext>
          </c:extLst>
        </c:ser>
        <c:ser>
          <c:idx val="2"/>
          <c:order val="2"/>
          <c:tx>
            <c:strRef>
              <c:f>Sheet1!$C$1</c:f>
              <c:strCache>
                <c:ptCount val="1"/>
                <c:pt idx="0">
                  <c:v>I stort sett som jag själv önskar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Sheet1!$A$11:$A$16</c:f>
              <c:strCache>
                <c:ptCount val="6"/>
                <c:pt idx="0">
                  <c:v>Queer</c:v>
                </c:pt>
                <c:pt idx="1">
                  <c:v>Asexuell</c:v>
                </c:pt>
                <c:pt idx="2">
                  <c:v>Pansexuell</c:v>
                </c:pt>
                <c:pt idx="3">
                  <c:v>Homosexuell</c:v>
                </c:pt>
                <c:pt idx="4">
                  <c:v>Bisexuell</c:v>
                </c:pt>
                <c:pt idx="5">
                  <c:v>Heterosexuell</c:v>
                </c:pt>
              </c:strCache>
              <c:extLst/>
            </c:strRef>
          </c:cat>
          <c:val>
            <c:numRef>
              <c:f>Sheet1!$C$11:$C$16</c:f>
              <c:numCache>
                <c:formatCode>0</c:formatCode>
                <c:ptCount val="6"/>
                <c:pt idx="0">
                  <c:v>45</c:v>
                </c:pt>
                <c:pt idx="1">
                  <c:v>28</c:v>
                </c:pt>
                <c:pt idx="2">
                  <c:v>45</c:v>
                </c:pt>
                <c:pt idx="3">
                  <c:v>28</c:v>
                </c:pt>
                <c:pt idx="4">
                  <c:v>38</c:v>
                </c:pt>
                <c:pt idx="5">
                  <c:v>35</c:v>
                </c:pt>
              </c:numCache>
              <c:extLst/>
            </c:numRef>
          </c:val>
          <c:extLst>
            <c:ext xmlns:c16="http://schemas.microsoft.com/office/drawing/2014/chart" uri="{C3380CC4-5D6E-409C-BE32-E72D297353CC}">
              <c16:uniqueId val="{00000002-4738-4308-8D7C-B0F76C9E1345}"/>
            </c:ext>
          </c:extLst>
        </c:ser>
        <c:ser>
          <c:idx val="3"/>
          <c:order val="3"/>
          <c:tx>
            <c:strRef>
              <c:f>Sheet1!$B$1</c:f>
              <c:strCache>
                <c:ptCount val="1"/>
                <c:pt idx="0">
                  <c:v>Ja, helt som jag själv önskar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Sheet1!$A$11:$A$16</c:f>
              <c:strCache>
                <c:ptCount val="6"/>
                <c:pt idx="0">
                  <c:v>Queer</c:v>
                </c:pt>
                <c:pt idx="1">
                  <c:v>Asexuell</c:v>
                </c:pt>
                <c:pt idx="2">
                  <c:v>Pansexuell</c:v>
                </c:pt>
                <c:pt idx="3">
                  <c:v>Homosexuell</c:v>
                </c:pt>
                <c:pt idx="4">
                  <c:v>Bisexuell</c:v>
                </c:pt>
                <c:pt idx="5">
                  <c:v>Heterosexuell</c:v>
                </c:pt>
              </c:strCache>
              <c:extLst/>
            </c:strRef>
          </c:cat>
          <c:val>
            <c:numRef>
              <c:f>Sheet1!$B$11:$B$16</c:f>
              <c:numCache>
                <c:formatCode>0</c:formatCode>
                <c:ptCount val="6"/>
                <c:pt idx="0">
                  <c:v>9</c:v>
                </c:pt>
                <c:pt idx="1">
                  <c:v>18</c:v>
                </c:pt>
                <c:pt idx="2">
                  <c:v>9</c:v>
                </c:pt>
                <c:pt idx="3">
                  <c:v>20</c:v>
                </c:pt>
                <c:pt idx="4">
                  <c:v>17</c:v>
                </c:pt>
                <c:pt idx="5">
                  <c:v>23</c:v>
                </c:pt>
              </c:numCache>
              <c:extLst/>
            </c:numRef>
          </c:val>
          <c:extLst>
            <c:ext xmlns:c16="http://schemas.microsoft.com/office/drawing/2014/chart" uri="{C3380CC4-5D6E-409C-BE32-E72D297353CC}">
              <c16:uniqueId val="{00000004-4738-4308-8D7C-B0F76C9E1345}"/>
            </c:ext>
          </c:extLst>
        </c:ser>
        <c:dLbls>
          <c:showLegendKey val="0"/>
          <c:showVal val="0"/>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legend>
      <c:legendPos val="b"/>
      <c:layout>
        <c:manualLayout>
          <c:xMode val="edge"/>
          <c:yMode val="edge"/>
          <c:x val="9.5834044840780466E-2"/>
          <c:y val="0.73412764317839085"/>
          <c:w val="0.8476000941649362"/>
          <c:h val="0.139318669492257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400" dirty="0"/>
              <a:t>Har du, så här långt i livet, kunnat leva sexuellt så som du själv önskar?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39868253416114141"/>
          <c:y val="0.14535618670536193"/>
          <c:w val="0.59598941698552743"/>
          <c:h val="0.70370327312345127"/>
        </c:manualLayout>
      </c:layout>
      <c:barChart>
        <c:barDir val="bar"/>
        <c:grouping val="percentStacked"/>
        <c:varyColors val="0"/>
        <c:ser>
          <c:idx val="0"/>
          <c:order val="0"/>
          <c:tx>
            <c:strRef>
              <c:f>Sheet1!$E$1</c:f>
              <c:strCache>
                <c:ptCount val="1"/>
              </c:strCache>
            </c:strRef>
          </c:tx>
          <c:spPr>
            <a:solidFill>
              <a:srgbClr val="5C123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Språkstörning</c:v>
                </c:pt>
                <c:pt idx="1">
                  <c:v>Nedsatt rörelseförmåga</c:v>
                </c:pt>
                <c:pt idx="2">
                  <c:v>Intellektuell funktionsnedsättning</c:v>
                </c:pt>
                <c:pt idx="3">
                  <c:v>Ängslan, oro eller ångest</c:v>
                </c:pt>
                <c:pt idx="4">
                  <c:v>Neuropsykiatrisk funktionsnedsättning</c:v>
                </c:pt>
                <c:pt idx="5">
                  <c:v>Läs- och skrivsvårigheter</c:v>
                </c:pt>
                <c:pt idx="6">
                  <c:v>Astma och/eller allergi</c:v>
                </c:pt>
                <c:pt idx="7">
                  <c:v>Långvarig /livslång kronisk sjukdom</c:v>
                </c:pt>
                <c:pt idx="8">
                  <c:v>Synsvårigheter</c:v>
                </c:pt>
                <c:pt idx="9">
                  <c:v>Hörselnedsättning</c:v>
                </c:pt>
              </c:strCache>
              <c:extLst/>
            </c:strRef>
          </c:cat>
          <c:val>
            <c:numRef>
              <c:f>Sheet1!$E$2:$E$16</c:f>
              <c:numCache>
                <c:formatCode>General</c:formatCode>
                <c:ptCount val="10"/>
              </c:numCache>
              <c:extLst/>
            </c:numRef>
          </c:val>
          <c:extLst>
            <c:ext xmlns:c16="http://schemas.microsoft.com/office/drawing/2014/chart" uri="{C3380CC4-5D6E-409C-BE32-E72D297353CC}">
              <c16:uniqueId val="{00000000-4738-4308-8D7C-B0F76C9E1345}"/>
            </c:ext>
          </c:extLst>
        </c:ser>
        <c:ser>
          <c:idx val="1"/>
          <c:order val="1"/>
          <c:tx>
            <c:strRef>
              <c:f>Sheet1!$D$1</c:f>
              <c:strCache>
                <c:ptCount val="1"/>
              </c:strCache>
            </c:strRef>
          </c:tx>
          <c:spPr>
            <a:solidFill>
              <a:srgbClr val="E7888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Språkstörning</c:v>
                </c:pt>
                <c:pt idx="1">
                  <c:v>Nedsatt rörelseförmåga</c:v>
                </c:pt>
                <c:pt idx="2">
                  <c:v>Intellektuell funktionsnedsättning</c:v>
                </c:pt>
                <c:pt idx="3">
                  <c:v>Ängslan, oro eller ångest</c:v>
                </c:pt>
                <c:pt idx="4">
                  <c:v>Neuropsykiatrisk funktionsnedsättning</c:v>
                </c:pt>
                <c:pt idx="5">
                  <c:v>Läs- och skrivsvårigheter</c:v>
                </c:pt>
                <c:pt idx="6">
                  <c:v>Astma och/eller allergi</c:v>
                </c:pt>
                <c:pt idx="7">
                  <c:v>Långvarig /livslång kronisk sjukdom</c:v>
                </c:pt>
                <c:pt idx="8">
                  <c:v>Synsvårigheter</c:v>
                </c:pt>
                <c:pt idx="9">
                  <c:v>Hörselnedsättning</c:v>
                </c:pt>
              </c:strCache>
              <c:extLst/>
            </c:strRef>
          </c:cat>
          <c:val>
            <c:numRef>
              <c:f>Sheet1!$D$2:$D$16</c:f>
              <c:numCache>
                <c:formatCode>General</c:formatCode>
                <c:ptCount val="10"/>
              </c:numCache>
              <c:extLst/>
            </c:numRef>
          </c:val>
          <c:extLst>
            <c:ext xmlns:c16="http://schemas.microsoft.com/office/drawing/2014/chart" uri="{C3380CC4-5D6E-409C-BE32-E72D297353CC}">
              <c16:uniqueId val="{00000001-4738-4308-8D7C-B0F76C9E1345}"/>
            </c:ext>
          </c:extLst>
        </c:ser>
        <c:ser>
          <c:idx val="2"/>
          <c:order val="2"/>
          <c:tx>
            <c:strRef>
              <c:f>Sheet1!$C$1</c:f>
              <c:strCache>
                <c:ptCount val="1"/>
                <c:pt idx="0">
                  <c:v>Delvis/inte alls</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Språkstörning</c:v>
                </c:pt>
                <c:pt idx="1">
                  <c:v>Nedsatt rörelseförmåga</c:v>
                </c:pt>
                <c:pt idx="2">
                  <c:v>Intellektuell funktionsnedsättning</c:v>
                </c:pt>
                <c:pt idx="3">
                  <c:v>Ängslan, oro eller ångest</c:v>
                </c:pt>
                <c:pt idx="4">
                  <c:v>Neuropsykiatrisk funktionsnedsättning</c:v>
                </c:pt>
                <c:pt idx="5">
                  <c:v>Läs- och skrivsvårigheter</c:v>
                </c:pt>
                <c:pt idx="6">
                  <c:v>Astma och/eller allergi</c:v>
                </c:pt>
                <c:pt idx="7">
                  <c:v>Långvarig /livslång kronisk sjukdom</c:v>
                </c:pt>
                <c:pt idx="8">
                  <c:v>Synsvårigheter</c:v>
                </c:pt>
                <c:pt idx="9">
                  <c:v>Hörselnedsättning</c:v>
                </c:pt>
              </c:strCache>
              <c:extLst/>
            </c:strRef>
          </c:cat>
          <c:val>
            <c:numRef>
              <c:f>Sheet1!$C$2:$C$11</c:f>
              <c:numCache>
                <c:formatCode>0</c:formatCode>
                <c:ptCount val="10"/>
                <c:pt idx="0">
                  <c:v>60</c:v>
                </c:pt>
                <c:pt idx="1">
                  <c:v>53</c:v>
                </c:pt>
                <c:pt idx="2">
                  <c:v>53</c:v>
                </c:pt>
                <c:pt idx="3">
                  <c:v>47</c:v>
                </c:pt>
                <c:pt idx="4">
                  <c:v>47</c:v>
                </c:pt>
                <c:pt idx="5">
                  <c:v>47</c:v>
                </c:pt>
                <c:pt idx="6">
                  <c:v>45</c:v>
                </c:pt>
                <c:pt idx="7">
                  <c:v>46</c:v>
                </c:pt>
                <c:pt idx="8">
                  <c:v>40</c:v>
                </c:pt>
                <c:pt idx="9">
                  <c:v>39</c:v>
                </c:pt>
              </c:numCache>
              <c:extLst/>
            </c:numRef>
          </c:val>
          <c:extLst>
            <c:ext xmlns:c16="http://schemas.microsoft.com/office/drawing/2014/chart" uri="{C3380CC4-5D6E-409C-BE32-E72D297353CC}">
              <c16:uniqueId val="{00000002-4738-4308-8D7C-B0F76C9E1345}"/>
            </c:ext>
          </c:extLst>
        </c:ser>
        <c:ser>
          <c:idx val="3"/>
          <c:order val="3"/>
          <c:tx>
            <c:strRef>
              <c:f>Sheet1!$B$1</c:f>
              <c:strCache>
                <c:ptCount val="1"/>
                <c:pt idx="0">
                  <c:v>Ja/I stort sett</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Språkstörning</c:v>
                </c:pt>
                <c:pt idx="1">
                  <c:v>Nedsatt rörelseförmåga</c:v>
                </c:pt>
                <c:pt idx="2">
                  <c:v>Intellektuell funktionsnedsättning</c:v>
                </c:pt>
                <c:pt idx="3">
                  <c:v>Ängslan, oro eller ångest</c:v>
                </c:pt>
                <c:pt idx="4">
                  <c:v>Neuropsykiatrisk funktionsnedsättning</c:v>
                </c:pt>
                <c:pt idx="5">
                  <c:v>Läs- och skrivsvårigheter</c:v>
                </c:pt>
                <c:pt idx="6">
                  <c:v>Astma och/eller allergi</c:v>
                </c:pt>
                <c:pt idx="7">
                  <c:v>Långvarig /livslång kronisk sjukdom</c:v>
                </c:pt>
                <c:pt idx="8">
                  <c:v>Synsvårigheter</c:v>
                </c:pt>
                <c:pt idx="9">
                  <c:v>Hörselnedsättning</c:v>
                </c:pt>
              </c:strCache>
              <c:extLst/>
            </c:strRef>
          </c:cat>
          <c:val>
            <c:numRef>
              <c:f>Sheet1!$B$2:$B$11</c:f>
              <c:numCache>
                <c:formatCode>0</c:formatCode>
                <c:ptCount val="10"/>
                <c:pt idx="0">
                  <c:v>40</c:v>
                </c:pt>
                <c:pt idx="1">
                  <c:v>47</c:v>
                </c:pt>
                <c:pt idx="2">
                  <c:v>47</c:v>
                </c:pt>
                <c:pt idx="3">
                  <c:v>52</c:v>
                </c:pt>
                <c:pt idx="4">
                  <c:v>52</c:v>
                </c:pt>
                <c:pt idx="5">
                  <c:v>53</c:v>
                </c:pt>
                <c:pt idx="6">
                  <c:v>55</c:v>
                </c:pt>
                <c:pt idx="7">
                  <c:v>55</c:v>
                </c:pt>
                <c:pt idx="8">
                  <c:v>60</c:v>
                </c:pt>
                <c:pt idx="9">
                  <c:v>62</c:v>
                </c:pt>
              </c:numCache>
              <c:extLst/>
            </c:numRef>
          </c:val>
          <c:extLst>
            <c:ext xmlns:c16="http://schemas.microsoft.com/office/drawing/2014/chart" uri="{C3380CC4-5D6E-409C-BE32-E72D297353CC}">
              <c16:uniqueId val="{00000004-4738-4308-8D7C-B0F76C9E1345}"/>
            </c:ext>
          </c:extLst>
        </c:ser>
        <c:dLbls>
          <c:showLegendKey val="0"/>
          <c:showVal val="0"/>
          <c:showCatName val="0"/>
          <c:showSerName val="0"/>
          <c:showPercent val="0"/>
          <c:showBubbleSize val="0"/>
        </c:dLbls>
        <c:gapWidth val="110"/>
        <c:overlap val="10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10118879718348461"/>
          <c:y val="0.90587907598251116"/>
          <c:w val="0.8476000941649362"/>
          <c:h val="3.084408035281289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Har du någon gång frivilligt haft sex med annan person?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doughnutChart>
        <c:varyColors val="1"/>
        <c:ser>
          <c:idx val="0"/>
          <c:order val="0"/>
          <c:tx>
            <c:strRef>
              <c:f>Sheet1!$B$1</c:f>
              <c:strCache>
                <c:ptCount val="1"/>
                <c:pt idx="0">
                  <c:v>Har du någon gång frivilligt haft sex med annan person? </c:v>
                </c:pt>
              </c:strCache>
            </c:strRef>
          </c:tx>
          <c:spPr>
            <a:solidFill>
              <a:srgbClr val="DD012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F812-443A-913E-2BBCE28CE5E6}"/>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F812-443A-913E-2BBCE28CE5E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F812-443A-913E-2BBCE28CE5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Nej</c:v>
                </c:pt>
                <c:pt idx="2">
                  <c:v>Vet inte/Vill inte svara</c:v>
                </c:pt>
              </c:strCache>
            </c:strRef>
          </c:cat>
          <c:val>
            <c:numRef>
              <c:f>Sheet1!$B$2:$B$4</c:f>
              <c:numCache>
                <c:formatCode>0</c:formatCode>
                <c:ptCount val="3"/>
                <c:pt idx="0">
                  <c:v>91</c:v>
                </c:pt>
                <c:pt idx="1">
                  <c:v>8</c:v>
                </c:pt>
                <c:pt idx="2">
                  <c:v>2</c:v>
                </c:pt>
              </c:numCache>
            </c:numRef>
          </c:val>
          <c:extLst>
            <c:ext xmlns:c16="http://schemas.microsoft.com/office/drawing/2014/chart" uri="{C3380CC4-5D6E-409C-BE32-E72D297353CC}">
              <c16:uniqueId val="{00000006-F812-443A-913E-2BBCE28CE5E6}"/>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Har skolans sex- och samlevnadsundervisning gett dig den kunskap du behöver? </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2001391392341023"/>
          <c:y val="0.15420118382504369"/>
          <c:w val="0.4413174658388585"/>
          <c:h val="0.80609858755265951"/>
        </c:manualLayout>
      </c:layout>
      <c:barChart>
        <c:barDir val="bar"/>
        <c:grouping val="clustered"/>
        <c:varyColors val="0"/>
        <c:ser>
          <c:idx val="1"/>
          <c:order val="0"/>
          <c:tx>
            <c:strRef>
              <c:f>Sheet1!$C$1</c:f>
              <c:strCache>
                <c:ptCount val="1"/>
                <c:pt idx="0">
                  <c:v>SRHR 2017</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 aldrig fått sex- och samlevnadsundervisning</c:v>
                </c:pt>
                <c:pt idx="1">
                  <c:v>Kommer inte ihåg</c:v>
                </c:pt>
                <c:pt idx="2">
                  <c:v>Jag har fått den kunskap jag behöver på annat sätt</c:v>
                </c:pt>
                <c:pt idx="3">
                  <c:v>Ja</c:v>
                </c:pt>
                <c:pt idx="4">
                  <c:v>Nej</c:v>
                </c:pt>
              </c:strCache>
            </c:strRef>
          </c:cat>
          <c:val>
            <c:numRef>
              <c:f>Sheet1!$C$2:$C$6</c:f>
              <c:numCache>
                <c:formatCode>General</c:formatCode>
                <c:ptCount val="5"/>
                <c:pt idx="0">
                  <c:v>8</c:v>
                </c:pt>
                <c:pt idx="1">
                  <c:v>18</c:v>
                </c:pt>
                <c:pt idx="2">
                  <c:v>26</c:v>
                </c:pt>
                <c:pt idx="3">
                  <c:v>19</c:v>
                </c:pt>
                <c:pt idx="4">
                  <c:v>29</c:v>
                </c:pt>
              </c:numCache>
            </c:numRef>
          </c:val>
          <c:extLst>
            <c:ext xmlns:c16="http://schemas.microsoft.com/office/drawing/2014/chart" uri="{C3380CC4-5D6E-409C-BE32-E72D297353CC}">
              <c16:uniqueId val="{00000005-9E86-4963-985D-0A3BD27CDC24}"/>
            </c:ext>
          </c:extLst>
        </c:ser>
        <c:ser>
          <c:idx val="0"/>
          <c:order val="1"/>
          <c:tx>
            <c:strRef>
              <c:f>Sheet1!$B$1</c:f>
              <c:strCache>
                <c:ptCount val="1"/>
                <c:pt idx="0">
                  <c:v>MSMR</c:v>
                </c:pt>
              </c:strCache>
            </c:strRef>
          </c:tx>
          <c:spPr>
            <a:solidFill>
              <a:schemeClr val="bg2"/>
            </a:solidFill>
            <a:ln>
              <a:noFill/>
            </a:ln>
            <a:effectLst/>
          </c:spPr>
          <c:invertIfNegative val="0"/>
          <c:dPt>
            <c:idx val="1"/>
            <c:invertIfNegative val="0"/>
            <c:bubble3D val="0"/>
            <c:spPr>
              <a:solidFill>
                <a:schemeClr val="bg2"/>
              </a:solidFill>
              <a:ln>
                <a:noFill/>
              </a:ln>
              <a:effectLst/>
            </c:spPr>
            <c:extLst>
              <c:ext xmlns:c16="http://schemas.microsoft.com/office/drawing/2014/chart" uri="{C3380CC4-5D6E-409C-BE32-E72D297353CC}">
                <c16:uniqueId val="{00000001-2024-4318-861E-83688F030608}"/>
              </c:ext>
            </c:extLst>
          </c:dPt>
          <c:dPt>
            <c:idx val="4"/>
            <c:invertIfNegative val="0"/>
            <c:bubble3D val="0"/>
            <c:spPr>
              <a:solidFill>
                <a:schemeClr val="bg2"/>
              </a:solidFill>
              <a:ln>
                <a:noFill/>
              </a:ln>
              <a:effectLst/>
            </c:spPr>
            <c:extLst>
              <c:ext xmlns:c16="http://schemas.microsoft.com/office/drawing/2014/chart" uri="{C3380CC4-5D6E-409C-BE32-E72D297353CC}">
                <c16:uniqueId val="{00000003-0B6A-4AC4-8252-5C1C5D1ED29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 aldrig fått sex- och samlevnadsundervisning</c:v>
                </c:pt>
                <c:pt idx="1">
                  <c:v>Kommer inte ihåg</c:v>
                </c:pt>
                <c:pt idx="2">
                  <c:v>Jag har fått den kunskap jag behöver på annat sätt</c:v>
                </c:pt>
                <c:pt idx="3">
                  <c:v>Ja</c:v>
                </c:pt>
                <c:pt idx="4">
                  <c:v>Nej</c:v>
                </c:pt>
              </c:strCache>
            </c:strRef>
          </c:cat>
          <c:val>
            <c:numRef>
              <c:f>Sheet1!$B$2:$B$6</c:f>
              <c:numCache>
                <c:formatCode>0</c:formatCode>
                <c:ptCount val="5"/>
                <c:pt idx="0">
                  <c:v>4</c:v>
                </c:pt>
                <c:pt idx="1">
                  <c:v>19</c:v>
                </c:pt>
                <c:pt idx="2">
                  <c:v>21</c:v>
                </c:pt>
                <c:pt idx="3">
                  <c:v>17</c:v>
                </c:pt>
                <c:pt idx="4">
                  <c:v>39</c:v>
                </c:pt>
              </c:numCache>
            </c:numRef>
          </c:val>
          <c:extLst>
            <c:ext xmlns:c16="http://schemas.microsoft.com/office/drawing/2014/chart" uri="{C3380CC4-5D6E-409C-BE32-E72D297353CC}">
              <c16:uniqueId val="{00000004-2024-4318-861E-83688F030608}"/>
            </c:ext>
          </c:extLst>
        </c:ser>
        <c:dLbls>
          <c:showLegendKey val="0"/>
          <c:showVal val="0"/>
          <c:showCatName val="0"/>
          <c:showSerName val="0"/>
          <c:showPercent val="0"/>
          <c:showBubbleSize val="0"/>
        </c:dLbls>
        <c:gapWidth val="150"/>
        <c:overlap val="-2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General" sourceLinked="1"/>
        <c:majorTickMark val="out"/>
        <c:minorTickMark val="none"/>
        <c:tickLblPos val="nextTo"/>
        <c:crossAx val="17549277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sv" sz="1400" b="0" i="0" baseline="0" dirty="0">
                <a:effectLst/>
              </a:rPr>
              <a:t>Har skolans sex- och samlevnadsundervisning gett dig den kunskap du behöver? </a:t>
            </a:r>
            <a:endParaRPr lang="en-SE" sz="1400" dirty="0">
              <a:effectLst/>
            </a:endParaRPr>
          </a:p>
        </c:rich>
      </c:tx>
      <c:layout>
        <c:manualLayout>
          <c:xMode val="edge"/>
          <c:yMode val="edge"/>
          <c:x val="0.1380336625936161"/>
          <c:y val="4.073676012527676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SE"/>
        </a:p>
      </c:txPr>
    </c:title>
    <c:autoTitleDeleted val="0"/>
    <c:plotArea>
      <c:layout>
        <c:manualLayout>
          <c:layoutTarget val="inner"/>
          <c:xMode val="edge"/>
          <c:yMode val="edge"/>
          <c:x val="0.39697376855385375"/>
          <c:y val="0.10102716511068639"/>
          <c:w val="0.39936167741438239"/>
          <c:h val="0.89897283488931368"/>
        </c:manualLayout>
      </c:layout>
      <c:barChart>
        <c:barDir val="bar"/>
        <c:grouping val="clustered"/>
        <c:varyColors val="0"/>
        <c:ser>
          <c:idx val="1"/>
          <c:order val="1"/>
          <c:tx>
            <c:strRef>
              <c:f>Sheet1!$C$1</c:f>
              <c:strCache>
                <c:ptCount val="1"/>
                <c:pt idx="0">
                  <c:v>16-29 år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c:v>
                </c:pt>
                <c:pt idx="1">
                  <c:v>Nej</c:v>
                </c:pt>
                <c:pt idx="2">
                  <c:v>Kommer inte ihåg</c:v>
                </c:pt>
                <c:pt idx="3">
                  <c:v>Har aldrig fått sex- och samlevnadsundervisning</c:v>
                </c:pt>
                <c:pt idx="4">
                  <c:v>Jag har fått den kunskap jag behöver på annat sätt</c:v>
                </c:pt>
              </c:strCache>
            </c:strRef>
          </c:cat>
          <c:val>
            <c:numRef>
              <c:f>Sheet1!$C$2:$C$6</c:f>
              <c:numCache>
                <c:formatCode>0</c:formatCode>
                <c:ptCount val="5"/>
                <c:pt idx="0">
                  <c:v>15</c:v>
                </c:pt>
                <c:pt idx="1">
                  <c:v>42</c:v>
                </c:pt>
                <c:pt idx="2">
                  <c:v>11</c:v>
                </c:pt>
                <c:pt idx="3">
                  <c:v>5</c:v>
                </c:pt>
                <c:pt idx="4">
                  <c:v>26</c:v>
                </c:pt>
              </c:numCache>
            </c:numRef>
          </c:val>
          <c:extLst>
            <c:ext xmlns:c16="http://schemas.microsoft.com/office/drawing/2014/chart" uri="{C3380CC4-5D6E-409C-BE32-E72D297353CC}">
              <c16:uniqueId val="{00000001-36EA-44DF-8AD1-DD6CF9614334}"/>
            </c:ext>
          </c:extLst>
        </c:ser>
        <c:ser>
          <c:idx val="2"/>
          <c:order val="2"/>
          <c:tx>
            <c:strRef>
              <c:f>Sheet1!$D$1</c:f>
              <c:strCache>
                <c:ptCount val="1"/>
                <c:pt idx="0">
                  <c:v>30-44 år</c:v>
                </c:pt>
              </c:strCache>
            </c:strRef>
          </c:tx>
          <c:spPr>
            <a:solidFill>
              <a:schemeClr val="tx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c:v>
                </c:pt>
                <c:pt idx="1">
                  <c:v>Nej</c:v>
                </c:pt>
                <c:pt idx="2">
                  <c:v>Kommer inte ihåg</c:v>
                </c:pt>
                <c:pt idx="3">
                  <c:v>Har aldrig fått sex- och samlevnadsundervisning</c:v>
                </c:pt>
                <c:pt idx="4">
                  <c:v>Jag har fått den kunskap jag behöver på annat sätt</c:v>
                </c:pt>
              </c:strCache>
            </c:strRef>
          </c:cat>
          <c:val>
            <c:numRef>
              <c:f>Sheet1!$D$2:$D$6</c:f>
              <c:numCache>
                <c:formatCode>0</c:formatCode>
                <c:ptCount val="5"/>
                <c:pt idx="0">
                  <c:v>20</c:v>
                </c:pt>
                <c:pt idx="1">
                  <c:v>39</c:v>
                </c:pt>
                <c:pt idx="2">
                  <c:v>22</c:v>
                </c:pt>
                <c:pt idx="3">
                  <c:v>1</c:v>
                </c:pt>
                <c:pt idx="4">
                  <c:v>19</c:v>
                </c:pt>
              </c:numCache>
            </c:numRef>
          </c:val>
          <c:extLst>
            <c:ext xmlns:c16="http://schemas.microsoft.com/office/drawing/2014/chart" uri="{C3380CC4-5D6E-409C-BE32-E72D297353CC}">
              <c16:uniqueId val="{00000002-36EA-44DF-8AD1-DD6CF9614334}"/>
            </c:ext>
          </c:extLst>
        </c:ser>
        <c:ser>
          <c:idx val="3"/>
          <c:order val="3"/>
          <c:tx>
            <c:strRef>
              <c:f>Sheet1!$E$1</c:f>
              <c:strCache>
                <c:ptCount val="1"/>
                <c:pt idx="0">
                  <c:v>45-64 år</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c:v>
                </c:pt>
                <c:pt idx="1">
                  <c:v>Nej</c:v>
                </c:pt>
                <c:pt idx="2">
                  <c:v>Kommer inte ihåg</c:v>
                </c:pt>
                <c:pt idx="3">
                  <c:v>Har aldrig fått sex- och samlevnadsundervisning</c:v>
                </c:pt>
                <c:pt idx="4">
                  <c:v>Jag har fått den kunskap jag behöver på annat sätt</c:v>
                </c:pt>
              </c:strCache>
            </c:strRef>
          </c:cat>
          <c:val>
            <c:numRef>
              <c:f>Sheet1!$E$2:$E$6</c:f>
              <c:numCache>
                <c:formatCode>0</c:formatCode>
                <c:ptCount val="5"/>
                <c:pt idx="0">
                  <c:v>18</c:v>
                </c:pt>
                <c:pt idx="1">
                  <c:v>38</c:v>
                </c:pt>
                <c:pt idx="2">
                  <c:v>25</c:v>
                </c:pt>
                <c:pt idx="3">
                  <c:v>2</c:v>
                </c:pt>
                <c:pt idx="4">
                  <c:v>17</c:v>
                </c:pt>
              </c:numCache>
            </c:numRef>
          </c:val>
          <c:extLst>
            <c:ext xmlns:c16="http://schemas.microsoft.com/office/drawing/2014/chart" uri="{C3380CC4-5D6E-409C-BE32-E72D297353CC}">
              <c16:uniqueId val="{00000004-36EA-44DF-8AD1-DD6CF9614334}"/>
            </c:ext>
          </c:extLst>
        </c:ser>
        <c:ser>
          <c:idx val="4"/>
          <c:order val="4"/>
          <c:tx>
            <c:strRef>
              <c:f>Sheet1!$F$1</c:f>
              <c:strCache>
                <c:ptCount val="1"/>
                <c:pt idx="0">
                  <c:v>65-84 år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c:v>
                </c:pt>
                <c:pt idx="1">
                  <c:v>Nej</c:v>
                </c:pt>
                <c:pt idx="2">
                  <c:v>Kommer inte ihåg</c:v>
                </c:pt>
                <c:pt idx="3">
                  <c:v>Har aldrig fått sex- och samlevnadsundervisning</c:v>
                </c:pt>
                <c:pt idx="4">
                  <c:v>Jag har fått den kunskap jag behöver på annat sätt</c:v>
                </c:pt>
              </c:strCache>
            </c:strRef>
          </c:cat>
          <c:val>
            <c:numRef>
              <c:f>Sheet1!$F$2:$F$6</c:f>
              <c:numCache>
                <c:formatCode>0</c:formatCode>
                <c:ptCount val="5"/>
                <c:pt idx="0">
                  <c:v>10</c:v>
                </c:pt>
                <c:pt idx="1">
                  <c:v>33</c:v>
                </c:pt>
                <c:pt idx="2">
                  <c:v>20</c:v>
                </c:pt>
                <c:pt idx="3">
                  <c:v>18</c:v>
                </c:pt>
                <c:pt idx="4">
                  <c:v>19</c:v>
                </c:pt>
              </c:numCache>
            </c:numRef>
          </c:val>
          <c:extLst>
            <c:ext xmlns:c16="http://schemas.microsoft.com/office/drawing/2014/chart" uri="{C3380CC4-5D6E-409C-BE32-E72D297353CC}">
              <c16:uniqueId val="{00000005-36EA-44DF-8AD1-DD6CF9614334}"/>
            </c:ext>
          </c:extLst>
        </c:ser>
        <c:dLbls>
          <c:dLblPos val="outEnd"/>
          <c:showLegendKey val="0"/>
          <c:showVal val="1"/>
          <c:showCatName val="0"/>
          <c:showSerName val="0"/>
          <c:showPercent val="0"/>
          <c:showBubbleSize val="0"/>
        </c:dLbls>
        <c:gapWidth val="182"/>
        <c:axId val="1165321167"/>
        <c:axId val="354398015"/>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Ja</c:v>
                      </c:pt>
                      <c:pt idx="1">
                        <c:v>Nej</c:v>
                      </c:pt>
                      <c:pt idx="2">
                        <c:v>Kommer inte ihåg</c:v>
                      </c:pt>
                      <c:pt idx="3">
                        <c:v>Har aldrig fått sex- och samlevnadsundervisning</c:v>
                      </c:pt>
                      <c:pt idx="4">
                        <c:v>Jag har fått den kunskap jag behöver på annat sätt</c:v>
                      </c:pt>
                    </c:strCache>
                  </c:strRef>
                </c:cat>
                <c:val>
                  <c:numRef>
                    <c:extLst>
                      <c:ext uri="{02D57815-91ED-43cb-92C2-25804820EDAC}">
                        <c15:formulaRef>
                          <c15:sqref>Sheet1!$B$2:$B$6</c15:sqref>
                        </c15:formulaRef>
                      </c:ext>
                    </c:extLst>
                    <c:numCache>
                      <c:formatCode>0</c:formatCode>
                      <c:ptCount val="5"/>
                      <c:pt idx="0">
                        <c:v>17</c:v>
                      </c:pt>
                      <c:pt idx="1">
                        <c:v>39</c:v>
                      </c:pt>
                      <c:pt idx="2">
                        <c:v>19</c:v>
                      </c:pt>
                      <c:pt idx="3">
                        <c:v>4</c:v>
                      </c:pt>
                      <c:pt idx="4">
                        <c:v>21</c:v>
                      </c:pt>
                    </c:numCache>
                  </c:numRef>
                </c:val>
                <c:extLst>
                  <c:ext xmlns:c16="http://schemas.microsoft.com/office/drawing/2014/chart" uri="{C3380CC4-5D6E-409C-BE32-E72D297353CC}">
                    <c16:uniqueId val="{00000000-36EA-44DF-8AD1-DD6CF9614334}"/>
                  </c:ext>
                </c:extLst>
              </c15:ser>
            </c15:filteredBarSeries>
            <c15:filteredBarSeries>
              <c15:ser>
                <c:idx val="5"/>
                <c:order val="5"/>
                <c:tx>
                  <c:strRef>
                    <c:extLst>
                      <c:ext xmlns:c15="http://schemas.microsoft.com/office/drawing/2012/chart" uri="{02D57815-91ED-43cb-92C2-25804820EDAC}">
                        <c15:formulaRef>
                          <c15:sqref>Sheet1!$G$1</c15:sqref>
                        </c15:formulaRef>
                      </c:ext>
                    </c:extLst>
                    <c:strCache>
                      <c:ptCount val="1"/>
                      <c:pt idx="0">
                        <c:v>85 år eller äldre</c:v>
                      </c:pt>
                    </c:strCache>
                  </c:strRef>
                </c:tx>
                <c:spPr>
                  <a:solidFill>
                    <a:schemeClr val="tx1"/>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7-36EA-44DF-8AD1-DD6CF961433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ormulaRef>
                          <c15:sqref>Sheet1!$A$2:$A$6</c15:sqref>
                        </c15:formulaRef>
                      </c:ext>
                    </c:extLst>
                    <c:strCache>
                      <c:ptCount val="5"/>
                      <c:pt idx="0">
                        <c:v>Ja</c:v>
                      </c:pt>
                      <c:pt idx="1">
                        <c:v>Nej</c:v>
                      </c:pt>
                      <c:pt idx="2">
                        <c:v>Kommer inte ihåg</c:v>
                      </c:pt>
                      <c:pt idx="3">
                        <c:v>Har aldrig fått sex- och samlevnadsundervisning</c:v>
                      </c:pt>
                      <c:pt idx="4">
                        <c:v>Jag har fått den kunskap jag behöver på annat sätt</c:v>
                      </c:pt>
                    </c:strCache>
                  </c:strRef>
                </c:cat>
                <c:val>
                  <c:numRef>
                    <c:extLst>
                      <c:ext xmlns:c15="http://schemas.microsoft.com/office/drawing/2012/chart" uri="{02D57815-91ED-43cb-92C2-25804820EDAC}">
                        <c15:formulaRef>
                          <c15:sqref>Sheet1!$G$2:$G$6</c15:sqref>
                        </c15:formulaRef>
                      </c:ext>
                    </c:extLst>
                    <c:numCache>
                      <c:formatCode>0</c:formatCode>
                      <c:ptCount val="5"/>
                      <c:pt idx="0">
                        <c:v>12</c:v>
                      </c:pt>
                      <c:pt idx="1">
                        <c:v>50</c:v>
                      </c:pt>
                      <c:pt idx="2">
                        <c:v>19</c:v>
                      </c:pt>
                      <c:pt idx="3">
                        <c:v>19</c:v>
                      </c:pt>
                      <c:pt idx="4">
                        <c:v>0</c:v>
                      </c:pt>
                    </c:numCache>
                  </c:numRef>
                </c:val>
                <c:extLst>
                  <c:ext xmlns:c16="http://schemas.microsoft.com/office/drawing/2014/chart" uri="{C3380CC4-5D6E-409C-BE32-E72D297353CC}">
                    <c16:uniqueId val="{00000006-36EA-44DF-8AD1-DD6CF9614334}"/>
                  </c:ext>
                </c:extLst>
              </c15:ser>
            </c15:filteredBarSeries>
          </c:ext>
        </c:extLst>
      </c:barChart>
      <c:catAx>
        <c:axId val="11653211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354398015"/>
        <c:crosses val="autoZero"/>
        <c:auto val="1"/>
        <c:lblAlgn val="ctr"/>
        <c:lblOffset val="100"/>
        <c:noMultiLvlLbl val="0"/>
      </c:catAx>
      <c:valAx>
        <c:axId val="354398015"/>
        <c:scaling>
          <c:orientation val="minMax"/>
        </c:scaling>
        <c:delete val="1"/>
        <c:axPos val="b"/>
        <c:numFmt formatCode="0" sourceLinked="1"/>
        <c:majorTickMark val="none"/>
        <c:minorTickMark val="none"/>
        <c:tickLblPos val="nextTo"/>
        <c:crossAx val="1165321167"/>
        <c:crosses val="autoZero"/>
        <c:crossBetween val="between"/>
      </c:valAx>
      <c:spPr>
        <a:noFill/>
        <a:ln>
          <a:noFill/>
        </a:ln>
        <a:effectLst/>
      </c:spPr>
    </c:plotArea>
    <c:legend>
      <c:legendPos val="r"/>
      <c:layout>
        <c:manualLayout>
          <c:xMode val="edge"/>
          <c:yMode val="edge"/>
          <c:x val="0.77565597612253967"/>
          <c:y val="0.33295447790014726"/>
          <c:w val="0.10301314832034122"/>
          <c:h val="0.233379508789517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Varifrån får du information om relationer, sexualitet, preventivmedel och könssjukdomar? </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2001391392341023"/>
          <c:y val="0.15420118382504369"/>
          <c:w val="0.4413174658388585"/>
          <c:h val="0.80609858755265951"/>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DF67-4F09-925B-775D21E820EC}"/>
              </c:ext>
            </c:extLst>
          </c:dPt>
          <c:dPt>
            <c:idx val="12"/>
            <c:invertIfNegative val="0"/>
            <c:bubble3D val="0"/>
            <c:spPr>
              <a:solidFill>
                <a:schemeClr val="bg2"/>
              </a:solidFill>
              <a:ln>
                <a:noFill/>
              </a:ln>
              <a:effectLst/>
            </c:spPr>
            <c:extLst>
              <c:ext xmlns:c16="http://schemas.microsoft.com/office/drawing/2014/chart" uri="{C3380CC4-5D6E-409C-BE32-E72D297353CC}">
                <c16:uniqueId val="{00000003-DF67-4F09-925B-775D21E820E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Vet ej</c:v>
                </c:pt>
                <c:pt idx="1">
                  <c:v>Annat</c:v>
                </c:pt>
                <c:pt idx="2">
                  <c:v>Vårdnadshavare (om annan än mamma och pappa)</c:v>
                </c:pt>
                <c:pt idx="3">
                  <c:v>Pappa</c:v>
                </c:pt>
                <c:pt idx="4">
                  <c:v>Syskon</c:v>
                </c:pt>
                <c:pt idx="5">
                  <c:v>Har inte fått någon information</c:v>
                </c:pt>
                <c:pt idx="6">
                  <c:v>Elevhälsan (skolsköterska, kurator)</c:v>
                </c:pt>
                <c:pt idx="7">
                  <c:v>Mamma</c:v>
                </c:pt>
                <c:pt idx="8">
                  <c:v>Undervisning om relationer och sexualitet i skolan</c:v>
                </c:pt>
                <c:pt idx="9">
                  <c:v>Tryckt informationsmaterial</c:v>
                </c:pt>
                <c:pt idx="10">
                  <c:v>Annan mottagning inom hälso- och sjukvården</c:v>
                </c:pt>
                <c:pt idx="11">
                  <c:v>Ungdomsmottagning</c:v>
                </c:pt>
                <c:pt idx="12">
                  <c:v>TV, radio</c:v>
                </c:pt>
                <c:pt idx="13">
                  <c:v>Partner/s</c:v>
                </c:pt>
                <c:pt idx="14">
                  <c:v>Kompisar/vänner</c:v>
                </c:pt>
                <c:pt idx="15">
                  <c:v>Andra webbsidor på internet eller social media</c:v>
                </c:pt>
                <c:pt idx="16">
                  <c:v>Webbsidor inom hälso- och sjukvården</c:v>
                </c:pt>
              </c:strCache>
            </c:strRef>
          </c:cat>
          <c:val>
            <c:numRef>
              <c:f>Sheet1!$B$2:$B$18</c:f>
              <c:numCache>
                <c:formatCode>0</c:formatCode>
                <c:ptCount val="17"/>
                <c:pt idx="0">
                  <c:v>6</c:v>
                </c:pt>
                <c:pt idx="1">
                  <c:v>7</c:v>
                </c:pt>
                <c:pt idx="2">
                  <c:v>1</c:v>
                </c:pt>
                <c:pt idx="3">
                  <c:v>4</c:v>
                </c:pt>
                <c:pt idx="4">
                  <c:v>4</c:v>
                </c:pt>
                <c:pt idx="5">
                  <c:v>5</c:v>
                </c:pt>
                <c:pt idx="6">
                  <c:v>6</c:v>
                </c:pt>
                <c:pt idx="7">
                  <c:v>11</c:v>
                </c:pt>
                <c:pt idx="8">
                  <c:v>14</c:v>
                </c:pt>
                <c:pt idx="9">
                  <c:v>14</c:v>
                </c:pt>
                <c:pt idx="10">
                  <c:v>16</c:v>
                </c:pt>
                <c:pt idx="11">
                  <c:v>18</c:v>
                </c:pt>
                <c:pt idx="12">
                  <c:v>19</c:v>
                </c:pt>
                <c:pt idx="13">
                  <c:v>21</c:v>
                </c:pt>
                <c:pt idx="14">
                  <c:v>37</c:v>
                </c:pt>
                <c:pt idx="15">
                  <c:v>41</c:v>
                </c:pt>
                <c:pt idx="16">
                  <c:v>57</c:v>
                </c:pt>
              </c:numCache>
            </c:numRef>
          </c:val>
          <c:extLst>
            <c:ext xmlns:c16="http://schemas.microsoft.com/office/drawing/2014/chart" uri="{C3380CC4-5D6E-409C-BE32-E72D297353CC}">
              <c16:uniqueId val="{00000004-C5F5-4300-81DA-4DC686A4B789}"/>
            </c:ext>
          </c:extLst>
        </c:ser>
        <c:dLbls>
          <c:showLegendKey val="0"/>
          <c:showVal val="0"/>
          <c:showCatName val="0"/>
          <c:showSerName val="0"/>
          <c:showPercent val="0"/>
          <c:showBubbleSize val="0"/>
        </c:dLbls>
        <c:gapWidth val="13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2001391392341023"/>
          <c:y val="0.15420118382504369"/>
          <c:w val="0.296528846270875"/>
          <c:h val="0.80609858755265951"/>
        </c:manualLayout>
      </c:layout>
      <c:barChart>
        <c:barDir val="bar"/>
        <c:grouping val="clustered"/>
        <c:varyColors val="0"/>
        <c:ser>
          <c:idx val="0"/>
          <c:order val="0"/>
          <c:tx>
            <c:strRef>
              <c:f>Sheet1!$B$1</c:f>
              <c:strCache>
                <c:ptCount val="1"/>
                <c:pt idx="0">
                  <c:v>16-29 år</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DF67-4F09-925B-775D21E820EC}"/>
              </c:ext>
            </c:extLst>
          </c:dPt>
          <c:dPt>
            <c:idx val="12"/>
            <c:invertIfNegative val="0"/>
            <c:bubble3D val="0"/>
            <c:spPr>
              <a:solidFill>
                <a:schemeClr val="bg2"/>
              </a:solidFill>
              <a:ln>
                <a:noFill/>
              </a:ln>
              <a:effectLst/>
            </c:spPr>
            <c:extLst>
              <c:ext xmlns:c16="http://schemas.microsoft.com/office/drawing/2014/chart" uri="{C3380CC4-5D6E-409C-BE32-E72D297353CC}">
                <c16:uniqueId val="{00000003-DF67-4F09-925B-775D21E820E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Vet ej</c:v>
                </c:pt>
                <c:pt idx="1">
                  <c:v>Annat</c:v>
                </c:pt>
                <c:pt idx="2">
                  <c:v>Vårdnadshavare (om annan än mamma och pappa)</c:v>
                </c:pt>
                <c:pt idx="3">
                  <c:v>Har inte fått någon information</c:v>
                </c:pt>
                <c:pt idx="4">
                  <c:v>Pappa</c:v>
                </c:pt>
                <c:pt idx="5">
                  <c:v>Syskon</c:v>
                </c:pt>
                <c:pt idx="6">
                  <c:v>Elevhälsan</c:v>
                </c:pt>
                <c:pt idx="7">
                  <c:v>Tryckt informationsmaterial</c:v>
                </c:pt>
                <c:pt idx="8">
                  <c:v>Annan mottagning inom hälso- och sjukvården </c:v>
                </c:pt>
                <c:pt idx="9">
                  <c:v>TV, radio</c:v>
                </c:pt>
                <c:pt idx="10">
                  <c:v>Mamma</c:v>
                </c:pt>
                <c:pt idx="11">
                  <c:v>Undervisning om relationer och sexualitet i skolan</c:v>
                </c:pt>
                <c:pt idx="12">
                  <c:v>Partner/s</c:v>
                </c:pt>
                <c:pt idx="13">
                  <c:v>Ungdomsmottagning</c:v>
                </c:pt>
                <c:pt idx="14">
                  <c:v>Andra webbsidor på internet eller social media</c:v>
                </c:pt>
                <c:pt idx="15">
                  <c:v>Kompisar/vänner</c:v>
                </c:pt>
                <c:pt idx="16">
                  <c:v>Webbsidor inom hälso- och sjukvården</c:v>
                </c:pt>
              </c:strCache>
            </c:strRef>
          </c:cat>
          <c:val>
            <c:numRef>
              <c:f>Sheet1!$B$2:$B$18</c:f>
              <c:numCache>
                <c:formatCode>0</c:formatCode>
                <c:ptCount val="17"/>
                <c:pt idx="0">
                  <c:v>3</c:v>
                </c:pt>
                <c:pt idx="1">
                  <c:v>6</c:v>
                </c:pt>
                <c:pt idx="2">
                  <c:v>1</c:v>
                </c:pt>
                <c:pt idx="3">
                  <c:v>1</c:v>
                </c:pt>
                <c:pt idx="4">
                  <c:v>6</c:v>
                </c:pt>
                <c:pt idx="5">
                  <c:v>7</c:v>
                </c:pt>
                <c:pt idx="6">
                  <c:v>11</c:v>
                </c:pt>
                <c:pt idx="7">
                  <c:v>12</c:v>
                </c:pt>
                <c:pt idx="8">
                  <c:v>17</c:v>
                </c:pt>
                <c:pt idx="9">
                  <c:v>17</c:v>
                </c:pt>
                <c:pt idx="10">
                  <c:v>18</c:v>
                </c:pt>
                <c:pt idx="11">
                  <c:v>18</c:v>
                </c:pt>
                <c:pt idx="12">
                  <c:v>24</c:v>
                </c:pt>
                <c:pt idx="13">
                  <c:v>35</c:v>
                </c:pt>
                <c:pt idx="14">
                  <c:v>44</c:v>
                </c:pt>
                <c:pt idx="15">
                  <c:v>50</c:v>
                </c:pt>
                <c:pt idx="16">
                  <c:v>78</c:v>
                </c:pt>
              </c:numCache>
            </c:numRef>
          </c:val>
          <c:extLst>
            <c:ext xmlns:c16="http://schemas.microsoft.com/office/drawing/2014/chart" uri="{C3380CC4-5D6E-409C-BE32-E72D297353CC}">
              <c16:uniqueId val="{00000004-C5F5-4300-81DA-4DC686A4B789}"/>
            </c:ext>
          </c:extLst>
        </c:ser>
        <c:dLbls>
          <c:showLegendKey val="0"/>
          <c:showVal val="0"/>
          <c:showCatName val="0"/>
          <c:showSerName val="0"/>
          <c:showPercent val="0"/>
          <c:showBubbleSize val="0"/>
        </c:dLbls>
        <c:gapWidth val="120"/>
        <c:overlap val="-70"/>
        <c:axId val="1754927791"/>
        <c:axId val="1904527039"/>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30-44 år</c:v>
                      </c:pt>
                    </c:strCache>
                  </c:strRef>
                </c:tx>
                <c:spPr>
                  <a:solidFill>
                    <a:schemeClr val="accent2"/>
                  </a:solidFill>
                  <a:ln>
                    <a:noFill/>
                  </a:ln>
                  <a:effectLst/>
                </c:spPr>
                <c:invertIfNegative val="0"/>
                <c:cat>
                  <c:strRef>
                    <c:extLst>
                      <c:ext uri="{02D57815-91ED-43cb-92C2-25804820EDAC}">
                        <c15:formulaRef>
                          <c15:sqref>Sheet1!$A$2:$A$18</c15:sqref>
                        </c15:formulaRef>
                      </c:ext>
                    </c:extLst>
                    <c:strCache>
                      <c:ptCount val="17"/>
                      <c:pt idx="0">
                        <c:v>Vet ej</c:v>
                      </c:pt>
                      <c:pt idx="1">
                        <c:v>Annat</c:v>
                      </c:pt>
                      <c:pt idx="2">
                        <c:v>Vårdnadshavare (om annan än mamma och pappa)</c:v>
                      </c:pt>
                      <c:pt idx="3">
                        <c:v>Har inte fått någon information</c:v>
                      </c:pt>
                      <c:pt idx="4">
                        <c:v>Pappa</c:v>
                      </c:pt>
                      <c:pt idx="5">
                        <c:v>Syskon</c:v>
                      </c:pt>
                      <c:pt idx="6">
                        <c:v>Elevhälsan</c:v>
                      </c:pt>
                      <c:pt idx="7">
                        <c:v>Tryckt informationsmaterial</c:v>
                      </c:pt>
                      <c:pt idx="8">
                        <c:v>Annan mottagning inom hälso- och sjukvården </c:v>
                      </c:pt>
                      <c:pt idx="9">
                        <c:v>TV, radio</c:v>
                      </c:pt>
                      <c:pt idx="10">
                        <c:v>Mamma</c:v>
                      </c:pt>
                      <c:pt idx="11">
                        <c:v>Undervisning om relationer och sexualitet i skolan</c:v>
                      </c:pt>
                      <c:pt idx="12">
                        <c:v>Partner/s</c:v>
                      </c:pt>
                      <c:pt idx="13">
                        <c:v>Ungdomsmottagning</c:v>
                      </c:pt>
                      <c:pt idx="14">
                        <c:v>Andra webbsidor på internet eller social media</c:v>
                      </c:pt>
                      <c:pt idx="15">
                        <c:v>Kompisar/vänner</c:v>
                      </c:pt>
                      <c:pt idx="16">
                        <c:v>Webbsidor inom hälso- och sjukvården</c:v>
                      </c:pt>
                    </c:strCache>
                  </c:strRef>
                </c:cat>
                <c:val>
                  <c:numRef>
                    <c:extLst>
                      <c:ext uri="{02D57815-91ED-43cb-92C2-25804820EDAC}">
                        <c15:formulaRef>
                          <c15:sqref>Sheet1!$C$2:$C$18</c15:sqref>
                        </c15:formulaRef>
                      </c:ext>
                    </c:extLst>
                    <c:numCache>
                      <c:formatCode>0</c:formatCode>
                      <c:ptCount val="17"/>
                      <c:pt idx="0">
                        <c:v>6</c:v>
                      </c:pt>
                      <c:pt idx="1">
                        <c:v>6</c:v>
                      </c:pt>
                      <c:pt idx="2">
                        <c:v>1</c:v>
                      </c:pt>
                      <c:pt idx="3">
                        <c:v>4</c:v>
                      </c:pt>
                      <c:pt idx="4">
                        <c:v>4</c:v>
                      </c:pt>
                      <c:pt idx="5">
                        <c:v>3</c:v>
                      </c:pt>
                      <c:pt idx="6">
                        <c:v>6</c:v>
                      </c:pt>
                      <c:pt idx="7">
                        <c:v>14</c:v>
                      </c:pt>
                      <c:pt idx="8">
                        <c:v>21</c:v>
                      </c:pt>
                      <c:pt idx="9">
                        <c:v>20</c:v>
                      </c:pt>
                      <c:pt idx="10">
                        <c:v>10</c:v>
                      </c:pt>
                      <c:pt idx="11">
                        <c:v>17</c:v>
                      </c:pt>
                      <c:pt idx="12">
                        <c:v>22</c:v>
                      </c:pt>
                      <c:pt idx="13">
                        <c:v>15</c:v>
                      </c:pt>
                      <c:pt idx="14">
                        <c:v>48</c:v>
                      </c:pt>
                      <c:pt idx="15">
                        <c:v>40</c:v>
                      </c:pt>
                      <c:pt idx="16">
                        <c:v>57</c:v>
                      </c:pt>
                    </c:numCache>
                  </c:numRef>
                </c:val>
                <c:extLst>
                  <c:ext xmlns:c16="http://schemas.microsoft.com/office/drawing/2014/chart" uri="{C3380CC4-5D6E-409C-BE32-E72D297353CC}">
                    <c16:uniqueId val="{00000000-FB7F-490E-A85E-2B5E162DA84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45-64 år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Sheet1!$A$2:$A$18</c15:sqref>
                        </c15:formulaRef>
                      </c:ext>
                    </c:extLst>
                    <c:strCache>
                      <c:ptCount val="17"/>
                      <c:pt idx="0">
                        <c:v>Vet ej</c:v>
                      </c:pt>
                      <c:pt idx="1">
                        <c:v>Annat</c:v>
                      </c:pt>
                      <c:pt idx="2">
                        <c:v>Vårdnadshavare (om annan än mamma och pappa)</c:v>
                      </c:pt>
                      <c:pt idx="3">
                        <c:v>Har inte fått någon information</c:v>
                      </c:pt>
                      <c:pt idx="4">
                        <c:v>Pappa</c:v>
                      </c:pt>
                      <c:pt idx="5">
                        <c:v>Syskon</c:v>
                      </c:pt>
                      <c:pt idx="6">
                        <c:v>Elevhälsan</c:v>
                      </c:pt>
                      <c:pt idx="7">
                        <c:v>Tryckt informationsmaterial</c:v>
                      </c:pt>
                      <c:pt idx="8">
                        <c:v>Annan mottagning inom hälso- och sjukvården </c:v>
                      </c:pt>
                      <c:pt idx="9">
                        <c:v>TV, radio</c:v>
                      </c:pt>
                      <c:pt idx="10">
                        <c:v>Mamma</c:v>
                      </c:pt>
                      <c:pt idx="11">
                        <c:v>Undervisning om relationer och sexualitet i skolan</c:v>
                      </c:pt>
                      <c:pt idx="12">
                        <c:v>Partner/s</c:v>
                      </c:pt>
                      <c:pt idx="13">
                        <c:v>Ungdomsmottagning</c:v>
                      </c:pt>
                      <c:pt idx="14">
                        <c:v>Andra webbsidor på internet eller social media</c:v>
                      </c:pt>
                      <c:pt idx="15">
                        <c:v>Kompisar/vänner</c:v>
                      </c:pt>
                      <c:pt idx="16">
                        <c:v>Webbsidor inom hälso- och sjukvården</c:v>
                      </c:pt>
                    </c:strCache>
                  </c:strRef>
                </c:cat>
                <c:val>
                  <c:numRef>
                    <c:extLst xmlns:c15="http://schemas.microsoft.com/office/drawing/2012/chart">
                      <c:ext xmlns:c15="http://schemas.microsoft.com/office/drawing/2012/chart" uri="{02D57815-91ED-43cb-92C2-25804820EDAC}">
                        <c15:formulaRef>
                          <c15:sqref>Sheet1!$D$2:$D$18</c15:sqref>
                        </c15:formulaRef>
                      </c:ext>
                    </c:extLst>
                    <c:numCache>
                      <c:formatCode>0</c:formatCode>
                      <c:ptCount val="17"/>
                      <c:pt idx="0">
                        <c:v>9</c:v>
                      </c:pt>
                      <c:pt idx="1">
                        <c:v>7</c:v>
                      </c:pt>
                      <c:pt idx="2">
                        <c:v>0</c:v>
                      </c:pt>
                      <c:pt idx="3">
                        <c:v>8</c:v>
                      </c:pt>
                      <c:pt idx="4">
                        <c:v>3</c:v>
                      </c:pt>
                      <c:pt idx="5">
                        <c:v>2</c:v>
                      </c:pt>
                      <c:pt idx="6">
                        <c:v>2</c:v>
                      </c:pt>
                      <c:pt idx="7">
                        <c:v>15</c:v>
                      </c:pt>
                      <c:pt idx="8">
                        <c:v>12</c:v>
                      </c:pt>
                      <c:pt idx="9">
                        <c:v>19</c:v>
                      </c:pt>
                      <c:pt idx="10">
                        <c:v>6</c:v>
                      </c:pt>
                      <c:pt idx="11">
                        <c:v>11</c:v>
                      </c:pt>
                      <c:pt idx="12">
                        <c:v>19</c:v>
                      </c:pt>
                      <c:pt idx="13">
                        <c:v>4</c:v>
                      </c:pt>
                      <c:pt idx="14">
                        <c:v>34</c:v>
                      </c:pt>
                      <c:pt idx="15">
                        <c:v>25</c:v>
                      </c:pt>
                      <c:pt idx="16">
                        <c:v>44</c:v>
                      </c:pt>
                    </c:numCache>
                  </c:numRef>
                </c:val>
                <c:extLst xmlns:c15="http://schemas.microsoft.com/office/drawing/2012/chart">
                  <c:ext xmlns:c16="http://schemas.microsoft.com/office/drawing/2014/chart" uri="{C3380CC4-5D6E-409C-BE32-E72D297353CC}">
                    <c16:uniqueId val="{00000001-FB7F-490E-A85E-2B5E162DA84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65-84 år</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Sheet1!$A$2:$A$18</c15:sqref>
                        </c15:formulaRef>
                      </c:ext>
                    </c:extLst>
                    <c:strCache>
                      <c:ptCount val="17"/>
                      <c:pt idx="0">
                        <c:v>Vet ej</c:v>
                      </c:pt>
                      <c:pt idx="1">
                        <c:v>Annat</c:v>
                      </c:pt>
                      <c:pt idx="2">
                        <c:v>Vårdnadshavare (om annan än mamma och pappa)</c:v>
                      </c:pt>
                      <c:pt idx="3">
                        <c:v>Har inte fått någon information</c:v>
                      </c:pt>
                      <c:pt idx="4">
                        <c:v>Pappa</c:v>
                      </c:pt>
                      <c:pt idx="5">
                        <c:v>Syskon</c:v>
                      </c:pt>
                      <c:pt idx="6">
                        <c:v>Elevhälsan</c:v>
                      </c:pt>
                      <c:pt idx="7">
                        <c:v>Tryckt informationsmaterial</c:v>
                      </c:pt>
                      <c:pt idx="8">
                        <c:v>Annan mottagning inom hälso- och sjukvården </c:v>
                      </c:pt>
                      <c:pt idx="9">
                        <c:v>TV, radio</c:v>
                      </c:pt>
                      <c:pt idx="10">
                        <c:v>Mamma</c:v>
                      </c:pt>
                      <c:pt idx="11">
                        <c:v>Undervisning om relationer och sexualitet i skolan</c:v>
                      </c:pt>
                      <c:pt idx="12">
                        <c:v>Partner/s</c:v>
                      </c:pt>
                      <c:pt idx="13">
                        <c:v>Ungdomsmottagning</c:v>
                      </c:pt>
                      <c:pt idx="14">
                        <c:v>Andra webbsidor på internet eller social media</c:v>
                      </c:pt>
                      <c:pt idx="15">
                        <c:v>Kompisar/vänner</c:v>
                      </c:pt>
                      <c:pt idx="16">
                        <c:v>Webbsidor inom hälso- och sjukvården</c:v>
                      </c:pt>
                    </c:strCache>
                  </c:strRef>
                </c:cat>
                <c:val>
                  <c:numRef>
                    <c:extLst xmlns:c15="http://schemas.microsoft.com/office/drawing/2012/chart">
                      <c:ext xmlns:c15="http://schemas.microsoft.com/office/drawing/2012/chart" uri="{02D57815-91ED-43cb-92C2-25804820EDAC}">
                        <c15:formulaRef>
                          <c15:sqref>Sheet1!$E$2:$E$18</c15:sqref>
                        </c15:formulaRef>
                      </c:ext>
                    </c:extLst>
                    <c:numCache>
                      <c:formatCode>0</c:formatCode>
                      <c:ptCount val="17"/>
                      <c:pt idx="0">
                        <c:v>6</c:v>
                      </c:pt>
                      <c:pt idx="1">
                        <c:v>9</c:v>
                      </c:pt>
                      <c:pt idx="2">
                        <c:v>0</c:v>
                      </c:pt>
                      <c:pt idx="3">
                        <c:v>20</c:v>
                      </c:pt>
                      <c:pt idx="4">
                        <c:v>0</c:v>
                      </c:pt>
                      <c:pt idx="5">
                        <c:v>0</c:v>
                      </c:pt>
                      <c:pt idx="6">
                        <c:v>1</c:v>
                      </c:pt>
                      <c:pt idx="7">
                        <c:v>20</c:v>
                      </c:pt>
                      <c:pt idx="8">
                        <c:v>3</c:v>
                      </c:pt>
                      <c:pt idx="9">
                        <c:v>18</c:v>
                      </c:pt>
                      <c:pt idx="10">
                        <c:v>3</c:v>
                      </c:pt>
                      <c:pt idx="11">
                        <c:v>3</c:v>
                      </c:pt>
                      <c:pt idx="12">
                        <c:v>19</c:v>
                      </c:pt>
                      <c:pt idx="13">
                        <c:v>0</c:v>
                      </c:pt>
                      <c:pt idx="14">
                        <c:v>21</c:v>
                      </c:pt>
                      <c:pt idx="15">
                        <c:v>16</c:v>
                      </c:pt>
                      <c:pt idx="16">
                        <c:v>19</c:v>
                      </c:pt>
                    </c:numCache>
                  </c:numRef>
                </c:val>
                <c:extLst xmlns:c15="http://schemas.microsoft.com/office/drawing/2012/chart">
                  <c:ext xmlns:c16="http://schemas.microsoft.com/office/drawing/2014/chart" uri="{C3380CC4-5D6E-409C-BE32-E72D297353CC}">
                    <c16:uniqueId val="{00000002-FB7F-490E-A85E-2B5E162DA848}"/>
                  </c:ext>
                </c:extLst>
              </c15:ser>
            </c15:filteredBarSeries>
          </c:ext>
        </c:extLst>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7384164683716044"/>
          <c:y val="0.15420118382504369"/>
          <c:w val="0.33466136822044035"/>
          <c:h val="0.80609858755265951"/>
        </c:manualLayout>
      </c:layout>
      <c:barChart>
        <c:barDir val="bar"/>
        <c:grouping val="clustered"/>
        <c:varyColors val="0"/>
        <c:ser>
          <c:idx val="1"/>
          <c:order val="1"/>
          <c:tx>
            <c:strRef>
              <c:f>Sheet1!$C$1</c:f>
              <c:strCache>
                <c:ptCount val="1"/>
                <c:pt idx="0">
                  <c:v>30-44 år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Vet ej</c:v>
                </c:pt>
                <c:pt idx="1">
                  <c:v>Annat</c:v>
                </c:pt>
                <c:pt idx="2">
                  <c:v>Vårdnadshavare (om annan än mamma och pappa)</c:v>
                </c:pt>
                <c:pt idx="3">
                  <c:v>Syskon</c:v>
                </c:pt>
                <c:pt idx="4">
                  <c:v>Har inte fått någon information</c:v>
                </c:pt>
                <c:pt idx="5">
                  <c:v>Pappa</c:v>
                </c:pt>
                <c:pt idx="6">
                  <c:v>Elevhälsan</c:v>
                </c:pt>
                <c:pt idx="7">
                  <c:v>Mamma</c:v>
                </c:pt>
                <c:pt idx="8">
                  <c:v>Tryckt informationsmaterial</c:v>
                </c:pt>
                <c:pt idx="9">
                  <c:v>Ungdomsmottagning</c:v>
                </c:pt>
                <c:pt idx="10">
                  <c:v>Undervisning om relationer och sexualitet i skolan</c:v>
                </c:pt>
                <c:pt idx="11">
                  <c:v>TV, radio</c:v>
                </c:pt>
                <c:pt idx="12">
                  <c:v>Annan mottagning inom hälso- och sjukvården </c:v>
                </c:pt>
                <c:pt idx="13">
                  <c:v>Partner/s</c:v>
                </c:pt>
                <c:pt idx="14">
                  <c:v>Kompisar/vänner</c:v>
                </c:pt>
                <c:pt idx="15">
                  <c:v>Andra webbsidor på internet eller social media</c:v>
                </c:pt>
                <c:pt idx="16">
                  <c:v>Webbsidor inom hälso- och sjukvården</c:v>
                </c:pt>
              </c:strCache>
            </c:strRef>
          </c:cat>
          <c:val>
            <c:numRef>
              <c:f>Sheet1!$C$2:$C$18</c:f>
              <c:numCache>
                <c:formatCode>0</c:formatCode>
                <c:ptCount val="17"/>
                <c:pt idx="0">
                  <c:v>6</c:v>
                </c:pt>
                <c:pt idx="1">
                  <c:v>6</c:v>
                </c:pt>
                <c:pt idx="2">
                  <c:v>1</c:v>
                </c:pt>
                <c:pt idx="3">
                  <c:v>3</c:v>
                </c:pt>
                <c:pt idx="4">
                  <c:v>4</c:v>
                </c:pt>
                <c:pt idx="5">
                  <c:v>4</c:v>
                </c:pt>
                <c:pt idx="6">
                  <c:v>6</c:v>
                </c:pt>
                <c:pt idx="7">
                  <c:v>10</c:v>
                </c:pt>
                <c:pt idx="8">
                  <c:v>14</c:v>
                </c:pt>
                <c:pt idx="9">
                  <c:v>15</c:v>
                </c:pt>
                <c:pt idx="10">
                  <c:v>17</c:v>
                </c:pt>
                <c:pt idx="11">
                  <c:v>20</c:v>
                </c:pt>
                <c:pt idx="12">
                  <c:v>21</c:v>
                </c:pt>
                <c:pt idx="13">
                  <c:v>22</c:v>
                </c:pt>
                <c:pt idx="14">
                  <c:v>40</c:v>
                </c:pt>
                <c:pt idx="15">
                  <c:v>48</c:v>
                </c:pt>
                <c:pt idx="16">
                  <c:v>57</c:v>
                </c:pt>
              </c:numCache>
            </c:numRef>
          </c:val>
          <c:extLst>
            <c:ext xmlns:c16="http://schemas.microsoft.com/office/drawing/2014/chart" uri="{C3380CC4-5D6E-409C-BE32-E72D297353CC}">
              <c16:uniqueId val="{00000005-ED7A-4C25-AD2C-095A4E69C504}"/>
            </c:ext>
          </c:extLst>
        </c:ser>
        <c:dLbls>
          <c:dLblPos val="outEnd"/>
          <c:showLegendKey val="0"/>
          <c:showVal val="1"/>
          <c:showCatName val="0"/>
          <c:showSerName val="0"/>
          <c:showPercent val="0"/>
          <c:showBubbleSize val="0"/>
        </c:dLbls>
        <c:gapWidth val="110"/>
        <c:overlap val="-70"/>
        <c:axId val="1754927791"/>
        <c:axId val="190452703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16-29 år</c:v>
                      </c:pt>
                    </c:strCache>
                  </c:strRef>
                </c:tx>
                <c:spPr>
                  <a:solidFill>
                    <a:srgbClr val="5C1237"/>
                  </a:solidFill>
                  <a:ln>
                    <a:noFill/>
                  </a:ln>
                  <a:effectLst/>
                </c:spPr>
                <c:invertIfNegative val="0"/>
                <c:dPt>
                  <c:idx val="0"/>
                  <c:invertIfNegative val="0"/>
                  <c:bubble3D val="0"/>
                  <c:spPr>
                    <a:solidFill>
                      <a:srgbClr val="5C1237"/>
                    </a:solidFill>
                    <a:ln>
                      <a:noFill/>
                    </a:ln>
                    <a:effectLst/>
                  </c:spPr>
                  <c:extLst>
                    <c:ext xmlns:c16="http://schemas.microsoft.com/office/drawing/2014/chart" uri="{C3380CC4-5D6E-409C-BE32-E72D297353CC}">
                      <c16:uniqueId val="{00000001-ED7A-4C25-AD2C-095A4E69C504}"/>
                    </c:ext>
                  </c:extLst>
                </c:dPt>
                <c:dPt>
                  <c:idx val="13"/>
                  <c:invertIfNegative val="0"/>
                  <c:bubble3D val="0"/>
                  <c:spPr>
                    <a:solidFill>
                      <a:srgbClr val="5C1237"/>
                    </a:solidFill>
                    <a:ln>
                      <a:noFill/>
                    </a:ln>
                    <a:effectLst/>
                  </c:spPr>
                  <c:extLst>
                    <c:ext xmlns:c16="http://schemas.microsoft.com/office/drawing/2014/chart" uri="{C3380CC4-5D6E-409C-BE32-E72D297353CC}">
                      <c16:uniqueId val="{00000003-DF30-4799-B5B4-DE8A898329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Sheet1!$A$2:$A$18</c15:sqref>
                        </c15:formulaRef>
                      </c:ext>
                    </c:extLst>
                    <c:strCache>
                      <c:ptCount val="17"/>
                      <c:pt idx="0">
                        <c:v>Vet ej</c:v>
                      </c:pt>
                      <c:pt idx="1">
                        <c:v>Annat</c:v>
                      </c:pt>
                      <c:pt idx="2">
                        <c:v>Vårdnadshavare (om annan än mamma och pappa)</c:v>
                      </c:pt>
                      <c:pt idx="3">
                        <c:v>Syskon</c:v>
                      </c:pt>
                      <c:pt idx="4">
                        <c:v>Har inte fått någon information</c:v>
                      </c:pt>
                      <c:pt idx="5">
                        <c:v>Pappa</c:v>
                      </c:pt>
                      <c:pt idx="6">
                        <c:v>Elevhälsan</c:v>
                      </c:pt>
                      <c:pt idx="7">
                        <c:v>Mamma</c:v>
                      </c:pt>
                      <c:pt idx="8">
                        <c:v>Tryckt informationsmaterial</c:v>
                      </c:pt>
                      <c:pt idx="9">
                        <c:v>Ungdomsmottagning</c:v>
                      </c:pt>
                      <c:pt idx="10">
                        <c:v>Undervisning om relationer och sexualitet i skolan</c:v>
                      </c:pt>
                      <c:pt idx="11">
                        <c:v>TV, radio</c:v>
                      </c:pt>
                      <c:pt idx="12">
                        <c:v>Annan mottagning inom hälso- och sjukvården </c:v>
                      </c:pt>
                      <c:pt idx="13">
                        <c:v>Partner/s</c:v>
                      </c:pt>
                      <c:pt idx="14">
                        <c:v>Kompisar/vänner</c:v>
                      </c:pt>
                      <c:pt idx="15">
                        <c:v>Andra webbsidor på internet eller social media</c:v>
                      </c:pt>
                      <c:pt idx="16">
                        <c:v>Webbsidor inom hälso- och sjukvården</c:v>
                      </c:pt>
                    </c:strCache>
                  </c:strRef>
                </c:cat>
                <c:val>
                  <c:numRef>
                    <c:extLst>
                      <c:ext uri="{02D57815-91ED-43cb-92C2-25804820EDAC}">
                        <c15:formulaRef>
                          <c15:sqref>Sheet1!$B$2:$B$18</c15:sqref>
                        </c15:formulaRef>
                      </c:ext>
                    </c:extLst>
                    <c:numCache>
                      <c:formatCode>0</c:formatCode>
                      <c:ptCount val="17"/>
                      <c:pt idx="0">
                        <c:v>3</c:v>
                      </c:pt>
                      <c:pt idx="1">
                        <c:v>6</c:v>
                      </c:pt>
                      <c:pt idx="2">
                        <c:v>1</c:v>
                      </c:pt>
                      <c:pt idx="3">
                        <c:v>7</c:v>
                      </c:pt>
                      <c:pt idx="4">
                        <c:v>1</c:v>
                      </c:pt>
                      <c:pt idx="5">
                        <c:v>6</c:v>
                      </c:pt>
                      <c:pt idx="6">
                        <c:v>11</c:v>
                      </c:pt>
                      <c:pt idx="7">
                        <c:v>18</c:v>
                      </c:pt>
                      <c:pt idx="8">
                        <c:v>12</c:v>
                      </c:pt>
                      <c:pt idx="9">
                        <c:v>35</c:v>
                      </c:pt>
                      <c:pt idx="10">
                        <c:v>18</c:v>
                      </c:pt>
                      <c:pt idx="11">
                        <c:v>17</c:v>
                      </c:pt>
                      <c:pt idx="12">
                        <c:v>17</c:v>
                      </c:pt>
                      <c:pt idx="13">
                        <c:v>24</c:v>
                      </c:pt>
                      <c:pt idx="14">
                        <c:v>50</c:v>
                      </c:pt>
                      <c:pt idx="15">
                        <c:v>44</c:v>
                      </c:pt>
                      <c:pt idx="16">
                        <c:v>78</c:v>
                      </c:pt>
                    </c:numCache>
                  </c:numRef>
                </c:val>
                <c:extLst>
                  <c:ext xmlns:c16="http://schemas.microsoft.com/office/drawing/2014/chart" uri="{C3380CC4-5D6E-409C-BE32-E72D297353CC}">
                    <c16:uniqueId val="{00000004-ED7A-4C25-AD2C-095A4E69C50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45-64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Sheet1!$A$2:$A$18</c15:sqref>
                        </c15:formulaRef>
                      </c:ext>
                    </c:extLst>
                    <c:strCache>
                      <c:ptCount val="17"/>
                      <c:pt idx="0">
                        <c:v>Vet ej</c:v>
                      </c:pt>
                      <c:pt idx="1">
                        <c:v>Annat</c:v>
                      </c:pt>
                      <c:pt idx="2">
                        <c:v>Vårdnadshavare (om annan än mamma och pappa)</c:v>
                      </c:pt>
                      <c:pt idx="3">
                        <c:v>Syskon</c:v>
                      </c:pt>
                      <c:pt idx="4">
                        <c:v>Har inte fått någon information</c:v>
                      </c:pt>
                      <c:pt idx="5">
                        <c:v>Pappa</c:v>
                      </c:pt>
                      <c:pt idx="6">
                        <c:v>Elevhälsan</c:v>
                      </c:pt>
                      <c:pt idx="7">
                        <c:v>Mamma</c:v>
                      </c:pt>
                      <c:pt idx="8">
                        <c:v>Tryckt informationsmaterial</c:v>
                      </c:pt>
                      <c:pt idx="9">
                        <c:v>Ungdomsmottagning</c:v>
                      </c:pt>
                      <c:pt idx="10">
                        <c:v>Undervisning om relationer och sexualitet i skolan</c:v>
                      </c:pt>
                      <c:pt idx="11">
                        <c:v>TV, radio</c:v>
                      </c:pt>
                      <c:pt idx="12">
                        <c:v>Annan mottagning inom hälso- och sjukvården </c:v>
                      </c:pt>
                      <c:pt idx="13">
                        <c:v>Partner/s</c:v>
                      </c:pt>
                      <c:pt idx="14">
                        <c:v>Kompisar/vänner</c:v>
                      </c:pt>
                      <c:pt idx="15">
                        <c:v>Andra webbsidor på internet eller social media</c:v>
                      </c:pt>
                      <c:pt idx="16">
                        <c:v>Webbsidor inom hälso- och sjukvården</c:v>
                      </c:pt>
                    </c:strCache>
                  </c:strRef>
                </c:cat>
                <c:val>
                  <c:numRef>
                    <c:extLst xmlns:c15="http://schemas.microsoft.com/office/drawing/2012/chart">
                      <c:ext xmlns:c15="http://schemas.microsoft.com/office/drawing/2012/chart" uri="{02D57815-91ED-43cb-92C2-25804820EDAC}">
                        <c15:formulaRef>
                          <c15:sqref>Sheet1!$D$2:$D$18</c15:sqref>
                        </c15:formulaRef>
                      </c:ext>
                    </c:extLst>
                    <c:numCache>
                      <c:formatCode>0</c:formatCode>
                      <c:ptCount val="17"/>
                      <c:pt idx="0">
                        <c:v>9</c:v>
                      </c:pt>
                      <c:pt idx="1">
                        <c:v>7</c:v>
                      </c:pt>
                      <c:pt idx="2">
                        <c:v>0</c:v>
                      </c:pt>
                      <c:pt idx="3">
                        <c:v>2</c:v>
                      </c:pt>
                      <c:pt idx="4">
                        <c:v>8</c:v>
                      </c:pt>
                      <c:pt idx="5">
                        <c:v>3</c:v>
                      </c:pt>
                      <c:pt idx="6">
                        <c:v>2</c:v>
                      </c:pt>
                      <c:pt idx="7">
                        <c:v>6</c:v>
                      </c:pt>
                      <c:pt idx="8">
                        <c:v>15</c:v>
                      </c:pt>
                      <c:pt idx="9">
                        <c:v>4</c:v>
                      </c:pt>
                      <c:pt idx="10">
                        <c:v>11</c:v>
                      </c:pt>
                      <c:pt idx="11">
                        <c:v>19</c:v>
                      </c:pt>
                      <c:pt idx="12">
                        <c:v>12</c:v>
                      </c:pt>
                      <c:pt idx="13">
                        <c:v>19</c:v>
                      </c:pt>
                      <c:pt idx="14">
                        <c:v>25</c:v>
                      </c:pt>
                      <c:pt idx="15">
                        <c:v>34</c:v>
                      </c:pt>
                      <c:pt idx="16">
                        <c:v>44</c:v>
                      </c:pt>
                    </c:numCache>
                  </c:numRef>
                </c:val>
                <c:extLst xmlns:c15="http://schemas.microsoft.com/office/drawing/2012/chart">
                  <c:ext xmlns:c16="http://schemas.microsoft.com/office/drawing/2014/chart" uri="{C3380CC4-5D6E-409C-BE32-E72D297353CC}">
                    <c16:uniqueId val="{00000006-ED7A-4C25-AD2C-095A4E69C50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65-84 år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Sheet1!$A$2:$A$18</c15:sqref>
                        </c15:formulaRef>
                      </c:ext>
                    </c:extLst>
                    <c:strCache>
                      <c:ptCount val="17"/>
                      <c:pt idx="0">
                        <c:v>Vet ej</c:v>
                      </c:pt>
                      <c:pt idx="1">
                        <c:v>Annat</c:v>
                      </c:pt>
                      <c:pt idx="2">
                        <c:v>Vårdnadshavare (om annan än mamma och pappa)</c:v>
                      </c:pt>
                      <c:pt idx="3">
                        <c:v>Syskon</c:v>
                      </c:pt>
                      <c:pt idx="4">
                        <c:v>Har inte fått någon information</c:v>
                      </c:pt>
                      <c:pt idx="5">
                        <c:v>Pappa</c:v>
                      </c:pt>
                      <c:pt idx="6">
                        <c:v>Elevhälsan</c:v>
                      </c:pt>
                      <c:pt idx="7">
                        <c:v>Mamma</c:v>
                      </c:pt>
                      <c:pt idx="8">
                        <c:v>Tryckt informationsmaterial</c:v>
                      </c:pt>
                      <c:pt idx="9">
                        <c:v>Ungdomsmottagning</c:v>
                      </c:pt>
                      <c:pt idx="10">
                        <c:v>Undervisning om relationer och sexualitet i skolan</c:v>
                      </c:pt>
                      <c:pt idx="11">
                        <c:v>TV, radio</c:v>
                      </c:pt>
                      <c:pt idx="12">
                        <c:v>Annan mottagning inom hälso- och sjukvården </c:v>
                      </c:pt>
                      <c:pt idx="13">
                        <c:v>Partner/s</c:v>
                      </c:pt>
                      <c:pt idx="14">
                        <c:v>Kompisar/vänner</c:v>
                      </c:pt>
                      <c:pt idx="15">
                        <c:v>Andra webbsidor på internet eller social media</c:v>
                      </c:pt>
                      <c:pt idx="16">
                        <c:v>Webbsidor inom hälso- och sjukvården</c:v>
                      </c:pt>
                    </c:strCache>
                  </c:strRef>
                </c:cat>
                <c:val>
                  <c:numRef>
                    <c:extLst xmlns:c15="http://schemas.microsoft.com/office/drawing/2012/chart">
                      <c:ext xmlns:c15="http://schemas.microsoft.com/office/drawing/2012/chart" uri="{02D57815-91ED-43cb-92C2-25804820EDAC}">
                        <c15:formulaRef>
                          <c15:sqref>Sheet1!$E$2:$E$18</c15:sqref>
                        </c15:formulaRef>
                      </c:ext>
                    </c:extLst>
                    <c:numCache>
                      <c:formatCode>0</c:formatCode>
                      <c:ptCount val="17"/>
                      <c:pt idx="0">
                        <c:v>6</c:v>
                      </c:pt>
                      <c:pt idx="1">
                        <c:v>9</c:v>
                      </c:pt>
                      <c:pt idx="2">
                        <c:v>0</c:v>
                      </c:pt>
                      <c:pt idx="3">
                        <c:v>0</c:v>
                      </c:pt>
                      <c:pt idx="4">
                        <c:v>20</c:v>
                      </c:pt>
                      <c:pt idx="5">
                        <c:v>0</c:v>
                      </c:pt>
                      <c:pt idx="6">
                        <c:v>1</c:v>
                      </c:pt>
                      <c:pt idx="7">
                        <c:v>3</c:v>
                      </c:pt>
                      <c:pt idx="8">
                        <c:v>20</c:v>
                      </c:pt>
                      <c:pt idx="9">
                        <c:v>0</c:v>
                      </c:pt>
                      <c:pt idx="10">
                        <c:v>3</c:v>
                      </c:pt>
                      <c:pt idx="11">
                        <c:v>18</c:v>
                      </c:pt>
                      <c:pt idx="12">
                        <c:v>3</c:v>
                      </c:pt>
                      <c:pt idx="13">
                        <c:v>19</c:v>
                      </c:pt>
                      <c:pt idx="14">
                        <c:v>16</c:v>
                      </c:pt>
                      <c:pt idx="15">
                        <c:v>21</c:v>
                      </c:pt>
                      <c:pt idx="16">
                        <c:v>19</c:v>
                      </c:pt>
                    </c:numCache>
                  </c:numRef>
                </c:val>
                <c:extLst xmlns:c15="http://schemas.microsoft.com/office/drawing/2012/chart">
                  <c:ext xmlns:c16="http://schemas.microsoft.com/office/drawing/2014/chart" uri="{C3380CC4-5D6E-409C-BE32-E72D297353CC}">
                    <c16:uniqueId val="{00000007-ED7A-4C25-AD2C-095A4E69C504}"/>
                  </c:ext>
                </c:extLst>
              </c15:ser>
            </c15:filteredBarSeries>
          </c:ext>
        </c:extLst>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2001391392341023"/>
          <c:y val="0.15420118382504369"/>
          <c:w val="0.41196846817491545"/>
          <c:h val="0.80609858755265951"/>
        </c:manualLayout>
      </c:layout>
      <c:barChart>
        <c:barDir val="bar"/>
        <c:grouping val="clustered"/>
        <c:varyColors val="0"/>
        <c:ser>
          <c:idx val="2"/>
          <c:order val="2"/>
          <c:tx>
            <c:strRef>
              <c:f>Sheet1!$D$1</c:f>
              <c:strCache>
                <c:ptCount val="1"/>
                <c:pt idx="0">
                  <c:v>45-64 år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Vet ej</c:v>
                </c:pt>
                <c:pt idx="1">
                  <c:v>Annat</c:v>
                </c:pt>
                <c:pt idx="2">
                  <c:v>Syskon</c:v>
                </c:pt>
                <c:pt idx="3">
                  <c:v>Elevhälsan</c:v>
                </c:pt>
                <c:pt idx="4">
                  <c:v>Pappa</c:v>
                </c:pt>
                <c:pt idx="5">
                  <c:v>Ungdomsmottagning</c:v>
                </c:pt>
                <c:pt idx="6">
                  <c:v>Mamma</c:v>
                </c:pt>
                <c:pt idx="7">
                  <c:v>Har inte fått någon information</c:v>
                </c:pt>
                <c:pt idx="8">
                  <c:v>Undervisning om relationer och sexualitet i skolan</c:v>
                </c:pt>
                <c:pt idx="9">
                  <c:v>Annan mottagning inom hälso- och sjukvården </c:v>
                </c:pt>
                <c:pt idx="10">
                  <c:v>Tryckt informationsmaterial</c:v>
                </c:pt>
                <c:pt idx="11">
                  <c:v>TV, radio</c:v>
                </c:pt>
                <c:pt idx="12">
                  <c:v>Partner/s</c:v>
                </c:pt>
                <c:pt idx="13">
                  <c:v>Kompisar/vänner</c:v>
                </c:pt>
                <c:pt idx="14">
                  <c:v>Andra webbsidor på internet eller social media</c:v>
                </c:pt>
                <c:pt idx="15">
                  <c:v>Webbsidor inom hälso- och sjukvården</c:v>
                </c:pt>
              </c:strCache>
            </c:strRef>
          </c:cat>
          <c:val>
            <c:numRef>
              <c:f>Sheet1!$D$2:$D$17</c:f>
              <c:numCache>
                <c:formatCode>0</c:formatCode>
                <c:ptCount val="16"/>
                <c:pt idx="0">
                  <c:v>9</c:v>
                </c:pt>
                <c:pt idx="1">
                  <c:v>7</c:v>
                </c:pt>
                <c:pt idx="2">
                  <c:v>2</c:v>
                </c:pt>
                <c:pt idx="3">
                  <c:v>2</c:v>
                </c:pt>
                <c:pt idx="4">
                  <c:v>3</c:v>
                </c:pt>
                <c:pt idx="5">
                  <c:v>4</c:v>
                </c:pt>
                <c:pt idx="6">
                  <c:v>6</c:v>
                </c:pt>
                <c:pt idx="7">
                  <c:v>8</c:v>
                </c:pt>
                <c:pt idx="8">
                  <c:v>11</c:v>
                </c:pt>
                <c:pt idx="9">
                  <c:v>12</c:v>
                </c:pt>
                <c:pt idx="10">
                  <c:v>15</c:v>
                </c:pt>
                <c:pt idx="11">
                  <c:v>19</c:v>
                </c:pt>
                <c:pt idx="12">
                  <c:v>19</c:v>
                </c:pt>
                <c:pt idx="13">
                  <c:v>25</c:v>
                </c:pt>
                <c:pt idx="14">
                  <c:v>34</c:v>
                </c:pt>
                <c:pt idx="15">
                  <c:v>44</c:v>
                </c:pt>
              </c:numCache>
            </c:numRef>
          </c:val>
          <c:extLst>
            <c:ext xmlns:c16="http://schemas.microsoft.com/office/drawing/2014/chart" uri="{C3380CC4-5D6E-409C-BE32-E72D297353CC}">
              <c16:uniqueId val="{00000001-FB7F-490E-A85E-2B5E162DA848}"/>
            </c:ext>
          </c:extLst>
        </c:ser>
        <c:dLbls>
          <c:showLegendKey val="0"/>
          <c:showVal val="0"/>
          <c:showCatName val="0"/>
          <c:showSerName val="0"/>
          <c:showPercent val="0"/>
          <c:showBubbleSize val="0"/>
        </c:dLbls>
        <c:gapWidth val="120"/>
        <c:overlap val="-70"/>
        <c:axId val="1754927791"/>
        <c:axId val="190452703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16-29 år</c:v>
                      </c:pt>
                    </c:strCache>
                  </c:strRef>
                </c:tx>
                <c:spPr>
                  <a:solidFill>
                    <a:srgbClr val="5C1237"/>
                  </a:solidFill>
                  <a:ln>
                    <a:noFill/>
                  </a:ln>
                  <a:effectLst/>
                </c:spPr>
                <c:invertIfNegative val="0"/>
                <c:dPt>
                  <c:idx val="0"/>
                  <c:invertIfNegative val="0"/>
                  <c:bubble3D val="0"/>
                  <c:spPr>
                    <a:solidFill>
                      <a:srgbClr val="5C1237"/>
                    </a:solidFill>
                    <a:ln>
                      <a:noFill/>
                    </a:ln>
                    <a:effectLst/>
                  </c:spPr>
                  <c:extLst>
                    <c:ext xmlns:c16="http://schemas.microsoft.com/office/drawing/2014/chart" uri="{C3380CC4-5D6E-409C-BE32-E72D297353CC}">
                      <c16:uniqueId val="{00000001-DF67-4F09-925B-775D21E820EC}"/>
                    </c:ext>
                  </c:extLst>
                </c:dPt>
                <c:dPt>
                  <c:idx val="12"/>
                  <c:invertIfNegative val="0"/>
                  <c:bubble3D val="0"/>
                  <c:spPr>
                    <a:solidFill>
                      <a:srgbClr val="5C1237"/>
                    </a:solidFill>
                    <a:ln>
                      <a:noFill/>
                    </a:ln>
                    <a:effectLst/>
                  </c:spPr>
                  <c:extLst>
                    <c:ext xmlns:c16="http://schemas.microsoft.com/office/drawing/2014/chart" uri="{C3380CC4-5D6E-409C-BE32-E72D297353CC}">
                      <c16:uniqueId val="{00000003-DF67-4F09-925B-775D21E820E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Sheet1!$A$2:$A$17</c15:sqref>
                        </c15:formulaRef>
                      </c:ext>
                    </c:extLst>
                    <c:strCache>
                      <c:ptCount val="16"/>
                      <c:pt idx="0">
                        <c:v>Vet ej</c:v>
                      </c:pt>
                      <c:pt idx="1">
                        <c:v>Annat</c:v>
                      </c:pt>
                      <c:pt idx="2">
                        <c:v>Syskon</c:v>
                      </c:pt>
                      <c:pt idx="3">
                        <c:v>Elevhälsan</c:v>
                      </c:pt>
                      <c:pt idx="4">
                        <c:v>Pappa</c:v>
                      </c:pt>
                      <c:pt idx="5">
                        <c:v>Ungdomsmottagning</c:v>
                      </c:pt>
                      <c:pt idx="6">
                        <c:v>Mamma</c:v>
                      </c:pt>
                      <c:pt idx="7">
                        <c:v>Har inte fått någon information</c:v>
                      </c:pt>
                      <c:pt idx="8">
                        <c:v>Undervisning om relationer och sexualitet i skolan</c:v>
                      </c:pt>
                      <c:pt idx="9">
                        <c:v>Annan mottagning inom hälso- och sjukvården </c:v>
                      </c:pt>
                      <c:pt idx="10">
                        <c:v>Tryckt informationsmaterial</c:v>
                      </c:pt>
                      <c:pt idx="11">
                        <c:v>TV, radio</c:v>
                      </c:pt>
                      <c:pt idx="12">
                        <c:v>Partner/s</c:v>
                      </c:pt>
                      <c:pt idx="13">
                        <c:v>Kompisar/vänner</c:v>
                      </c:pt>
                      <c:pt idx="14">
                        <c:v>Andra webbsidor på internet eller social media</c:v>
                      </c:pt>
                      <c:pt idx="15">
                        <c:v>Webbsidor inom hälso- och sjukvården</c:v>
                      </c:pt>
                    </c:strCache>
                  </c:strRef>
                </c:cat>
                <c:val>
                  <c:numRef>
                    <c:extLst>
                      <c:ext uri="{02D57815-91ED-43cb-92C2-25804820EDAC}">
                        <c15:formulaRef>
                          <c15:sqref>Sheet1!$B$2:$B$17</c15:sqref>
                        </c15:formulaRef>
                      </c:ext>
                    </c:extLst>
                    <c:numCache>
                      <c:formatCode>0</c:formatCode>
                      <c:ptCount val="16"/>
                      <c:pt idx="0">
                        <c:v>3</c:v>
                      </c:pt>
                      <c:pt idx="1">
                        <c:v>6</c:v>
                      </c:pt>
                      <c:pt idx="2">
                        <c:v>7</c:v>
                      </c:pt>
                      <c:pt idx="3">
                        <c:v>11</c:v>
                      </c:pt>
                      <c:pt idx="4">
                        <c:v>6</c:v>
                      </c:pt>
                      <c:pt idx="5">
                        <c:v>35</c:v>
                      </c:pt>
                      <c:pt idx="6">
                        <c:v>18</c:v>
                      </c:pt>
                      <c:pt idx="7">
                        <c:v>1</c:v>
                      </c:pt>
                      <c:pt idx="8">
                        <c:v>18</c:v>
                      </c:pt>
                      <c:pt idx="9">
                        <c:v>17</c:v>
                      </c:pt>
                      <c:pt idx="10">
                        <c:v>12</c:v>
                      </c:pt>
                      <c:pt idx="11">
                        <c:v>17</c:v>
                      </c:pt>
                      <c:pt idx="12">
                        <c:v>24</c:v>
                      </c:pt>
                      <c:pt idx="13">
                        <c:v>50</c:v>
                      </c:pt>
                      <c:pt idx="14">
                        <c:v>44</c:v>
                      </c:pt>
                      <c:pt idx="15">
                        <c:v>78</c:v>
                      </c:pt>
                    </c:numCache>
                  </c:numRef>
                </c:val>
                <c:extLst>
                  <c:ext xmlns:c16="http://schemas.microsoft.com/office/drawing/2014/chart" uri="{C3380CC4-5D6E-409C-BE32-E72D297353CC}">
                    <c16:uniqueId val="{00000004-C5F5-4300-81DA-4DC686A4B789}"/>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30-44 år</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Sheet1!$A$2:$A$17</c15:sqref>
                        </c15:formulaRef>
                      </c:ext>
                    </c:extLst>
                    <c:strCache>
                      <c:ptCount val="16"/>
                      <c:pt idx="0">
                        <c:v>Vet ej</c:v>
                      </c:pt>
                      <c:pt idx="1">
                        <c:v>Annat</c:v>
                      </c:pt>
                      <c:pt idx="2">
                        <c:v>Syskon</c:v>
                      </c:pt>
                      <c:pt idx="3">
                        <c:v>Elevhälsan</c:v>
                      </c:pt>
                      <c:pt idx="4">
                        <c:v>Pappa</c:v>
                      </c:pt>
                      <c:pt idx="5">
                        <c:v>Ungdomsmottagning</c:v>
                      </c:pt>
                      <c:pt idx="6">
                        <c:v>Mamma</c:v>
                      </c:pt>
                      <c:pt idx="7">
                        <c:v>Har inte fått någon information</c:v>
                      </c:pt>
                      <c:pt idx="8">
                        <c:v>Undervisning om relationer och sexualitet i skolan</c:v>
                      </c:pt>
                      <c:pt idx="9">
                        <c:v>Annan mottagning inom hälso- och sjukvården </c:v>
                      </c:pt>
                      <c:pt idx="10">
                        <c:v>Tryckt informationsmaterial</c:v>
                      </c:pt>
                      <c:pt idx="11">
                        <c:v>TV, radio</c:v>
                      </c:pt>
                      <c:pt idx="12">
                        <c:v>Partner/s</c:v>
                      </c:pt>
                      <c:pt idx="13">
                        <c:v>Kompisar/vänner</c:v>
                      </c:pt>
                      <c:pt idx="14">
                        <c:v>Andra webbsidor på internet eller social media</c:v>
                      </c:pt>
                      <c:pt idx="15">
                        <c:v>Webbsidor inom hälso- och sjukvården</c:v>
                      </c:pt>
                    </c:strCache>
                  </c:strRef>
                </c:cat>
                <c:val>
                  <c:numRef>
                    <c:extLst xmlns:c15="http://schemas.microsoft.com/office/drawing/2012/chart">
                      <c:ext xmlns:c15="http://schemas.microsoft.com/office/drawing/2012/chart" uri="{02D57815-91ED-43cb-92C2-25804820EDAC}">
                        <c15:formulaRef>
                          <c15:sqref>Sheet1!$C$2:$C$17</c15:sqref>
                        </c15:formulaRef>
                      </c:ext>
                    </c:extLst>
                    <c:numCache>
                      <c:formatCode>0</c:formatCode>
                      <c:ptCount val="16"/>
                      <c:pt idx="0">
                        <c:v>6</c:v>
                      </c:pt>
                      <c:pt idx="1">
                        <c:v>6</c:v>
                      </c:pt>
                      <c:pt idx="2">
                        <c:v>3</c:v>
                      </c:pt>
                      <c:pt idx="3">
                        <c:v>6</c:v>
                      </c:pt>
                      <c:pt idx="4">
                        <c:v>4</c:v>
                      </c:pt>
                      <c:pt idx="5">
                        <c:v>15</c:v>
                      </c:pt>
                      <c:pt idx="6">
                        <c:v>10</c:v>
                      </c:pt>
                      <c:pt idx="7">
                        <c:v>4</c:v>
                      </c:pt>
                      <c:pt idx="8">
                        <c:v>17</c:v>
                      </c:pt>
                      <c:pt idx="9">
                        <c:v>21</c:v>
                      </c:pt>
                      <c:pt idx="10">
                        <c:v>14</c:v>
                      </c:pt>
                      <c:pt idx="11">
                        <c:v>20</c:v>
                      </c:pt>
                      <c:pt idx="12">
                        <c:v>22</c:v>
                      </c:pt>
                      <c:pt idx="13">
                        <c:v>40</c:v>
                      </c:pt>
                      <c:pt idx="14">
                        <c:v>48</c:v>
                      </c:pt>
                      <c:pt idx="15">
                        <c:v>57</c:v>
                      </c:pt>
                    </c:numCache>
                  </c:numRef>
                </c:val>
                <c:extLst xmlns:c15="http://schemas.microsoft.com/office/drawing/2012/chart">
                  <c:ext xmlns:c16="http://schemas.microsoft.com/office/drawing/2014/chart" uri="{C3380CC4-5D6E-409C-BE32-E72D297353CC}">
                    <c16:uniqueId val="{00000000-FB7F-490E-A85E-2B5E162DA84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65-84 år</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Sheet1!$A$2:$A$17</c15:sqref>
                        </c15:formulaRef>
                      </c:ext>
                    </c:extLst>
                    <c:strCache>
                      <c:ptCount val="16"/>
                      <c:pt idx="0">
                        <c:v>Vet ej</c:v>
                      </c:pt>
                      <c:pt idx="1">
                        <c:v>Annat</c:v>
                      </c:pt>
                      <c:pt idx="2">
                        <c:v>Syskon</c:v>
                      </c:pt>
                      <c:pt idx="3">
                        <c:v>Elevhälsan</c:v>
                      </c:pt>
                      <c:pt idx="4">
                        <c:v>Pappa</c:v>
                      </c:pt>
                      <c:pt idx="5">
                        <c:v>Ungdomsmottagning</c:v>
                      </c:pt>
                      <c:pt idx="6">
                        <c:v>Mamma</c:v>
                      </c:pt>
                      <c:pt idx="7">
                        <c:v>Har inte fått någon information</c:v>
                      </c:pt>
                      <c:pt idx="8">
                        <c:v>Undervisning om relationer och sexualitet i skolan</c:v>
                      </c:pt>
                      <c:pt idx="9">
                        <c:v>Annan mottagning inom hälso- och sjukvården </c:v>
                      </c:pt>
                      <c:pt idx="10">
                        <c:v>Tryckt informationsmaterial</c:v>
                      </c:pt>
                      <c:pt idx="11">
                        <c:v>TV, radio</c:v>
                      </c:pt>
                      <c:pt idx="12">
                        <c:v>Partner/s</c:v>
                      </c:pt>
                      <c:pt idx="13">
                        <c:v>Kompisar/vänner</c:v>
                      </c:pt>
                      <c:pt idx="14">
                        <c:v>Andra webbsidor på internet eller social media</c:v>
                      </c:pt>
                      <c:pt idx="15">
                        <c:v>Webbsidor inom hälso- och sjukvården</c:v>
                      </c:pt>
                    </c:strCache>
                  </c:strRef>
                </c:cat>
                <c:val>
                  <c:numRef>
                    <c:extLst xmlns:c15="http://schemas.microsoft.com/office/drawing/2012/chart">
                      <c:ext xmlns:c15="http://schemas.microsoft.com/office/drawing/2012/chart" uri="{02D57815-91ED-43cb-92C2-25804820EDAC}">
                        <c15:formulaRef>
                          <c15:sqref>Sheet1!$E$2:$E$17</c15:sqref>
                        </c15:formulaRef>
                      </c:ext>
                    </c:extLst>
                    <c:numCache>
                      <c:formatCode>0</c:formatCode>
                      <c:ptCount val="16"/>
                      <c:pt idx="0">
                        <c:v>6</c:v>
                      </c:pt>
                      <c:pt idx="1">
                        <c:v>9</c:v>
                      </c:pt>
                      <c:pt idx="2">
                        <c:v>0</c:v>
                      </c:pt>
                      <c:pt idx="3">
                        <c:v>1</c:v>
                      </c:pt>
                      <c:pt idx="4">
                        <c:v>0</c:v>
                      </c:pt>
                      <c:pt idx="5">
                        <c:v>0</c:v>
                      </c:pt>
                      <c:pt idx="6">
                        <c:v>3</c:v>
                      </c:pt>
                      <c:pt idx="7">
                        <c:v>20</c:v>
                      </c:pt>
                      <c:pt idx="8">
                        <c:v>3</c:v>
                      </c:pt>
                      <c:pt idx="9">
                        <c:v>3</c:v>
                      </c:pt>
                      <c:pt idx="10">
                        <c:v>20</c:v>
                      </c:pt>
                      <c:pt idx="11">
                        <c:v>18</c:v>
                      </c:pt>
                      <c:pt idx="12">
                        <c:v>19</c:v>
                      </c:pt>
                      <c:pt idx="13">
                        <c:v>16</c:v>
                      </c:pt>
                      <c:pt idx="14">
                        <c:v>21</c:v>
                      </c:pt>
                      <c:pt idx="15">
                        <c:v>19</c:v>
                      </c:pt>
                    </c:numCache>
                  </c:numRef>
                </c:val>
                <c:extLst xmlns:c15="http://schemas.microsoft.com/office/drawing/2012/chart">
                  <c:ext xmlns:c16="http://schemas.microsoft.com/office/drawing/2014/chart" uri="{C3380CC4-5D6E-409C-BE32-E72D297353CC}">
                    <c16:uniqueId val="{00000002-FB7F-490E-A85E-2B5E162DA848}"/>
                  </c:ext>
                </c:extLst>
              </c15:ser>
            </c15:filteredBarSeries>
          </c:ext>
        </c:extLst>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58309528578006"/>
          <c:y val="7.4248626035989251E-2"/>
          <c:w val="0.66978689912756895"/>
          <c:h val="0.8413272051042846"/>
        </c:manualLayout>
      </c:layout>
      <c:barChart>
        <c:barDir val="bar"/>
        <c:grouping val="clustered"/>
        <c:varyColors val="0"/>
        <c:ser>
          <c:idx val="0"/>
          <c:order val="0"/>
          <c:tx>
            <c:strRef>
              <c:f>Sheet1!$B$1</c:f>
              <c:strCache>
                <c:ptCount val="1"/>
                <c:pt idx="0">
                  <c:v>Ja</c:v>
                </c:pt>
              </c:strCache>
            </c:strRef>
          </c:tx>
          <c:spPr>
            <a:solidFill>
              <a:schemeClr val="bg2"/>
            </a:solidFill>
            <a:ln>
              <a:noFill/>
            </a:ln>
            <a:effectLst/>
          </c:spPr>
          <c:invertIfNegative val="0"/>
          <c:dPt>
            <c:idx val="3"/>
            <c:invertIfNegative val="0"/>
            <c:bubble3D val="0"/>
            <c:spPr>
              <a:solidFill>
                <a:schemeClr val="bg2"/>
              </a:solidFill>
              <a:ln>
                <a:noFill/>
              </a:ln>
              <a:effectLst/>
            </c:spPr>
            <c:extLst>
              <c:ext xmlns:c16="http://schemas.microsoft.com/office/drawing/2014/chart" uri="{C3380CC4-5D6E-409C-BE32-E72D297353CC}">
                <c16:uniqueId val="{00000007-5E37-4DC8-9BF6-533B06F5B320}"/>
              </c:ext>
            </c:extLst>
          </c:dPt>
          <c:dPt>
            <c:idx val="4"/>
            <c:invertIfNegative val="0"/>
            <c:bubble3D val="0"/>
            <c:spPr>
              <a:solidFill>
                <a:schemeClr val="bg2"/>
              </a:solidFill>
              <a:ln>
                <a:noFill/>
              </a:ln>
              <a:effectLst/>
            </c:spPr>
            <c:extLst>
              <c:ext xmlns:c16="http://schemas.microsoft.com/office/drawing/2014/chart" uri="{C3380CC4-5D6E-409C-BE32-E72D297353CC}">
                <c16:uniqueId val="{00000003-07B3-41EF-9DF4-65728A4D4593}"/>
              </c:ext>
            </c:extLst>
          </c:dPt>
          <c:dPt>
            <c:idx val="5"/>
            <c:invertIfNegative val="0"/>
            <c:bubble3D val="0"/>
            <c:spPr>
              <a:solidFill>
                <a:schemeClr val="bg2"/>
              </a:solidFill>
              <a:ln>
                <a:noFill/>
              </a:ln>
              <a:effectLst/>
            </c:spPr>
            <c:extLst>
              <c:ext xmlns:c16="http://schemas.microsoft.com/office/drawing/2014/chart" uri="{C3380CC4-5D6E-409C-BE32-E72D297353CC}">
                <c16:uniqueId val="{00000005-07B3-41EF-9DF4-65728A4D4593}"/>
              </c:ext>
            </c:extLst>
          </c:dPt>
          <c:dPt>
            <c:idx val="6"/>
            <c:invertIfNegative val="0"/>
            <c:bubble3D val="0"/>
            <c:spPr>
              <a:solidFill>
                <a:schemeClr val="bg2"/>
              </a:solidFill>
              <a:ln>
                <a:noFill/>
              </a:ln>
              <a:effectLst/>
            </c:spPr>
            <c:extLst>
              <c:ext xmlns:c16="http://schemas.microsoft.com/office/drawing/2014/chart" uri="{C3380CC4-5D6E-409C-BE32-E72D297353CC}">
                <c16:uniqueId val="{00000007-07B3-41EF-9DF4-65728A4D459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Vet inte</c:v>
                </c:pt>
                <c:pt idx="1">
                  <c:v>Vill inte svara</c:v>
                </c:pt>
                <c:pt idx="2">
                  <c:v>Annat</c:v>
                </c:pt>
                <c:pt idx="3">
                  <c:v>Ickebinär</c:v>
                </c:pt>
                <c:pt idx="4">
                  <c:v>Queer</c:v>
                </c:pt>
                <c:pt idx="5">
                  <c:v>Man</c:v>
                </c:pt>
                <c:pt idx="6">
                  <c:v>Kvinna</c:v>
                </c:pt>
              </c:strCache>
            </c:strRef>
          </c:cat>
          <c:val>
            <c:numRef>
              <c:f>Sheet1!$B$2:$B$8</c:f>
              <c:numCache>
                <c:formatCode>0</c:formatCode>
                <c:ptCount val="7"/>
                <c:pt idx="0">
                  <c:v>1</c:v>
                </c:pt>
                <c:pt idx="1">
                  <c:v>1</c:v>
                </c:pt>
                <c:pt idx="2">
                  <c:v>1</c:v>
                </c:pt>
                <c:pt idx="3">
                  <c:v>2</c:v>
                </c:pt>
                <c:pt idx="4">
                  <c:v>2</c:v>
                </c:pt>
                <c:pt idx="5">
                  <c:v>32</c:v>
                </c:pt>
                <c:pt idx="6">
                  <c:v>61</c:v>
                </c:pt>
              </c:numCache>
            </c:numRef>
          </c:val>
          <c:extLst>
            <c:ext xmlns:c16="http://schemas.microsoft.com/office/drawing/2014/chart" uri="{C3380CC4-5D6E-409C-BE32-E72D297353CC}">
              <c16:uniqueId val="{00000008-5E37-4DC8-9BF6-533B06F5B320}"/>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2001391392341023"/>
          <c:y val="0.15420118382504369"/>
          <c:w val="0.35536436707427665"/>
          <c:h val="0.80609858755265951"/>
        </c:manualLayout>
      </c:layout>
      <c:barChart>
        <c:barDir val="bar"/>
        <c:grouping val="clustered"/>
        <c:varyColors val="0"/>
        <c:ser>
          <c:idx val="3"/>
          <c:order val="3"/>
          <c:tx>
            <c:strRef>
              <c:f>Sheet1!$E$1</c:f>
              <c:strCache>
                <c:ptCount val="1"/>
                <c:pt idx="0">
                  <c:v>65-84 år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Vet ej</c:v>
                </c:pt>
                <c:pt idx="1">
                  <c:v>Annat</c:v>
                </c:pt>
                <c:pt idx="2">
                  <c:v>Elevhälsan</c:v>
                </c:pt>
                <c:pt idx="3">
                  <c:v>Mamma</c:v>
                </c:pt>
                <c:pt idx="4">
                  <c:v>Undervisning om relationer och sexualitet i skolan</c:v>
                </c:pt>
                <c:pt idx="5">
                  <c:v>Annan mottagning inom hälso- och sjukvården </c:v>
                </c:pt>
                <c:pt idx="6">
                  <c:v>Kompisar/vänner</c:v>
                </c:pt>
                <c:pt idx="7">
                  <c:v>TV, radio</c:v>
                </c:pt>
                <c:pt idx="8">
                  <c:v>Partner/s</c:v>
                </c:pt>
                <c:pt idx="9">
                  <c:v>Webbsidor inom hälso- och sjukvården</c:v>
                </c:pt>
                <c:pt idx="10">
                  <c:v>Har inte fått någon information</c:v>
                </c:pt>
                <c:pt idx="11">
                  <c:v>Tryckt informationsmaterial</c:v>
                </c:pt>
                <c:pt idx="12">
                  <c:v>Andra webbsidor på internet eller social media</c:v>
                </c:pt>
              </c:strCache>
            </c:strRef>
          </c:cat>
          <c:val>
            <c:numRef>
              <c:f>Sheet1!$E$2:$E$14</c:f>
              <c:numCache>
                <c:formatCode>0</c:formatCode>
                <c:ptCount val="13"/>
                <c:pt idx="0">
                  <c:v>6</c:v>
                </c:pt>
                <c:pt idx="1">
                  <c:v>9</c:v>
                </c:pt>
                <c:pt idx="2">
                  <c:v>1</c:v>
                </c:pt>
                <c:pt idx="3">
                  <c:v>3</c:v>
                </c:pt>
                <c:pt idx="4">
                  <c:v>3</c:v>
                </c:pt>
                <c:pt idx="5">
                  <c:v>3</c:v>
                </c:pt>
                <c:pt idx="6">
                  <c:v>16</c:v>
                </c:pt>
                <c:pt idx="7">
                  <c:v>18</c:v>
                </c:pt>
                <c:pt idx="8">
                  <c:v>19</c:v>
                </c:pt>
                <c:pt idx="9">
                  <c:v>19</c:v>
                </c:pt>
                <c:pt idx="10">
                  <c:v>20</c:v>
                </c:pt>
                <c:pt idx="11">
                  <c:v>20</c:v>
                </c:pt>
                <c:pt idx="12">
                  <c:v>21</c:v>
                </c:pt>
              </c:numCache>
            </c:numRef>
          </c:val>
          <c:extLst>
            <c:ext xmlns:c16="http://schemas.microsoft.com/office/drawing/2014/chart" uri="{C3380CC4-5D6E-409C-BE32-E72D297353CC}">
              <c16:uniqueId val="{00000007-ED7A-4C25-AD2C-095A4E69C504}"/>
            </c:ext>
          </c:extLst>
        </c:ser>
        <c:dLbls>
          <c:dLblPos val="outEnd"/>
          <c:showLegendKey val="0"/>
          <c:showVal val="1"/>
          <c:showCatName val="0"/>
          <c:showSerName val="0"/>
          <c:showPercent val="0"/>
          <c:showBubbleSize val="0"/>
        </c:dLbls>
        <c:gapWidth val="150"/>
        <c:overlap val="-70"/>
        <c:axId val="1754927791"/>
        <c:axId val="190452703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16-29 år</c:v>
                      </c:pt>
                    </c:strCache>
                  </c:strRef>
                </c:tx>
                <c:spPr>
                  <a:solidFill>
                    <a:srgbClr val="5C1237"/>
                  </a:solidFill>
                  <a:ln>
                    <a:noFill/>
                  </a:ln>
                  <a:effectLst/>
                </c:spPr>
                <c:invertIfNegative val="0"/>
                <c:dPt>
                  <c:idx val="0"/>
                  <c:invertIfNegative val="0"/>
                  <c:bubble3D val="0"/>
                  <c:spPr>
                    <a:solidFill>
                      <a:srgbClr val="5C1237"/>
                    </a:solidFill>
                    <a:ln>
                      <a:noFill/>
                    </a:ln>
                    <a:effectLst/>
                  </c:spPr>
                  <c:extLst>
                    <c:ext xmlns:c16="http://schemas.microsoft.com/office/drawing/2014/chart" uri="{C3380CC4-5D6E-409C-BE32-E72D297353CC}">
                      <c16:uniqueId val="{00000001-ED7A-4C25-AD2C-095A4E69C504}"/>
                    </c:ext>
                  </c:extLst>
                </c:dPt>
                <c:dPt>
                  <c:idx val="13"/>
                  <c:invertIfNegative val="0"/>
                  <c:bubble3D val="0"/>
                  <c:spPr>
                    <a:solidFill>
                      <a:srgbClr val="5C1237"/>
                    </a:solidFill>
                    <a:ln>
                      <a:noFill/>
                    </a:ln>
                    <a:effectLst/>
                  </c:spPr>
                  <c:extLst>
                    <c:ext xmlns:c16="http://schemas.microsoft.com/office/drawing/2014/chart" uri="{C3380CC4-5D6E-409C-BE32-E72D297353CC}">
                      <c16:uniqueId val="{00000003-FBAB-4A51-9624-FCCAFA0FEBE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Sheet1!$A$2:$A$14</c15:sqref>
                        </c15:formulaRef>
                      </c:ext>
                    </c:extLst>
                    <c:strCache>
                      <c:ptCount val="13"/>
                      <c:pt idx="0">
                        <c:v>Vet ej</c:v>
                      </c:pt>
                      <c:pt idx="1">
                        <c:v>Annat</c:v>
                      </c:pt>
                      <c:pt idx="2">
                        <c:v>Elevhälsan</c:v>
                      </c:pt>
                      <c:pt idx="3">
                        <c:v>Mamma</c:v>
                      </c:pt>
                      <c:pt idx="4">
                        <c:v>Undervisning om relationer och sexualitet i skolan</c:v>
                      </c:pt>
                      <c:pt idx="5">
                        <c:v>Annan mottagning inom hälso- och sjukvården </c:v>
                      </c:pt>
                      <c:pt idx="6">
                        <c:v>Kompisar/vänner</c:v>
                      </c:pt>
                      <c:pt idx="7">
                        <c:v>TV, radio</c:v>
                      </c:pt>
                      <c:pt idx="8">
                        <c:v>Partner/s</c:v>
                      </c:pt>
                      <c:pt idx="9">
                        <c:v>Webbsidor inom hälso- och sjukvården</c:v>
                      </c:pt>
                      <c:pt idx="10">
                        <c:v>Har inte fått någon information</c:v>
                      </c:pt>
                      <c:pt idx="11">
                        <c:v>Tryckt informationsmaterial</c:v>
                      </c:pt>
                      <c:pt idx="12">
                        <c:v>Andra webbsidor på internet eller social media</c:v>
                      </c:pt>
                    </c:strCache>
                  </c:strRef>
                </c:cat>
                <c:val>
                  <c:numRef>
                    <c:extLst>
                      <c:ext uri="{02D57815-91ED-43cb-92C2-25804820EDAC}">
                        <c15:formulaRef>
                          <c15:sqref>Sheet1!$B$2:$B$14</c15:sqref>
                        </c15:formulaRef>
                      </c:ext>
                    </c:extLst>
                    <c:numCache>
                      <c:formatCode>0</c:formatCode>
                      <c:ptCount val="13"/>
                      <c:pt idx="0">
                        <c:v>3</c:v>
                      </c:pt>
                      <c:pt idx="1">
                        <c:v>6</c:v>
                      </c:pt>
                      <c:pt idx="2">
                        <c:v>11</c:v>
                      </c:pt>
                      <c:pt idx="3">
                        <c:v>18</c:v>
                      </c:pt>
                      <c:pt idx="4">
                        <c:v>18</c:v>
                      </c:pt>
                      <c:pt idx="5">
                        <c:v>17</c:v>
                      </c:pt>
                      <c:pt idx="6">
                        <c:v>50</c:v>
                      </c:pt>
                      <c:pt idx="7">
                        <c:v>17</c:v>
                      </c:pt>
                      <c:pt idx="8">
                        <c:v>24</c:v>
                      </c:pt>
                      <c:pt idx="9">
                        <c:v>78</c:v>
                      </c:pt>
                      <c:pt idx="10">
                        <c:v>1</c:v>
                      </c:pt>
                      <c:pt idx="11">
                        <c:v>12</c:v>
                      </c:pt>
                      <c:pt idx="12">
                        <c:v>44</c:v>
                      </c:pt>
                    </c:numCache>
                  </c:numRef>
                </c:val>
                <c:extLst>
                  <c:ext xmlns:c16="http://schemas.microsoft.com/office/drawing/2014/chart" uri="{C3380CC4-5D6E-409C-BE32-E72D297353CC}">
                    <c16:uniqueId val="{00000004-ED7A-4C25-AD2C-095A4E69C50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30-44 år</c:v>
                      </c:pt>
                    </c:strCache>
                  </c:strRef>
                </c:tx>
                <c:spPr>
                  <a:solidFill>
                    <a:srgbClr val="9D397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Sheet1!$A$2:$A$14</c15:sqref>
                        </c15:formulaRef>
                      </c:ext>
                    </c:extLst>
                    <c:strCache>
                      <c:ptCount val="13"/>
                      <c:pt idx="0">
                        <c:v>Vet ej</c:v>
                      </c:pt>
                      <c:pt idx="1">
                        <c:v>Annat</c:v>
                      </c:pt>
                      <c:pt idx="2">
                        <c:v>Elevhälsan</c:v>
                      </c:pt>
                      <c:pt idx="3">
                        <c:v>Mamma</c:v>
                      </c:pt>
                      <c:pt idx="4">
                        <c:v>Undervisning om relationer och sexualitet i skolan</c:v>
                      </c:pt>
                      <c:pt idx="5">
                        <c:v>Annan mottagning inom hälso- och sjukvården </c:v>
                      </c:pt>
                      <c:pt idx="6">
                        <c:v>Kompisar/vänner</c:v>
                      </c:pt>
                      <c:pt idx="7">
                        <c:v>TV, radio</c:v>
                      </c:pt>
                      <c:pt idx="8">
                        <c:v>Partner/s</c:v>
                      </c:pt>
                      <c:pt idx="9">
                        <c:v>Webbsidor inom hälso- och sjukvården</c:v>
                      </c:pt>
                      <c:pt idx="10">
                        <c:v>Har inte fått någon information</c:v>
                      </c:pt>
                      <c:pt idx="11">
                        <c:v>Tryckt informationsmaterial</c:v>
                      </c:pt>
                      <c:pt idx="12">
                        <c:v>Andra webbsidor på internet eller social media</c:v>
                      </c:pt>
                    </c:strCache>
                  </c:strRef>
                </c:cat>
                <c:val>
                  <c:numRef>
                    <c:extLst xmlns:c15="http://schemas.microsoft.com/office/drawing/2012/chart">
                      <c:ext xmlns:c15="http://schemas.microsoft.com/office/drawing/2012/chart" uri="{02D57815-91ED-43cb-92C2-25804820EDAC}">
                        <c15:formulaRef>
                          <c15:sqref>Sheet1!$C$2:$C$14</c15:sqref>
                        </c15:formulaRef>
                      </c:ext>
                    </c:extLst>
                    <c:numCache>
                      <c:formatCode>0</c:formatCode>
                      <c:ptCount val="13"/>
                      <c:pt idx="0">
                        <c:v>6</c:v>
                      </c:pt>
                      <c:pt idx="1">
                        <c:v>6</c:v>
                      </c:pt>
                      <c:pt idx="2">
                        <c:v>6</c:v>
                      </c:pt>
                      <c:pt idx="3">
                        <c:v>10</c:v>
                      </c:pt>
                      <c:pt idx="4">
                        <c:v>17</c:v>
                      </c:pt>
                      <c:pt idx="5">
                        <c:v>21</c:v>
                      </c:pt>
                      <c:pt idx="6">
                        <c:v>40</c:v>
                      </c:pt>
                      <c:pt idx="7">
                        <c:v>20</c:v>
                      </c:pt>
                      <c:pt idx="8">
                        <c:v>22</c:v>
                      </c:pt>
                      <c:pt idx="9">
                        <c:v>57</c:v>
                      </c:pt>
                      <c:pt idx="10">
                        <c:v>4</c:v>
                      </c:pt>
                      <c:pt idx="11">
                        <c:v>14</c:v>
                      </c:pt>
                      <c:pt idx="12">
                        <c:v>48</c:v>
                      </c:pt>
                    </c:numCache>
                  </c:numRef>
                </c:val>
                <c:extLst xmlns:c15="http://schemas.microsoft.com/office/drawing/2012/chart">
                  <c:ext xmlns:c16="http://schemas.microsoft.com/office/drawing/2014/chart" uri="{C3380CC4-5D6E-409C-BE32-E72D297353CC}">
                    <c16:uniqueId val="{00000005-ED7A-4C25-AD2C-095A4E69C50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45-64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Sheet1!$A$2:$A$14</c15:sqref>
                        </c15:formulaRef>
                      </c:ext>
                    </c:extLst>
                    <c:strCache>
                      <c:ptCount val="13"/>
                      <c:pt idx="0">
                        <c:v>Vet ej</c:v>
                      </c:pt>
                      <c:pt idx="1">
                        <c:v>Annat</c:v>
                      </c:pt>
                      <c:pt idx="2">
                        <c:v>Elevhälsan</c:v>
                      </c:pt>
                      <c:pt idx="3">
                        <c:v>Mamma</c:v>
                      </c:pt>
                      <c:pt idx="4">
                        <c:v>Undervisning om relationer och sexualitet i skolan</c:v>
                      </c:pt>
                      <c:pt idx="5">
                        <c:v>Annan mottagning inom hälso- och sjukvården </c:v>
                      </c:pt>
                      <c:pt idx="6">
                        <c:v>Kompisar/vänner</c:v>
                      </c:pt>
                      <c:pt idx="7">
                        <c:v>TV, radio</c:v>
                      </c:pt>
                      <c:pt idx="8">
                        <c:v>Partner/s</c:v>
                      </c:pt>
                      <c:pt idx="9">
                        <c:v>Webbsidor inom hälso- och sjukvården</c:v>
                      </c:pt>
                      <c:pt idx="10">
                        <c:v>Har inte fått någon information</c:v>
                      </c:pt>
                      <c:pt idx="11">
                        <c:v>Tryckt informationsmaterial</c:v>
                      </c:pt>
                      <c:pt idx="12">
                        <c:v>Andra webbsidor på internet eller social media</c:v>
                      </c:pt>
                    </c:strCache>
                  </c:strRef>
                </c:cat>
                <c:val>
                  <c:numRef>
                    <c:extLst xmlns:c15="http://schemas.microsoft.com/office/drawing/2012/chart">
                      <c:ext xmlns:c15="http://schemas.microsoft.com/office/drawing/2012/chart" uri="{02D57815-91ED-43cb-92C2-25804820EDAC}">
                        <c15:formulaRef>
                          <c15:sqref>Sheet1!$D$2:$D$14</c15:sqref>
                        </c15:formulaRef>
                      </c:ext>
                    </c:extLst>
                    <c:numCache>
                      <c:formatCode>0</c:formatCode>
                      <c:ptCount val="13"/>
                      <c:pt idx="0">
                        <c:v>9</c:v>
                      </c:pt>
                      <c:pt idx="1">
                        <c:v>7</c:v>
                      </c:pt>
                      <c:pt idx="2">
                        <c:v>2</c:v>
                      </c:pt>
                      <c:pt idx="3">
                        <c:v>6</c:v>
                      </c:pt>
                      <c:pt idx="4">
                        <c:v>11</c:v>
                      </c:pt>
                      <c:pt idx="5">
                        <c:v>12</c:v>
                      </c:pt>
                      <c:pt idx="6">
                        <c:v>25</c:v>
                      </c:pt>
                      <c:pt idx="7">
                        <c:v>19</c:v>
                      </c:pt>
                      <c:pt idx="8">
                        <c:v>19</c:v>
                      </c:pt>
                      <c:pt idx="9">
                        <c:v>44</c:v>
                      </c:pt>
                      <c:pt idx="10">
                        <c:v>8</c:v>
                      </c:pt>
                      <c:pt idx="11">
                        <c:v>15</c:v>
                      </c:pt>
                      <c:pt idx="12">
                        <c:v>34</c:v>
                      </c:pt>
                    </c:numCache>
                  </c:numRef>
                </c:val>
                <c:extLst xmlns:c15="http://schemas.microsoft.com/office/drawing/2012/chart">
                  <c:ext xmlns:c16="http://schemas.microsoft.com/office/drawing/2014/chart" uri="{C3380CC4-5D6E-409C-BE32-E72D297353CC}">
                    <c16:uniqueId val="{00000006-ED7A-4C25-AD2C-095A4E69C504}"/>
                  </c:ext>
                </c:extLst>
              </c15:ser>
            </c15:filteredBarSeries>
          </c:ext>
        </c:extLst>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44369253040154"/>
          <c:y val="0.13608317524008187"/>
          <c:w val="0.60883787116971821"/>
          <c:h val="0.72774467223762729"/>
        </c:manualLayout>
      </c:layout>
      <c:barChart>
        <c:barDir val="bar"/>
        <c:grouping val="percentStacked"/>
        <c:varyColors val="0"/>
        <c:ser>
          <c:idx val="1"/>
          <c:order val="0"/>
          <c:tx>
            <c:strRef>
              <c:f>Sheet1!$E$1</c:f>
              <c:strCache>
                <c:ptCount val="1"/>
                <c:pt idx="0">
                  <c:v>Vet inte /vill ej svara</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Utsatt för påtvingad sexuell handling med våld/hot om våld</c:v>
                </c:pt>
                <c:pt idx="1">
                  <c:v>Utsatt för försök till sexuell handling med våld/hot om våld</c:v>
                </c:pt>
                <c:pt idx="2">
                  <c:v>Sexuell förnedring</c:v>
                </c:pt>
                <c:pt idx="3">
                  <c:v>Sexuellt övergrepp genom psykisk påtryckning</c:v>
                </c:pt>
                <c:pt idx="4">
                  <c:v>Annat sexuellt övergrepp/ofredande</c:v>
                </c:pt>
                <c:pt idx="5">
                  <c:v>Sexuella trakasserier</c:v>
                </c:pt>
              </c:strCache>
              <c:extLst/>
            </c:strRef>
          </c:cat>
          <c:val>
            <c:numRef>
              <c:f>Sheet1!$E$2:$E$10</c:f>
              <c:numCache>
                <c:formatCode>0</c:formatCode>
                <c:ptCount val="6"/>
                <c:pt idx="0">
                  <c:v>4</c:v>
                </c:pt>
                <c:pt idx="1">
                  <c:v>4</c:v>
                </c:pt>
                <c:pt idx="2">
                  <c:v>5</c:v>
                </c:pt>
                <c:pt idx="3">
                  <c:v>4</c:v>
                </c:pt>
                <c:pt idx="4">
                  <c:v>4</c:v>
                </c:pt>
                <c:pt idx="5">
                  <c:v>4</c:v>
                </c:pt>
              </c:numCache>
              <c:extLst/>
            </c:numRef>
          </c:val>
          <c:extLst>
            <c:ext xmlns:c16="http://schemas.microsoft.com/office/drawing/2014/chart" uri="{C3380CC4-5D6E-409C-BE32-E72D297353CC}">
              <c16:uniqueId val="{00000003-2F2E-46B0-B45F-B9A6C2AD411C}"/>
            </c:ext>
          </c:extLst>
        </c:ser>
        <c:ser>
          <c:idx val="4"/>
          <c:order val="1"/>
          <c:tx>
            <c:strRef>
              <c:f>Sheet1!$B$1</c:f>
              <c:strCache>
                <c:ptCount val="1"/>
                <c:pt idx="0">
                  <c:v>Nej aldrig</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Utsatt för påtvingad sexuell handling med våld/hot om våld</c:v>
                </c:pt>
                <c:pt idx="1">
                  <c:v>Utsatt för försök till sexuell handling med våld/hot om våld</c:v>
                </c:pt>
                <c:pt idx="2">
                  <c:v>Sexuell förnedring</c:v>
                </c:pt>
                <c:pt idx="3">
                  <c:v>Sexuellt övergrepp genom psykisk påtryckning</c:v>
                </c:pt>
                <c:pt idx="4">
                  <c:v>Annat sexuellt övergrepp/ofredande</c:v>
                </c:pt>
                <c:pt idx="5">
                  <c:v>Sexuella trakasserier</c:v>
                </c:pt>
              </c:strCache>
              <c:extLst/>
            </c:strRef>
          </c:cat>
          <c:val>
            <c:numRef>
              <c:f>Sheet1!$B$2:$B$10</c:f>
              <c:numCache>
                <c:formatCode>0</c:formatCode>
                <c:ptCount val="6"/>
                <c:pt idx="0">
                  <c:v>78</c:v>
                </c:pt>
                <c:pt idx="1">
                  <c:v>74</c:v>
                </c:pt>
                <c:pt idx="2">
                  <c:v>61</c:v>
                </c:pt>
                <c:pt idx="3">
                  <c:v>56</c:v>
                </c:pt>
                <c:pt idx="4">
                  <c:v>41</c:v>
                </c:pt>
                <c:pt idx="5">
                  <c:v>41</c:v>
                </c:pt>
              </c:numCache>
              <c:extLst/>
            </c:numRef>
          </c:val>
          <c:extLst>
            <c:ext xmlns:c16="http://schemas.microsoft.com/office/drawing/2014/chart" uri="{C3380CC4-5D6E-409C-BE32-E72D297353CC}">
              <c16:uniqueId val="{00000000-2F2E-46B0-B45F-B9A6C2AD411C}"/>
            </c:ext>
          </c:extLst>
        </c:ser>
        <c:ser>
          <c:idx val="3"/>
          <c:order val="2"/>
          <c:tx>
            <c:strRef>
              <c:f>Sheet1!$C$1</c:f>
              <c:strCache>
                <c:ptCount val="1"/>
                <c:pt idx="0">
                  <c:v>Ja, en gång</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Utsatt för påtvingad sexuell handling med våld/hot om våld</c:v>
                </c:pt>
                <c:pt idx="1">
                  <c:v>Utsatt för försök till sexuell handling med våld/hot om våld</c:v>
                </c:pt>
                <c:pt idx="2">
                  <c:v>Sexuell förnedring</c:v>
                </c:pt>
                <c:pt idx="3">
                  <c:v>Sexuellt övergrepp genom psykisk påtryckning</c:v>
                </c:pt>
                <c:pt idx="4">
                  <c:v>Annat sexuellt övergrepp/ofredande</c:v>
                </c:pt>
                <c:pt idx="5">
                  <c:v>Sexuella trakasserier</c:v>
                </c:pt>
              </c:strCache>
              <c:extLst/>
            </c:strRef>
          </c:cat>
          <c:val>
            <c:numRef>
              <c:f>Sheet1!$C$2:$C$10</c:f>
              <c:numCache>
                <c:formatCode>0</c:formatCode>
                <c:ptCount val="6"/>
                <c:pt idx="0">
                  <c:v>8</c:v>
                </c:pt>
                <c:pt idx="1">
                  <c:v>10</c:v>
                </c:pt>
                <c:pt idx="2">
                  <c:v>7</c:v>
                </c:pt>
                <c:pt idx="3">
                  <c:v>7</c:v>
                </c:pt>
                <c:pt idx="4">
                  <c:v>15</c:v>
                </c:pt>
                <c:pt idx="5">
                  <c:v>10</c:v>
                </c:pt>
              </c:numCache>
              <c:extLst/>
            </c:numRef>
          </c:val>
          <c:extLst>
            <c:ext xmlns:c16="http://schemas.microsoft.com/office/drawing/2014/chart" uri="{C3380CC4-5D6E-409C-BE32-E72D297353CC}">
              <c16:uniqueId val="{00000001-2F2E-46B0-B45F-B9A6C2AD411C}"/>
            </c:ext>
          </c:extLst>
        </c:ser>
        <c:ser>
          <c:idx val="2"/>
          <c:order val="3"/>
          <c:tx>
            <c:strRef>
              <c:f>Sheet1!$D$1</c:f>
              <c:strCache>
                <c:ptCount val="1"/>
                <c:pt idx="0">
                  <c:v>Ja, flera gånger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Utsatt för påtvingad sexuell handling med våld/hot om våld</c:v>
                </c:pt>
                <c:pt idx="1">
                  <c:v>Utsatt för försök till sexuell handling med våld/hot om våld</c:v>
                </c:pt>
                <c:pt idx="2">
                  <c:v>Sexuell förnedring</c:v>
                </c:pt>
                <c:pt idx="3">
                  <c:v>Sexuellt övergrepp genom psykisk påtryckning</c:v>
                </c:pt>
                <c:pt idx="4">
                  <c:v>Annat sexuellt övergrepp/ofredande</c:v>
                </c:pt>
                <c:pt idx="5">
                  <c:v>Sexuella trakasserier</c:v>
                </c:pt>
              </c:strCache>
              <c:extLst/>
            </c:strRef>
          </c:cat>
          <c:val>
            <c:numRef>
              <c:f>Sheet1!$D$2:$D$10</c:f>
              <c:numCache>
                <c:formatCode>0</c:formatCode>
                <c:ptCount val="6"/>
                <c:pt idx="0">
                  <c:v>10</c:v>
                </c:pt>
                <c:pt idx="1">
                  <c:v>12</c:v>
                </c:pt>
                <c:pt idx="2">
                  <c:v>27</c:v>
                </c:pt>
                <c:pt idx="3">
                  <c:v>33</c:v>
                </c:pt>
                <c:pt idx="4">
                  <c:v>40</c:v>
                </c:pt>
                <c:pt idx="5">
                  <c:v>45</c:v>
                </c:pt>
              </c:numCache>
              <c:extLst/>
            </c:numRef>
          </c:val>
          <c:extLst>
            <c:ext xmlns:c16="http://schemas.microsoft.com/office/drawing/2014/chart" uri="{C3380CC4-5D6E-409C-BE32-E72D297353CC}">
              <c16:uniqueId val="{00000002-2F2E-46B0-B45F-B9A6C2AD411C}"/>
            </c:ext>
          </c:extLst>
        </c:ser>
        <c:dLbls>
          <c:dLblPos val="ctr"/>
          <c:showLegendKey val="0"/>
          <c:showVal val="1"/>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4058684431514334"/>
          <c:y val="0.88167491219062677"/>
          <c:w val="0.85405840334215255"/>
          <c:h val="0.115189242129898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Svarat</a:t>
            </a:r>
            <a:r>
              <a:rPr lang="sv-SE" sz="1400" baseline="0" dirty="0"/>
              <a:t> ”Ja” i någon utsträckning</a:t>
            </a:r>
            <a:endParaRPr lang="sv-SE"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4.4307853868368469E-2"/>
          <c:y val="0.13608317524008187"/>
          <c:w val="0.93097368580487527"/>
          <c:h val="0.58265920283039907"/>
        </c:manualLayout>
      </c:layout>
      <c:barChart>
        <c:barDir val="col"/>
        <c:grouping val="clustered"/>
        <c:varyColors val="0"/>
        <c:ser>
          <c:idx val="4"/>
          <c:order val="0"/>
          <c:tx>
            <c:strRef>
              <c:f>Sheet1!$B$1</c:f>
              <c:strCache>
                <c:ptCount val="1"/>
                <c:pt idx="0">
                  <c:v>Kvinnor</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Sheet1!$B$2:$B$7</c:f>
              <c:numCache>
                <c:formatCode>0</c:formatCode>
                <c:ptCount val="6"/>
                <c:pt idx="0">
                  <c:v>77</c:v>
                </c:pt>
                <c:pt idx="1">
                  <c:v>75</c:v>
                </c:pt>
                <c:pt idx="2">
                  <c:v>58</c:v>
                </c:pt>
                <c:pt idx="3">
                  <c:v>42</c:v>
                </c:pt>
                <c:pt idx="4">
                  <c:v>35</c:v>
                </c:pt>
                <c:pt idx="5">
                  <c:v>29</c:v>
                </c:pt>
              </c:numCache>
            </c:numRef>
          </c:val>
          <c:extLst>
            <c:ext xmlns:c16="http://schemas.microsoft.com/office/drawing/2014/chart" uri="{C3380CC4-5D6E-409C-BE32-E72D297353CC}">
              <c16:uniqueId val="{00000000-2F2E-46B0-B45F-B9A6C2AD411C}"/>
            </c:ext>
          </c:extLst>
        </c:ser>
        <c:ser>
          <c:idx val="3"/>
          <c:order val="1"/>
          <c:tx>
            <c:strRef>
              <c:f>Sheet1!$C$1</c:f>
              <c:strCache>
                <c:ptCount val="1"/>
                <c:pt idx="0">
                  <c:v>Män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Sheet1!$C$2:$C$7</c:f>
              <c:numCache>
                <c:formatCode>0</c:formatCode>
                <c:ptCount val="6"/>
                <c:pt idx="0">
                  <c:v>29</c:v>
                </c:pt>
                <c:pt idx="1">
                  <c:v>31</c:v>
                </c:pt>
                <c:pt idx="2">
                  <c:v>18</c:v>
                </c:pt>
                <c:pt idx="3">
                  <c:v>22</c:v>
                </c:pt>
                <c:pt idx="4">
                  <c:v>7</c:v>
                </c:pt>
                <c:pt idx="5">
                  <c:v>6</c:v>
                </c:pt>
              </c:numCache>
            </c:numRef>
          </c:val>
          <c:extLst>
            <c:ext xmlns:c16="http://schemas.microsoft.com/office/drawing/2014/chart" uri="{C3380CC4-5D6E-409C-BE32-E72D297353CC}">
              <c16:uniqueId val="{00000001-2F2E-46B0-B45F-B9A6C2AD411C}"/>
            </c:ext>
          </c:extLst>
        </c:ser>
        <c:ser>
          <c:idx val="2"/>
          <c:order val="2"/>
          <c:tx>
            <c:strRef>
              <c:f>Sheet1!$D$1</c:f>
              <c:strCache>
                <c:ptCount val="1"/>
                <c:pt idx="0">
                  <c:v>Ickebinär/queer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Sheet1!$D$2:$D$7</c:f>
              <c:numCache>
                <c:formatCode>0</c:formatCode>
                <c:ptCount val="6"/>
                <c:pt idx="0">
                  <c:v>88</c:v>
                </c:pt>
                <c:pt idx="1">
                  <c:v>83</c:v>
                </c:pt>
                <c:pt idx="2">
                  <c:v>70</c:v>
                </c:pt>
                <c:pt idx="3">
                  <c:v>59</c:v>
                </c:pt>
                <c:pt idx="4">
                  <c:v>38</c:v>
                </c:pt>
                <c:pt idx="5">
                  <c:v>30</c:v>
                </c:pt>
              </c:numCache>
            </c:numRef>
          </c:val>
          <c:extLst>
            <c:ext xmlns:c16="http://schemas.microsoft.com/office/drawing/2014/chart" uri="{C3380CC4-5D6E-409C-BE32-E72D297353CC}">
              <c16:uniqueId val="{00000002-2F2E-46B0-B45F-B9A6C2AD411C}"/>
            </c:ext>
          </c:extLst>
        </c:ser>
        <c:ser>
          <c:idx val="1"/>
          <c:order val="3"/>
          <c:tx>
            <c:strRef>
              <c:f>Sheet1!$E$1</c:f>
              <c:strCache>
                <c:ptCount val="1"/>
                <c:pt idx="0">
                  <c:v>Transerfarenhet</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Sheet1!$E$2:$E$7</c:f>
              <c:numCache>
                <c:formatCode>0</c:formatCode>
                <c:ptCount val="6"/>
                <c:pt idx="0">
                  <c:v>82</c:v>
                </c:pt>
                <c:pt idx="1">
                  <c:v>78</c:v>
                </c:pt>
                <c:pt idx="2">
                  <c:v>55</c:v>
                </c:pt>
                <c:pt idx="3">
                  <c:v>58</c:v>
                </c:pt>
                <c:pt idx="4">
                  <c:v>31</c:v>
                </c:pt>
                <c:pt idx="5">
                  <c:v>28</c:v>
                </c:pt>
              </c:numCache>
            </c:numRef>
          </c:val>
          <c:extLst>
            <c:ext xmlns:c16="http://schemas.microsoft.com/office/drawing/2014/chart" uri="{C3380CC4-5D6E-409C-BE32-E72D297353CC}">
              <c16:uniqueId val="{00000003-2F2E-46B0-B45F-B9A6C2AD411C}"/>
            </c:ext>
          </c:extLst>
        </c:ser>
        <c:dLbls>
          <c:dLblPos val="outEnd"/>
          <c:showLegendKey val="0"/>
          <c:showVal val="1"/>
          <c:showCatName val="0"/>
          <c:showSerName val="0"/>
          <c:showPercent val="0"/>
          <c:showBubbleSize val="0"/>
        </c:dLbls>
        <c:gapWidth val="15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layout>
        <c:manualLayout>
          <c:xMode val="edge"/>
          <c:yMode val="edge"/>
          <c:x val="0.27127508115307325"/>
          <c:y val="0.90276719341218536"/>
          <c:w val="0.53478328581129164"/>
          <c:h val="5.7962727637673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Svarat ”Ja” i någon utsträckning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4.4307853868368469E-2"/>
          <c:y val="0.13608317524008187"/>
          <c:w val="0.93097368580487527"/>
          <c:h val="0.58265920283039907"/>
        </c:manualLayout>
      </c:layout>
      <c:barChart>
        <c:barDir val="col"/>
        <c:grouping val="clustered"/>
        <c:varyColors val="0"/>
        <c:ser>
          <c:idx val="4"/>
          <c:order val="0"/>
          <c:tx>
            <c:strRef>
              <c:f>Sheet1!$B$1</c:f>
              <c:strCache>
                <c:ptCount val="1"/>
                <c:pt idx="0">
                  <c:v>Heterosexuell</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Sheet1!$B$2:$B$7</c:f>
              <c:numCache>
                <c:formatCode>0</c:formatCode>
                <c:ptCount val="6"/>
                <c:pt idx="0">
                  <c:v>45</c:v>
                </c:pt>
                <c:pt idx="1">
                  <c:v>46</c:v>
                </c:pt>
                <c:pt idx="2">
                  <c:v>55</c:v>
                </c:pt>
                <c:pt idx="3">
                  <c:v>26</c:v>
                </c:pt>
                <c:pt idx="4">
                  <c:v>16</c:v>
                </c:pt>
                <c:pt idx="5">
                  <c:v>13</c:v>
                </c:pt>
              </c:numCache>
            </c:numRef>
          </c:val>
          <c:extLst>
            <c:ext xmlns:c16="http://schemas.microsoft.com/office/drawing/2014/chart" uri="{C3380CC4-5D6E-409C-BE32-E72D297353CC}">
              <c16:uniqueId val="{00000000-2F2E-46B0-B45F-B9A6C2AD411C}"/>
            </c:ext>
          </c:extLst>
        </c:ser>
        <c:ser>
          <c:idx val="3"/>
          <c:order val="1"/>
          <c:tx>
            <c:strRef>
              <c:f>Sheet1!$C$1</c:f>
              <c:strCache>
                <c:ptCount val="1"/>
                <c:pt idx="0">
                  <c:v>Homosexuell</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Sheet1!$C$2:$C$7</c:f>
              <c:numCache>
                <c:formatCode>0</c:formatCode>
                <c:ptCount val="6"/>
                <c:pt idx="0">
                  <c:v>57</c:v>
                </c:pt>
                <c:pt idx="1">
                  <c:v>56</c:v>
                </c:pt>
                <c:pt idx="2">
                  <c:v>40</c:v>
                </c:pt>
                <c:pt idx="3">
                  <c:v>29</c:v>
                </c:pt>
                <c:pt idx="4">
                  <c:v>24</c:v>
                </c:pt>
                <c:pt idx="5">
                  <c:v>24</c:v>
                </c:pt>
              </c:numCache>
            </c:numRef>
          </c:val>
          <c:extLst>
            <c:ext xmlns:c16="http://schemas.microsoft.com/office/drawing/2014/chart" uri="{C3380CC4-5D6E-409C-BE32-E72D297353CC}">
              <c16:uniqueId val="{00000001-2F2E-46B0-B45F-B9A6C2AD411C}"/>
            </c:ext>
          </c:extLst>
        </c:ser>
        <c:ser>
          <c:idx val="2"/>
          <c:order val="2"/>
          <c:tx>
            <c:strRef>
              <c:f>Sheet1!$D$1</c:f>
              <c:strCache>
                <c:ptCount val="1"/>
                <c:pt idx="0">
                  <c:v>Bisexuell/pansexuell</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Sheet1!$D$2:$D$7</c:f>
              <c:numCache>
                <c:formatCode>0</c:formatCode>
                <c:ptCount val="6"/>
                <c:pt idx="0">
                  <c:v>74</c:v>
                </c:pt>
                <c:pt idx="1">
                  <c:v>73</c:v>
                </c:pt>
                <c:pt idx="2">
                  <c:v>57</c:v>
                </c:pt>
                <c:pt idx="3">
                  <c:v>48</c:v>
                </c:pt>
                <c:pt idx="4">
                  <c:v>33</c:v>
                </c:pt>
                <c:pt idx="5">
                  <c:v>29</c:v>
                </c:pt>
              </c:numCache>
            </c:numRef>
          </c:val>
          <c:extLst>
            <c:ext xmlns:c16="http://schemas.microsoft.com/office/drawing/2014/chart" uri="{C3380CC4-5D6E-409C-BE32-E72D297353CC}">
              <c16:uniqueId val="{00000002-2F2E-46B0-B45F-B9A6C2AD411C}"/>
            </c:ext>
          </c:extLst>
        </c:ser>
        <c:ser>
          <c:idx val="1"/>
          <c:order val="3"/>
          <c:tx>
            <c:strRef>
              <c:f>Sheet1!$E$1</c:f>
              <c:strCache>
                <c:ptCount val="1"/>
                <c:pt idx="0">
                  <c:v>Asexuell</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Sheet1!$E$2:$E$7</c:f>
              <c:numCache>
                <c:formatCode>0</c:formatCode>
                <c:ptCount val="6"/>
                <c:pt idx="0">
                  <c:v>58</c:v>
                </c:pt>
                <c:pt idx="1">
                  <c:v>62</c:v>
                </c:pt>
                <c:pt idx="2">
                  <c:v>47</c:v>
                </c:pt>
                <c:pt idx="3">
                  <c:v>39</c:v>
                </c:pt>
                <c:pt idx="4">
                  <c:v>30</c:v>
                </c:pt>
                <c:pt idx="5">
                  <c:v>23</c:v>
                </c:pt>
              </c:numCache>
            </c:numRef>
          </c:val>
          <c:extLst>
            <c:ext xmlns:c16="http://schemas.microsoft.com/office/drawing/2014/chart" uri="{C3380CC4-5D6E-409C-BE32-E72D297353CC}">
              <c16:uniqueId val="{00000003-2F2E-46B0-B45F-B9A6C2AD411C}"/>
            </c:ext>
          </c:extLst>
        </c:ser>
        <c:ser>
          <c:idx val="0"/>
          <c:order val="4"/>
          <c:tx>
            <c:strRef>
              <c:f>Sheet1!$F$1</c:f>
              <c:strCache>
                <c:ptCount val="1"/>
                <c:pt idx="0">
                  <c:v>Queer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Sexuella trakasserier</c:v>
                </c:pt>
                <c:pt idx="1">
                  <c:v>Annat sexuellt övergrepp/ofredande</c:v>
                </c:pt>
                <c:pt idx="2">
                  <c:v>Sexuellt övergrepp genom psykisk påtryckning</c:v>
                </c:pt>
                <c:pt idx="3">
                  <c:v>Sexuell förnedring</c:v>
                </c:pt>
                <c:pt idx="4">
                  <c:v>Utsatt för försök till sexuell handling med våld/hot om våld</c:v>
                </c:pt>
                <c:pt idx="5">
                  <c:v>Utsatt för påtvingad sexuell handling med våld/hot om våld</c:v>
                </c:pt>
              </c:strCache>
            </c:strRef>
          </c:cat>
          <c:val>
            <c:numRef>
              <c:f>Sheet1!$F$2:$F$7</c:f>
              <c:numCache>
                <c:formatCode>_-* #\ ##0_-;\-* #\ ##0_-;_-* "-"??_-;_-@_-</c:formatCode>
                <c:ptCount val="6"/>
                <c:pt idx="0" formatCode="0">
                  <c:v>83</c:v>
                </c:pt>
                <c:pt idx="1">
                  <c:v>82</c:v>
                </c:pt>
                <c:pt idx="2">
                  <c:v>63</c:v>
                </c:pt>
                <c:pt idx="3">
                  <c:v>51</c:v>
                </c:pt>
                <c:pt idx="4">
                  <c:v>31</c:v>
                </c:pt>
                <c:pt idx="5">
                  <c:v>24</c:v>
                </c:pt>
              </c:numCache>
            </c:numRef>
          </c:val>
          <c:extLst>
            <c:ext xmlns:c16="http://schemas.microsoft.com/office/drawing/2014/chart" uri="{C3380CC4-5D6E-409C-BE32-E72D297353CC}">
              <c16:uniqueId val="{00000001-84FC-4490-930A-3F130550A9CE}"/>
            </c:ext>
          </c:extLst>
        </c:ser>
        <c:dLbls>
          <c:dLblPos val="outEnd"/>
          <c:showLegendKey val="0"/>
          <c:showVal val="1"/>
          <c:showCatName val="0"/>
          <c:showSerName val="0"/>
          <c:showPercent val="0"/>
          <c:showBubbleSize val="0"/>
        </c:dLbls>
        <c:gapWidth val="150"/>
        <c:axId val="1754927791"/>
        <c:axId val="1904527039"/>
      </c:barChart>
      <c:catAx>
        <c:axId val="175492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1827422767636354"/>
          <c:y val="0.86359581400071939"/>
          <c:w val="0.74485990796607127"/>
          <c:h val="5.7962727637673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970699947647108"/>
          <c:y val="0.10293816189191832"/>
          <c:w val="0.44676778856458205"/>
          <c:h val="0.72774467223762729"/>
        </c:manualLayout>
      </c:layout>
      <c:barChart>
        <c:barDir val="bar"/>
        <c:grouping val="percentStacked"/>
        <c:varyColors val="0"/>
        <c:ser>
          <c:idx val="1"/>
          <c:order val="0"/>
          <c:tx>
            <c:strRef>
              <c:f>Sheet1!$E$1</c:f>
              <c:strCache>
                <c:ptCount val="1"/>
                <c:pt idx="0">
                  <c:v>Vet inte /vill ej svara</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0">
                  <c:v> Har du någon gång uppsökt hälso- och sjukvård för det som hänt?</c:v>
                </c:pt>
                <c:pt idx="1">
                  <c:v>Har du berättat det för någon, exempelvis en nära anhörig eller vän? </c:v>
                </c:pt>
                <c:pt idx="2">
                  <c:v>Har du anmält det till polisen? </c:v>
                </c:pt>
              </c:strCache>
              <c:extLst/>
            </c:strRef>
          </c:cat>
          <c:val>
            <c:numRef>
              <c:f>Sheet1!$E$2:$E$8</c:f>
              <c:numCache>
                <c:formatCode>0</c:formatCode>
                <c:ptCount val="3"/>
                <c:pt idx="0">
                  <c:v>4</c:v>
                </c:pt>
                <c:pt idx="1">
                  <c:v>6</c:v>
                </c:pt>
                <c:pt idx="2">
                  <c:v>3</c:v>
                </c:pt>
              </c:numCache>
              <c:extLst/>
            </c:numRef>
          </c:val>
          <c:extLst>
            <c:ext xmlns:c16="http://schemas.microsoft.com/office/drawing/2014/chart" uri="{C3380CC4-5D6E-409C-BE32-E72D297353CC}">
              <c16:uniqueId val="{00000000-48BD-427C-8596-1A9F97A0E088}"/>
            </c:ext>
          </c:extLst>
        </c:ser>
        <c:ser>
          <c:idx val="2"/>
          <c:order val="1"/>
          <c:tx>
            <c:strRef>
              <c:f>Sheet1!$D$1</c:f>
              <c:strCache>
                <c:ptCount val="1"/>
                <c:pt idx="0">
                  <c:v>Nej aldrig</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0">
                  <c:v> Har du någon gång uppsökt hälso- och sjukvård för det som hänt?</c:v>
                </c:pt>
                <c:pt idx="1">
                  <c:v>Har du berättat det för någon, exempelvis en nära anhörig eller vän? </c:v>
                </c:pt>
                <c:pt idx="2">
                  <c:v>Har du anmält det till polisen? </c:v>
                </c:pt>
              </c:strCache>
              <c:extLst/>
            </c:strRef>
          </c:cat>
          <c:val>
            <c:numRef>
              <c:f>Sheet1!$D$2:$D$8</c:f>
              <c:numCache>
                <c:formatCode>0</c:formatCode>
                <c:ptCount val="3"/>
                <c:pt idx="0">
                  <c:v>82</c:v>
                </c:pt>
                <c:pt idx="1">
                  <c:v>35</c:v>
                </c:pt>
                <c:pt idx="2">
                  <c:v>87</c:v>
                </c:pt>
              </c:numCache>
              <c:extLst/>
            </c:numRef>
          </c:val>
          <c:extLst>
            <c:ext xmlns:c16="http://schemas.microsoft.com/office/drawing/2014/chart" uri="{C3380CC4-5D6E-409C-BE32-E72D297353CC}">
              <c16:uniqueId val="{00000003-48BD-427C-8596-1A9F97A0E088}"/>
            </c:ext>
          </c:extLst>
        </c:ser>
        <c:ser>
          <c:idx val="4"/>
          <c:order val="2"/>
          <c:tx>
            <c:strRef>
              <c:f>Sheet1!$B$1</c:f>
              <c:strCache>
                <c:ptCount val="1"/>
                <c:pt idx="0">
                  <c:v>Ja, en gång</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0">
                  <c:v> Har du någon gång uppsökt hälso- och sjukvård för det som hänt?</c:v>
                </c:pt>
                <c:pt idx="1">
                  <c:v>Har du berättat det för någon, exempelvis en nära anhörig eller vän? </c:v>
                </c:pt>
                <c:pt idx="2">
                  <c:v>Har du anmält det till polisen? </c:v>
                </c:pt>
              </c:strCache>
              <c:extLst/>
            </c:strRef>
          </c:cat>
          <c:val>
            <c:numRef>
              <c:f>Sheet1!$B$2:$B$8</c:f>
              <c:numCache>
                <c:formatCode>0</c:formatCode>
                <c:ptCount val="3"/>
                <c:pt idx="0">
                  <c:v>7</c:v>
                </c:pt>
                <c:pt idx="1">
                  <c:v>22</c:v>
                </c:pt>
                <c:pt idx="2">
                  <c:v>9</c:v>
                </c:pt>
              </c:numCache>
              <c:extLst/>
            </c:numRef>
          </c:val>
          <c:extLst>
            <c:ext xmlns:c16="http://schemas.microsoft.com/office/drawing/2014/chart" uri="{C3380CC4-5D6E-409C-BE32-E72D297353CC}">
              <c16:uniqueId val="{00000001-48BD-427C-8596-1A9F97A0E088}"/>
            </c:ext>
          </c:extLst>
        </c:ser>
        <c:ser>
          <c:idx val="3"/>
          <c:order val="3"/>
          <c:tx>
            <c:strRef>
              <c:f>Sheet1!$C$1</c:f>
              <c:strCache>
                <c:ptCount val="1"/>
                <c:pt idx="0">
                  <c:v>Ja, flera gånger</c:v>
                </c:pt>
              </c:strCache>
            </c:strRef>
          </c:tx>
          <c:spPr>
            <a:solidFill>
              <a:schemeClr val="bg2"/>
            </a:solidFill>
            <a:ln>
              <a:noFill/>
            </a:ln>
            <a:effectLst/>
          </c:spPr>
          <c:invertIfNegative val="0"/>
          <c:dLbls>
            <c:dLbl>
              <c:idx val="2"/>
              <c:layout>
                <c:manualLayout>
                  <c:x val="8.9245872378403805E-3"/>
                  <c:y val="-2.762052538213681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BD-427C-8596-1A9F97A0E08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0">
                  <c:v> Har du någon gång uppsökt hälso- och sjukvård för det som hänt?</c:v>
                </c:pt>
                <c:pt idx="1">
                  <c:v>Har du berättat det för någon, exempelvis en nära anhörig eller vän? </c:v>
                </c:pt>
                <c:pt idx="2">
                  <c:v>Har du anmält det till polisen? </c:v>
                </c:pt>
              </c:strCache>
              <c:extLst/>
            </c:strRef>
          </c:cat>
          <c:val>
            <c:numRef>
              <c:f>Sheet1!$C$2:$C$8</c:f>
              <c:numCache>
                <c:formatCode>0</c:formatCode>
                <c:ptCount val="3"/>
                <c:pt idx="0">
                  <c:v>6</c:v>
                </c:pt>
                <c:pt idx="1">
                  <c:v>37</c:v>
                </c:pt>
                <c:pt idx="2">
                  <c:v>2</c:v>
                </c:pt>
              </c:numCache>
              <c:extLst/>
            </c:numRef>
          </c:val>
          <c:extLst>
            <c:ext xmlns:c16="http://schemas.microsoft.com/office/drawing/2014/chart" uri="{C3380CC4-5D6E-409C-BE32-E72D297353CC}">
              <c16:uniqueId val="{00000002-48BD-427C-8596-1A9F97A0E088}"/>
            </c:ext>
          </c:extLst>
        </c:ser>
        <c:dLbls>
          <c:dLblPos val="ctr"/>
          <c:showLegendKey val="0"/>
          <c:showVal val="1"/>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4058684431514334"/>
          <c:y val="0.88167491219062677"/>
          <c:w val="0.85405840334215255"/>
          <c:h val="0.115189242129898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0852130004181E-2"/>
          <c:y val="4.8993881577636203E-4"/>
          <c:w val="0.86800830619064195"/>
          <c:h val="0.71569194545332038"/>
        </c:manualLayout>
      </c:layout>
      <c:barChart>
        <c:barDir val="col"/>
        <c:grouping val="clustered"/>
        <c:varyColors val="0"/>
        <c:ser>
          <c:idx val="1"/>
          <c:order val="0"/>
          <c:tx>
            <c:strRef>
              <c:f>Sheet1!$B$1</c:f>
              <c:strCache>
                <c:ptCount val="1"/>
                <c:pt idx="0">
                  <c:v>Heterosexuell</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Sheet1!$B$2:$B$4</c:f>
              <c:numCache>
                <c:formatCode>0</c:formatCode>
                <c:ptCount val="3"/>
                <c:pt idx="0">
                  <c:v>11</c:v>
                </c:pt>
                <c:pt idx="1">
                  <c:v>53</c:v>
                </c:pt>
                <c:pt idx="2">
                  <c:v>9</c:v>
                </c:pt>
              </c:numCache>
            </c:numRef>
          </c:val>
          <c:extLst>
            <c:ext xmlns:c16="http://schemas.microsoft.com/office/drawing/2014/chart" uri="{C3380CC4-5D6E-409C-BE32-E72D297353CC}">
              <c16:uniqueId val="{00000000-48BD-427C-8596-1A9F97A0E088}"/>
            </c:ext>
          </c:extLst>
        </c:ser>
        <c:ser>
          <c:idx val="2"/>
          <c:order val="1"/>
          <c:tx>
            <c:strRef>
              <c:f>Sheet1!$C$1</c:f>
              <c:strCache>
                <c:ptCount val="1"/>
                <c:pt idx="0">
                  <c:v>Bisexuell</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Sheet1!$C$2:$C$4</c:f>
              <c:numCache>
                <c:formatCode>0</c:formatCode>
                <c:ptCount val="3"/>
                <c:pt idx="0">
                  <c:v>15</c:v>
                </c:pt>
                <c:pt idx="1">
                  <c:v>66</c:v>
                </c:pt>
                <c:pt idx="2">
                  <c:v>12</c:v>
                </c:pt>
              </c:numCache>
            </c:numRef>
          </c:val>
          <c:extLst>
            <c:ext xmlns:c16="http://schemas.microsoft.com/office/drawing/2014/chart" uri="{C3380CC4-5D6E-409C-BE32-E72D297353CC}">
              <c16:uniqueId val="{00000003-48BD-427C-8596-1A9F97A0E088}"/>
            </c:ext>
          </c:extLst>
        </c:ser>
        <c:ser>
          <c:idx val="4"/>
          <c:order val="2"/>
          <c:tx>
            <c:strRef>
              <c:f>Sheet1!$D$1</c:f>
              <c:strCache>
                <c:ptCount val="1"/>
                <c:pt idx="0">
                  <c:v>Homosexuell</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Sheet1!$D$2:$D$4</c:f>
              <c:numCache>
                <c:formatCode>0</c:formatCode>
                <c:ptCount val="3"/>
                <c:pt idx="0">
                  <c:v>18</c:v>
                </c:pt>
                <c:pt idx="1">
                  <c:v>65</c:v>
                </c:pt>
                <c:pt idx="2">
                  <c:v>8</c:v>
                </c:pt>
              </c:numCache>
            </c:numRef>
          </c:val>
          <c:extLst>
            <c:ext xmlns:c16="http://schemas.microsoft.com/office/drawing/2014/chart" uri="{C3380CC4-5D6E-409C-BE32-E72D297353CC}">
              <c16:uniqueId val="{00000001-48BD-427C-8596-1A9F97A0E088}"/>
            </c:ext>
          </c:extLst>
        </c:ser>
        <c:ser>
          <c:idx val="3"/>
          <c:order val="3"/>
          <c:tx>
            <c:strRef>
              <c:f>Sheet1!$E$1</c:f>
              <c:strCache>
                <c:ptCount val="1"/>
                <c:pt idx="0">
                  <c:v>Pansexuell</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Sheet1!$E$2:$E$4</c:f>
              <c:numCache>
                <c:formatCode>0</c:formatCode>
                <c:ptCount val="3"/>
                <c:pt idx="0">
                  <c:v>19</c:v>
                </c:pt>
                <c:pt idx="1">
                  <c:v>67</c:v>
                </c:pt>
                <c:pt idx="2">
                  <c:v>15</c:v>
                </c:pt>
              </c:numCache>
            </c:numRef>
          </c:val>
          <c:extLst>
            <c:ext xmlns:c16="http://schemas.microsoft.com/office/drawing/2014/chart" uri="{C3380CC4-5D6E-409C-BE32-E72D297353CC}">
              <c16:uniqueId val="{00000002-48BD-427C-8596-1A9F97A0E088}"/>
            </c:ext>
          </c:extLst>
        </c:ser>
        <c:ser>
          <c:idx val="0"/>
          <c:order val="4"/>
          <c:tx>
            <c:strRef>
              <c:f>Sheet1!$F$1</c:f>
              <c:strCache>
                <c:ptCount val="1"/>
                <c:pt idx="0">
                  <c:v>Asexuell</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Sheet1!$F$2:$F$4</c:f>
              <c:numCache>
                <c:formatCode>0</c:formatCode>
                <c:ptCount val="3"/>
                <c:pt idx="0">
                  <c:v>20</c:v>
                </c:pt>
                <c:pt idx="1">
                  <c:v>46</c:v>
                </c:pt>
                <c:pt idx="2">
                  <c:v>15</c:v>
                </c:pt>
              </c:numCache>
            </c:numRef>
          </c:val>
          <c:extLst>
            <c:ext xmlns:c16="http://schemas.microsoft.com/office/drawing/2014/chart" uri="{C3380CC4-5D6E-409C-BE32-E72D297353CC}">
              <c16:uniqueId val="{00000001-A58D-465E-845E-51E6077F5924}"/>
            </c:ext>
          </c:extLst>
        </c:ser>
        <c:ser>
          <c:idx val="5"/>
          <c:order val="5"/>
          <c:tx>
            <c:strRef>
              <c:f>Sheet1!$G$1</c:f>
              <c:strCache>
                <c:ptCount val="1"/>
                <c:pt idx="0">
                  <c:v>Queer</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Sheet1!$G$2:$G$4</c:f>
              <c:numCache>
                <c:formatCode>0</c:formatCode>
                <c:ptCount val="3"/>
                <c:pt idx="0">
                  <c:v>20</c:v>
                </c:pt>
                <c:pt idx="1">
                  <c:v>79</c:v>
                </c:pt>
                <c:pt idx="2">
                  <c:v>16</c:v>
                </c:pt>
              </c:numCache>
            </c:numRef>
          </c:val>
          <c:extLst>
            <c:ext xmlns:c16="http://schemas.microsoft.com/office/drawing/2014/chart" uri="{C3380CC4-5D6E-409C-BE32-E72D297353CC}">
              <c16:uniqueId val="{00000002-A58D-465E-845E-51E6077F5924}"/>
            </c:ext>
          </c:extLst>
        </c:ser>
        <c:dLbls>
          <c:dLblPos val="ctr"/>
          <c:showLegendKey val="0"/>
          <c:showVal val="1"/>
          <c:showCatName val="0"/>
          <c:showSerName val="0"/>
          <c:showPercent val="0"/>
          <c:showBubbleSize val="0"/>
        </c:dLbls>
        <c:gapWidth val="120"/>
        <c:overlap val="-50"/>
        <c:axId val="1754927791"/>
        <c:axId val="1904527039"/>
      </c:barChart>
      <c:catAx>
        <c:axId val="175492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
          <c:y val="0.88167491219062677"/>
          <c:w val="0.99938130556683147"/>
          <c:h val="5.7962727637673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97933641828927E-2"/>
          <c:y val="8.5401127661458118E-2"/>
          <c:w val="0.87693289342848224"/>
          <c:h val="0.63078078659643233"/>
        </c:manualLayout>
      </c:layout>
      <c:barChart>
        <c:barDir val="col"/>
        <c:grouping val="clustered"/>
        <c:varyColors val="0"/>
        <c:ser>
          <c:idx val="1"/>
          <c:order val="0"/>
          <c:tx>
            <c:strRef>
              <c:f>Sheet1!$B$1</c:f>
              <c:strCache>
                <c:ptCount val="1"/>
                <c:pt idx="0">
                  <c:v>Kvinna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Sheet1!$B$2:$B$4</c:f>
              <c:numCache>
                <c:formatCode>0</c:formatCode>
                <c:ptCount val="3"/>
                <c:pt idx="0">
                  <c:v>17</c:v>
                </c:pt>
                <c:pt idx="1">
                  <c:v>68</c:v>
                </c:pt>
                <c:pt idx="2">
                  <c:v>13</c:v>
                </c:pt>
              </c:numCache>
            </c:numRef>
          </c:val>
          <c:extLst>
            <c:ext xmlns:c16="http://schemas.microsoft.com/office/drawing/2014/chart" uri="{C3380CC4-5D6E-409C-BE32-E72D297353CC}">
              <c16:uniqueId val="{00000000-247D-4C82-9708-2BEFC11FEF68}"/>
            </c:ext>
          </c:extLst>
        </c:ser>
        <c:ser>
          <c:idx val="2"/>
          <c:order val="1"/>
          <c:tx>
            <c:strRef>
              <c:f>Sheet1!$C$1</c:f>
              <c:strCache>
                <c:ptCount val="1"/>
                <c:pt idx="0">
                  <c:v>Man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Sheet1!$C$2:$C$4</c:f>
              <c:numCache>
                <c:formatCode>0</c:formatCode>
                <c:ptCount val="3"/>
                <c:pt idx="0">
                  <c:v>7</c:v>
                </c:pt>
                <c:pt idx="1">
                  <c:v>40</c:v>
                </c:pt>
                <c:pt idx="2">
                  <c:v>5</c:v>
                </c:pt>
              </c:numCache>
            </c:numRef>
          </c:val>
          <c:extLst>
            <c:ext xmlns:c16="http://schemas.microsoft.com/office/drawing/2014/chart" uri="{C3380CC4-5D6E-409C-BE32-E72D297353CC}">
              <c16:uniqueId val="{00000001-247D-4C82-9708-2BEFC11FEF68}"/>
            </c:ext>
          </c:extLst>
        </c:ser>
        <c:ser>
          <c:idx val="4"/>
          <c:order val="2"/>
          <c:tx>
            <c:strRef>
              <c:f>Sheet1!$D$1</c:f>
              <c:strCache>
                <c:ptCount val="1"/>
                <c:pt idx="0">
                  <c:v>Ickebinär</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Sheet1!$D$2:$D$4</c:f>
              <c:numCache>
                <c:formatCode>0</c:formatCode>
                <c:ptCount val="3"/>
                <c:pt idx="0">
                  <c:v>11</c:v>
                </c:pt>
                <c:pt idx="1">
                  <c:v>65</c:v>
                </c:pt>
                <c:pt idx="2">
                  <c:v>11</c:v>
                </c:pt>
              </c:numCache>
            </c:numRef>
          </c:val>
          <c:extLst>
            <c:ext xmlns:c16="http://schemas.microsoft.com/office/drawing/2014/chart" uri="{C3380CC4-5D6E-409C-BE32-E72D297353CC}">
              <c16:uniqueId val="{00000002-247D-4C82-9708-2BEFC11FEF68}"/>
            </c:ext>
          </c:extLst>
        </c:ser>
        <c:ser>
          <c:idx val="3"/>
          <c:order val="3"/>
          <c:tx>
            <c:strRef>
              <c:f>Sheet1!$E$1</c:f>
              <c:strCache>
                <c:ptCount val="1"/>
                <c:pt idx="0">
                  <c:v>Queer</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 uppsökt hälso- och sjukvård för det som hänt</c:v>
                </c:pt>
                <c:pt idx="1">
                  <c:v>Berättat det för någon, exempelvis en nära anhörig eller vän</c:v>
                </c:pt>
                <c:pt idx="2">
                  <c:v>Anmält det till polisen</c:v>
                </c:pt>
              </c:strCache>
            </c:strRef>
          </c:cat>
          <c:val>
            <c:numRef>
              <c:f>Sheet1!$E$2:$E$4</c:f>
              <c:numCache>
                <c:formatCode>0</c:formatCode>
                <c:ptCount val="3"/>
                <c:pt idx="0">
                  <c:v>34</c:v>
                </c:pt>
                <c:pt idx="1">
                  <c:v>85</c:v>
                </c:pt>
                <c:pt idx="2">
                  <c:v>23</c:v>
                </c:pt>
              </c:numCache>
            </c:numRef>
          </c:val>
          <c:extLst>
            <c:ext xmlns:c16="http://schemas.microsoft.com/office/drawing/2014/chart" uri="{C3380CC4-5D6E-409C-BE32-E72D297353CC}">
              <c16:uniqueId val="{00000003-247D-4C82-9708-2BEFC11FEF68}"/>
            </c:ext>
          </c:extLst>
        </c:ser>
        <c:dLbls>
          <c:dLblPos val="ctr"/>
          <c:showLegendKey val="0"/>
          <c:showVal val="1"/>
          <c:showCatName val="0"/>
          <c:showSerName val="0"/>
          <c:showPercent val="0"/>
          <c:showBubbleSize val="0"/>
        </c:dLbls>
        <c:gapWidth val="150"/>
        <c:overlap val="-20"/>
        <c:axId val="1754927791"/>
        <c:axId val="1904527039"/>
      </c:barChart>
      <c:catAx>
        <c:axId val="175492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none"/>
        <c:minorTickMark val="none"/>
        <c:tickLblPos val="nextTo"/>
        <c:crossAx val="1754927791"/>
        <c:crosses val="autoZero"/>
        <c:crossBetween val="between"/>
      </c:valAx>
      <c:spPr>
        <a:noFill/>
        <a:ln>
          <a:noFill/>
        </a:ln>
        <a:effectLst/>
      </c:spPr>
    </c:plotArea>
    <c:legend>
      <c:legendPos val="b"/>
      <c:layout>
        <c:manualLayout>
          <c:xMode val="edge"/>
          <c:yMode val="edge"/>
          <c:x val="0.15321228084356106"/>
          <c:y val="0.87581891018547198"/>
          <c:w val="0.62454147109202074"/>
          <c:h val="5.632359125315390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Vilka av följande preventivmedel eller preventivmetoder har du eller en partner någon gång använt?</a:t>
            </a:r>
            <a:endParaRPr lang="en-US" sz="1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42241056949547839"/>
          <c:y val="0.16201742806084826"/>
          <c:w val="0.52087627698700167"/>
          <c:h val="0.83418358873420684"/>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5"/>
            <c:invertIfNegative val="0"/>
            <c:bubble3D val="0"/>
            <c:spPr>
              <a:solidFill>
                <a:schemeClr val="bg2"/>
              </a:solidFill>
              <a:ln>
                <a:noFill/>
              </a:ln>
              <a:effectLst/>
            </c:spPr>
            <c:extLst>
              <c:ext xmlns:c16="http://schemas.microsoft.com/office/drawing/2014/chart" uri="{C3380CC4-5D6E-409C-BE32-E72D297353CC}">
                <c16:uniqueId val="{00000001-7E5B-493A-8912-18ED78BB3C7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Jag har inte använt någon av ovanstående preventivmedel eller preventivmetod</c:v>
                </c:pt>
                <c:pt idx="1">
                  <c:v>Ofrivillig sterilisering</c:v>
                </c:pt>
                <c:pt idx="2">
                  <c:v>P-dator eller P-app</c:v>
                </c:pt>
                <c:pt idx="3">
                  <c:v>Pessar</c:v>
                </c:pt>
                <c:pt idx="4">
                  <c:v>P-spruta</c:v>
                </c:pt>
                <c:pt idx="5">
                  <c:v>Frivillig sterilisering</c:v>
                </c:pt>
                <c:pt idx="6">
                  <c:v>Säkra perioder</c:v>
                </c:pt>
                <c:pt idx="7">
                  <c:v>Akut p-piller</c:v>
                </c:pt>
                <c:pt idx="8">
                  <c:v>Minipiller</c:v>
                </c:pt>
                <c:pt idx="9">
                  <c:v>Kopparspiral</c:v>
                </c:pt>
                <c:pt idx="10">
                  <c:v>P-stav, hormonspiral - långtidsverkande</c:v>
                </c:pt>
                <c:pt idx="11">
                  <c:v>Avbrutet samlag</c:v>
                </c:pt>
                <c:pt idx="12">
                  <c:v>P-piller, med östrogen, P ring, P-plåster - kombinerade</c:v>
                </c:pt>
                <c:pt idx="13">
                  <c:v>Kondom</c:v>
                </c:pt>
              </c:strCache>
            </c:strRef>
          </c:cat>
          <c:val>
            <c:numRef>
              <c:f>Sheet1!$B$2:$B$15</c:f>
              <c:numCache>
                <c:formatCode>0</c:formatCode>
                <c:ptCount val="14"/>
                <c:pt idx="0">
                  <c:v>11</c:v>
                </c:pt>
                <c:pt idx="1">
                  <c:v>1</c:v>
                </c:pt>
                <c:pt idx="2">
                  <c:v>3</c:v>
                </c:pt>
                <c:pt idx="3">
                  <c:v>5</c:v>
                </c:pt>
                <c:pt idx="4">
                  <c:v>7</c:v>
                </c:pt>
                <c:pt idx="5">
                  <c:v>7</c:v>
                </c:pt>
                <c:pt idx="6">
                  <c:v>14</c:v>
                </c:pt>
                <c:pt idx="7">
                  <c:v>21</c:v>
                </c:pt>
                <c:pt idx="8">
                  <c:v>22</c:v>
                </c:pt>
                <c:pt idx="9">
                  <c:v>23</c:v>
                </c:pt>
                <c:pt idx="10">
                  <c:v>30</c:v>
                </c:pt>
                <c:pt idx="11">
                  <c:v>36</c:v>
                </c:pt>
                <c:pt idx="12">
                  <c:v>49</c:v>
                </c:pt>
                <c:pt idx="13">
                  <c:v>76</c:v>
                </c:pt>
              </c:numCache>
            </c:numRef>
          </c:val>
          <c:extLst>
            <c:ext xmlns:c16="http://schemas.microsoft.com/office/drawing/2014/chart" uri="{C3380CC4-5D6E-409C-BE32-E72D297353CC}">
              <c16:uniqueId val="{00000004-6107-41F2-BD64-4CBE04036E42}"/>
            </c:ext>
          </c:extLst>
        </c:ser>
        <c:dLbls>
          <c:showLegendKey val="0"/>
          <c:showVal val="0"/>
          <c:showCatName val="0"/>
          <c:showSerName val="0"/>
          <c:showPercent val="0"/>
          <c:showBubbleSize val="0"/>
        </c:dLbls>
        <c:gapWidth val="7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Vilka av följande preventivmedel eller preventivmetoder har du eller en partner någon gång använt?</a:t>
            </a:r>
            <a:endParaRPr lang="en-US" sz="1600" dirty="0"/>
          </a:p>
        </c:rich>
      </c:tx>
      <c:layout>
        <c:manualLayout>
          <c:xMode val="edge"/>
          <c:yMode val="edge"/>
          <c:x val="0.16137904246977589"/>
          <c:y val="4.107017918012842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6.2718336129999136E-2"/>
          <c:y val="7.8625078216033234E-2"/>
          <c:w val="0.92197741612201511"/>
          <c:h val="0.77896589836713426"/>
        </c:manualLayout>
      </c:layout>
      <c:barChart>
        <c:barDir val="col"/>
        <c:grouping val="clustered"/>
        <c:varyColors val="0"/>
        <c:ser>
          <c:idx val="0"/>
          <c:order val="0"/>
          <c:tx>
            <c:strRef>
              <c:f>Sheet1!$B$1</c:f>
              <c:strCache>
                <c:ptCount val="1"/>
                <c:pt idx="0">
                  <c:v>Kvinnor</c:v>
                </c:pt>
              </c:strCache>
            </c:strRef>
          </c:tx>
          <c:spPr>
            <a:solidFill>
              <a:schemeClr val="bg2"/>
            </a:solidFill>
            <a:ln>
              <a:noFill/>
            </a:ln>
            <a:effectLst/>
          </c:spPr>
          <c:invertIfNegative val="0"/>
          <c:dPt>
            <c:idx val="5"/>
            <c:invertIfNegative val="0"/>
            <c:bubble3D val="0"/>
            <c:spPr>
              <a:solidFill>
                <a:schemeClr val="bg2"/>
              </a:solidFill>
              <a:ln>
                <a:noFill/>
              </a:ln>
              <a:effectLst/>
            </c:spPr>
            <c:extLst>
              <c:ext xmlns:c16="http://schemas.microsoft.com/office/drawing/2014/chart" uri="{C3380CC4-5D6E-409C-BE32-E72D297353CC}">
                <c16:uniqueId val="{00000001-3F7B-44E7-A625-57ED766E183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Hormonellt p-medel, östrogen</c:v>
                </c:pt>
                <c:pt idx="1">
                  <c:v>Minipiller</c:v>
                </c:pt>
                <c:pt idx="2">
                  <c:v>P-stav, hormonspiral </c:v>
                </c:pt>
                <c:pt idx="3">
                  <c:v>P-spruta </c:v>
                </c:pt>
                <c:pt idx="4">
                  <c:v>Kopparspiral</c:v>
                </c:pt>
                <c:pt idx="5">
                  <c:v>Kondom</c:v>
                </c:pt>
                <c:pt idx="6">
                  <c:v>Pessar</c:v>
                </c:pt>
                <c:pt idx="7">
                  <c:v>Akut p-piller</c:v>
                </c:pt>
                <c:pt idx="8">
                  <c:v>Avbrutet samlag</c:v>
                </c:pt>
                <c:pt idx="9">
                  <c:v>Säkra perioder</c:v>
                </c:pt>
                <c:pt idx="10">
                  <c:v>P-dator eller P-app</c:v>
                </c:pt>
                <c:pt idx="11">
                  <c:v>Frivillig sterilisering</c:v>
                </c:pt>
                <c:pt idx="12">
                  <c:v>Ofrivillig sterilisering</c:v>
                </c:pt>
                <c:pt idx="13">
                  <c:v>Inte använt någon av dessa </c:v>
                </c:pt>
              </c:strCache>
            </c:strRef>
          </c:cat>
          <c:val>
            <c:numRef>
              <c:f>Sheet1!$B$2:$B$15</c:f>
              <c:numCache>
                <c:formatCode>0%</c:formatCode>
                <c:ptCount val="14"/>
                <c:pt idx="0">
                  <c:v>0.57999999999999996</c:v>
                </c:pt>
                <c:pt idx="1">
                  <c:v>0.3</c:v>
                </c:pt>
                <c:pt idx="2">
                  <c:v>0.38</c:v>
                </c:pt>
                <c:pt idx="3">
                  <c:v>0.08</c:v>
                </c:pt>
                <c:pt idx="4">
                  <c:v>0.22</c:v>
                </c:pt>
                <c:pt idx="5">
                  <c:v>0.76</c:v>
                </c:pt>
                <c:pt idx="6">
                  <c:v>0.06</c:v>
                </c:pt>
                <c:pt idx="7">
                  <c:v>0.28000000000000003</c:v>
                </c:pt>
                <c:pt idx="8">
                  <c:v>0.38</c:v>
                </c:pt>
                <c:pt idx="9">
                  <c:v>0.14000000000000001</c:v>
                </c:pt>
                <c:pt idx="10">
                  <c:v>0.03</c:v>
                </c:pt>
                <c:pt idx="11">
                  <c:v>0.08</c:v>
                </c:pt>
                <c:pt idx="12" formatCode="General">
                  <c:v>0</c:v>
                </c:pt>
                <c:pt idx="13">
                  <c:v>7.0000000000000007E-2</c:v>
                </c:pt>
              </c:numCache>
            </c:numRef>
          </c:val>
          <c:extLst>
            <c:ext xmlns:c16="http://schemas.microsoft.com/office/drawing/2014/chart" uri="{C3380CC4-5D6E-409C-BE32-E72D297353CC}">
              <c16:uniqueId val="{00000004-6107-41F2-BD64-4CBE04036E42}"/>
            </c:ext>
          </c:extLst>
        </c:ser>
        <c:ser>
          <c:idx val="1"/>
          <c:order val="1"/>
          <c:tx>
            <c:strRef>
              <c:f>Sheet1!$C$1</c:f>
              <c:strCache>
                <c:ptCount val="1"/>
                <c:pt idx="0">
                  <c:v>Män</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Hormonellt p-medel, östrogen</c:v>
                </c:pt>
                <c:pt idx="1">
                  <c:v>Minipiller</c:v>
                </c:pt>
                <c:pt idx="2">
                  <c:v>P-stav, hormonspiral </c:v>
                </c:pt>
                <c:pt idx="3">
                  <c:v>P-spruta </c:v>
                </c:pt>
                <c:pt idx="4">
                  <c:v>Kopparspiral</c:v>
                </c:pt>
                <c:pt idx="5">
                  <c:v>Kondom</c:v>
                </c:pt>
                <c:pt idx="6">
                  <c:v>Pessar</c:v>
                </c:pt>
                <c:pt idx="7">
                  <c:v>Akut p-piller</c:v>
                </c:pt>
                <c:pt idx="8">
                  <c:v>Avbrutet samlag</c:v>
                </c:pt>
                <c:pt idx="9">
                  <c:v>Säkra perioder</c:v>
                </c:pt>
                <c:pt idx="10">
                  <c:v>P-dator eller P-app</c:v>
                </c:pt>
                <c:pt idx="11">
                  <c:v>Frivillig sterilisering</c:v>
                </c:pt>
                <c:pt idx="12">
                  <c:v>Ofrivillig sterilisering</c:v>
                </c:pt>
                <c:pt idx="13">
                  <c:v>Inte använt någon av dessa </c:v>
                </c:pt>
              </c:strCache>
            </c:strRef>
          </c:cat>
          <c:val>
            <c:numRef>
              <c:f>Sheet1!$C$2:$C$15</c:f>
              <c:numCache>
                <c:formatCode>0%</c:formatCode>
                <c:ptCount val="14"/>
                <c:pt idx="0">
                  <c:v>0.39</c:v>
                </c:pt>
                <c:pt idx="1">
                  <c:v>0.14000000000000001</c:v>
                </c:pt>
                <c:pt idx="2">
                  <c:v>0.2</c:v>
                </c:pt>
                <c:pt idx="3">
                  <c:v>0.05</c:v>
                </c:pt>
                <c:pt idx="4">
                  <c:v>0.24</c:v>
                </c:pt>
                <c:pt idx="5">
                  <c:v>0.76</c:v>
                </c:pt>
                <c:pt idx="6">
                  <c:v>0.05</c:v>
                </c:pt>
                <c:pt idx="7">
                  <c:v>0.13</c:v>
                </c:pt>
                <c:pt idx="8">
                  <c:v>0.34</c:v>
                </c:pt>
                <c:pt idx="9">
                  <c:v>0.14000000000000001</c:v>
                </c:pt>
                <c:pt idx="10">
                  <c:v>0.02</c:v>
                </c:pt>
                <c:pt idx="11">
                  <c:v>0.06</c:v>
                </c:pt>
                <c:pt idx="12">
                  <c:v>0.01</c:v>
                </c:pt>
                <c:pt idx="13">
                  <c:v>0.15</c:v>
                </c:pt>
              </c:numCache>
            </c:numRef>
          </c:val>
          <c:extLst>
            <c:ext xmlns:c16="http://schemas.microsoft.com/office/drawing/2014/chart" uri="{C3380CC4-5D6E-409C-BE32-E72D297353CC}">
              <c16:uniqueId val="{00000001-E5E0-4F83-8B58-02DB2C877970}"/>
            </c:ext>
          </c:extLst>
        </c:ser>
        <c:ser>
          <c:idx val="2"/>
          <c:order val="2"/>
          <c:tx>
            <c:strRef>
              <c:f>Sheet1!$D$1</c:f>
              <c:strCache>
                <c:ptCount val="1"/>
                <c:pt idx="0">
                  <c:v>Icke-binär/queer</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Hormonellt p-medel, östrogen</c:v>
                </c:pt>
                <c:pt idx="1">
                  <c:v>Minipiller</c:v>
                </c:pt>
                <c:pt idx="2">
                  <c:v>P-stav, hormonspiral </c:v>
                </c:pt>
                <c:pt idx="3">
                  <c:v>P-spruta </c:v>
                </c:pt>
                <c:pt idx="4">
                  <c:v>Kopparspiral</c:v>
                </c:pt>
                <c:pt idx="5">
                  <c:v>Kondom</c:v>
                </c:pt>
                <c:pt idx="6">
                  <c:v>Pessar</c:v>
                </c:pt>
                <c:pt idx="7">
                  <c:v>Akut p-piller</c:v>
                </c:pt>
                <c:pt idx="8">
                  <c:v>Avbrutet samlag</c:v>
                </c:pt>
                <c:pt idx="9">
                  <c:v>Säkra perioder</c:v>
                </c:pt>
                <c:pt idx="10">
                  <c:v>P-dator eller P-app</c:v>
                </c:pt>
                <c:pt idx="11">
                  <c:v>Frivillig sterilisering</c:v>
                </c:pt>
                <c:pt idx="12">
                  <c:v>Ofrivillig sterilisering</c:v>
                </c:pt>
                <c:pt idx="13">
                  <c:v>Inte använt någon av dessa </c:v>
                </c:pt>
              </c:strCache>
            </c:strRef>
          </c:cat>
          <c:val>
            <c:numRef>
              <c:f>Sheet1!$D$2:$D$15</c:f>
              <c:numCache>
                <c:formatCode>0%</c:formatCode>
                <c:ptCount val="14"/>
                <c:pt idx="0">
                  <c:v>0.5</c:v>
                </c:pt>
                <c:pt idx="1">
                  <c:v>0.26</c:v>
                </c:pt>
                <c:pt idx="2">
                  <c:v>0.35</c:v>
                </c:pt>
                <c:pt idx="3">
                  <c:v>0.1</c:v>
                </c:pt>
                <c:pt idx="4">
                  <c:v>0.22</c:v>
                </c:pt>
                <c:pt idx="5">
                  <c:v>0.77</c:v>
                </c:pt>
                <c:pt idx="6">
                  <c:v>0.06</c:v>
                </c:pt>
                <c:pt idx="7">
                  <c:v>0.28999999999999998</c:v>
                </c:pt>
                <c:pt idx="8">
                  <c:v>0.37</c:v>
                </c:pt>
                <c:pt idx="9">
                  <c:v>0.16</c:v>
                </c:pt>
                <c:pt idx="10">
                  <c:v>7.0000000000000007E-2</c:v>
                </c:pt>
                <c:pt idx="11">
                  <c:v>0.12</c:v>
                </c:pt>
                <c:pt idx="12">
                  <c:v>0.06</c:v>
                </c:pt>
                <c:pt idx="13">
                  <c:v>0.12</c:v>
                </c:pt>
              </c:numCache>
            </c:numRef>
          </c:val>
          <c:extLst>
            <c:ext xmlns:c16="http://schemas.microsoft.com/office/drawing/2014/chart" uri="{C3380CC4-5D6E-409C-BE32-E72D297353CC}">
              <c16:uniqueId val="{00000002-E5E0-4F83-8B58-02DB2C877970}"/>
            </c:ext>
          </c:extLst>
        </c:ser>
        <c:dLbls>
          <c:dLblPos val="outEnd"/>
          <c:showLegendKey val="0"/>
          <c:showVal val="1"/>
          <c:showCatName val="0"/>
          <c:showSerName val="0"/>
          <c:showPercent val="0"/>
          <c:showBubbleSize val="0"/>
        </c:dLbls>
        <c:gapWidth val="70"/>
        <c:overlap val="-1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Vilka av följande preventivmedel eller preventivmetoder har du eller en partner någon gång använt?</a:t>
            </a:r>
            <a:endParaRPr lang="en-US" sz="1600" dirty="0"/>
          </a:p>
        </c:rich>
      </c:tx>
      <c:layout>
        <c:manualLayout>
          <c:xMode val="edge"/>
          <c:yMode val="edge"/>
          <c:x val="0.16137904246977589"/>
          <c:y val="4.107017918012842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6.2718336129999136E-2"/>
          <c:y val="7.8625078216033234E-2"/>
          <c:w val="0.92197741612201511"/>
          <c:h val="0.77896589836713426"/>
        </c:manualLayout>
      </c:layout>
      <c:barChart>
        <c:barDir val="col"/>
        <c:grouping val="clustered"/>
        <c:varyColors val="0"/>
        <c:ser>
          <c:idx val="0"/>
          <c:order val="0"/>
          <c:tx>
            <c:strRef>
              <c:f>Sheet1!$B$1</c:f>
              <c:strCache>
                <c:ptCount val="1"/>
                <c:pt idx="0">
                  <c:v>Heterosexuell</c:v>
                </c:pt>
              </c:strCache>
            </c:strRef>
          </c:tx>
          <c:spPr>
            <a:solidFill>
              <a:schemeClr val="bg2"/>
            </a:solidFill>
            <a:ln>
              <a:noFill/>
            </a:ln>
            <a:effectLst/>
          </c:spPr>
          <c:invertIfNegative val="0"/>
          <c:dPt>
            <c:idx val="5"/>
            <c:invertIfNegative val="0"/>
            <c:bubble3D val="0"/>
            <c:spPr>
              <a:solidFill>
                <a:schemeClr val="bg2"/>
              </a:solidFill>
              <a:ln>
                <a:noFill/>
              </a:ln>
              <a:effectLst/>
            </c:spPr>
            <c:extLst>
              <c:ext xmlns:c16="http://schemas.microsoft.com/office/drawing/2014/chart" uri="{C3380CC4-5D6E-409C-BE32-E72D297353CC}">
                <c16:uniqueId val="{00000001-24FB-4A07-818F-956F8F28ABC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Hormonellt p-medel, östrogen</c:v>
                </c:pt>
                <c:pt idx="1">
                  <c:v>Minipiller</c:v>
                </c:pt>
                <c:pt idx="2">
                  <c:v>P-stav, hormonspiral </c:v>
                </c:pt>
                <c:pt idx="3">
                  <c:v>P-spruta </c:v>
                </c:pt>
                <c:pt idx="4">
                  <c:v>Kopparspiral</c:v>
                </c:pt>
                <c:pt idx="5">
                  <c:v>Kondom</c:v>
                </c:pt>
                <c:pt idx="6">
                  <c:v>Pessar</c:v>
                </c:pt>
                <c:pt idx="7">
                  <c:v>Akut p-piller</c:v>
                </c:pt>
                <c:pt idx="8">
                  <c:v>Avbrutet samlag</c:v>
                </c:pt>
                <c:pt idx="9">
                  <c:v>Säkra perioder</c:v>
                </c:pt>
                <c:pt idx="10">
                  <c:v>P-dator eller P-app</c:v>
                </c:pt>
                <c:pt idx="11">
                  <c:v>Frivillig sterilisering</c:v>
                </c:pt>
                <c:pt idx="12">
                  <c:v>Ofrivillig sterilisering</c:v>
                </c:pt>
                <c:pt idx="13">
                  <c:v>Inte använt någon av dessa </c:v>
                </c:pt>
              </c:strCache>
            </c:strRef>
          </c:cat>
          <c:val>
            <c:numRef>
              <c:f>Sheet1!$B$2:$B$15</c:f>
              <c:numCache>
                <c:formatCode>0%</c:formatCode>
                <c:ptCount val="14"/>
                <c:pt idx="0">
                  <c:v>0.51</c:v>
                </c:pt>
                <c:pt idx="1">
                  <c:v>0.21</c:v>
                </c:pt>
                <c:pt idx="2">
                  <c:v>0.28000000000000003</c:v>
                </c:pt>
                <c:pt idx="3">
                  <c:v>7.0000000000000007E-2</c:v>
                </c:pt>
                <c:pt idx="4">
                  <c:v>0.26</c:v>
                </c:pt>
                <c:pt idx="5">
                  <c:v>0.77</c:v>
                </c:pt>
                <c:pt idx="6">
                  <c:v>0.06</c:v>
                </c:pt>
                <c:pt idx="7">
                  <c:v>0.18</c:v>
                </c:pt>
                <c:pt idx="8">
                  <c:v>0.36</c:v>
                </c:pt>
                <c:pt idx="9">
                  <c:v>0.15</c:v>
                </c:pt>
                <c:pt idx="10">
                  <c:v>0.02</c:v>
                </c:pt>
                <c:pt idx="11">
                  <c:v>0.08</c:v>
                </c:pt>
                <c:pt idx="12" formatCode="General">
                  <c:v>0</c:v>
                </c:pt>
                <c:pt idx="13">
                  <c:v>0.1</c:v>
                </c:pt>
              </c:numCache>
            </c:numRef>
          </c:val>
          <c:extLst>
            <c:ext xmlns:c16="http://schemas.microsoft.com/office/drawing/2014/chart" uri="{C3380CC4-5D6E-409C-BE32-E72D297353CC}">
              <c16:uniqueId val="{00000004-6107-41F2-BD64-4CBE04036E42}"/>
            </c:ext>
          </c:extLst>
        </c:ser>
        <c:ser>
          <c:idx val="1"/>
          <c:order val="1"/>
          <c:tx>
            <c:strRef>
              <c:f>Sheet1!$C$1</c:f>
              <c:strCache>
                <c:ptCount val="1"/>
                <c:pt idx="0">
                  <c:v>Homosexuell</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Hormonellt p-medel, östrogen</c:v>
                </c:pt>
                <c:pt idx="1">
                  <c:v>Minipiller</c:v>
                </c:pt>
                <c:pt idx="2">
                  <c:v>P-stav, hormonspiral </c:v>
                </c:pt>
                <c:pt idx="3">
                  <c:v>P-spruta </c:v>
                </c:pt>
                <c:pt idx="4">
                  <c:v>Kopparspiral</c:v>
                </c:pt>
                <c:pt idx="5">
                  <c:v>Kondom</c:v>
                </c:pt>
                <c:pt idx="6">
                  <c:v>Pessar</c:v>
                </c:pt>
                <c:pt idx="7">
                  <c:v>Akut p-piller</c:v>
                </c:pt>
                <c:pt idx="8">
                  <c:v>Avbrutet samlag</c:v>
                </c:pt>
                <c:pt idx="9">
                  <c:v>Säkra perioder</c:v>
                </c:pt>
                <c:pt idx="10">
                  <c:v>P-dator eller P-app</c:v>
                </c:pt>
                <c:pt idx="11">
                  <c:v>Frivillig sterilisering</c:v>
                </c:pt>
                <c:pt idx="12">
                  <c:v>Ofrivillig sterilisering</c:v>
                </c:pt>
                <c:pt idx="13">
                  <c:v>Inte använt någon av dessa </c:v>
                </c:pt>
              </c:strCache>
            </c:strRef>
          </c:cat>
          <c:val>
            <c:numRef>
              <c:f>Sheet1!$C$2:$C$15</c:f>
              <c:numCache>
                <c:formatCode>0%</c:formatCode>
                <c:ptCount val="14"/>
                <c:pt idx="0">
                  <c:v>0.12</c:v>
                </c:pt>
                <c:pt idx="1">
                  <c:v>0.06</c:v>
                </c:pt>
                <c:pt idx="2">
                  <c:v>0.14000000000000001</c:v>
                </c:pt>
                <c:pt idx="3">
                  <c:v>0.04</c:v>
                </c:pt>
                <c:pt idx="4">
                  <c:v>0.02</c:v>
                </c:pt>
                <c:pt idx="5">
                  <c:v>0.62</c:v>
                </c:pt>
                <c:pt idx="6" formatCode="General">
                  <c:v>0</c:v>
                </c:pt>
                <c:pt idx="7">
                  <c:v>7.0000000000000007E-2</c:v>
                </c:pt>
                <c:pt idx="8">
                  <c:v>0.1</c:v>
                </c:pt>
                <c:pt idx="9" formatCode="General">
                  <c:v>0</c:v>
                </c:pt>
                <c:pt idx="10" formatCode="General">
                  <c:v>0</c:v>
                </c:pt>
                <c:pt idx="11">
                  <c:v>0.01</c:v>
                </c:pt>
                <c:pt idx="12">
                  <c:v>0.01</c:v>
                </c:pt>
                <c:pt idx="13">
                  <c:v>0.3</c:v>
                </c:pt>
              </c:numCache>
            </c:numRef>
          </c:val>
          <c:extLst>
            <c:ext xmlns:c16="http://schemas.microsoft.com/office/drawing/2014/chart" uri="{C3380CC4-5D6E-409C-BE32-E72D297353CC}">
              <c16:uniqueId val="{00000001-E5E0-4F83-8B58-02DB2C877970}"/>
            </c:ext>
          </c:extLst>
        </c:ser>
        <c:ser>
          <c:idx val="2"/>
          <c:order val="2"/>
          <c:tx>
            <c:strRef>
              <c:f>Sheet1!$D$1</c:f>
              <c:strCache>
                <c:ptCount val="1"/>
                <c:pt idx="0">
                  <c:v>Bisexuell/pansexuell</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Hormonellt p-medel, östrogen</c:v>
                </c:pt>
                <c:pt idx="1">
                  <c:v>Minipiller</c:v>
                </c:pt>
                <c:pt idx="2">
                  <c:v>P-stav, hormonspiral </c:v>
                </c:pt>
                <c:pt idx="3">
                  <c:v>P-spruta </c:v>
                </c:pt>
                <c:pt idx="4">
                  <c:v>Kopparspiral</c:v>
                </c:pt>
                <c:pt idx="5">
                  <c:v>Kondom</c:v>
                </c:pt>
                <c:pt idx="6">
                  <c:v>Pessar</c:v>
                </c:pt>
                <c:pt idx="7">
                  <c:v>Akut p-piller</c:v>
                </c:pt>
                <c:pt idx="8">
                  <c:v>Avbrutet samlag</c:v>
                </c:pt>
                <c:pt idx="9">
                  <c:v>Säkra perioder</c:v>
                </c:pt>
                <c:pt idx="10">
                  <c:v>P-dator eller P-app</c:v>
                </c:pt>
                <c:pt idx="11">
                  <c:v>Frivillig sterilisering</c:v>
                </c:pt>
                <c:pt idx="12">
                  <c:v>Ofrivillig sterilisering</c:v>
                </c:pt>
                <c:pt idx="13">
                  <c:v>Inte använt någon av dessa </c:v>
                </c:pt>
              </c:strCache>
            </c:strRef>
          </c:cat>
          <c:val>
            <c:numRef>
              <c:f>Sheet1!$D$2:$D$15</c:f>
              <c:numCache>
                <c:formatCode>0%</c:formatCode>
                <c:ptCount val="14"/>
                <c:pt idx="0">
                  <c:v>0.51</c:v>
                </c:pt>
                <c:pt idx="1">
                  <c:v>0.28999999999999998</c:v>
                </c:pt>
                <c:pt idx="2">
                  <c:v>0.41</c:v>
                </c:pt>
                <c:pt idx="3">
                  <c:v>0.06</c:v>
                </c:pt>
                <c:pt idx="4">
                  <c:v>0.2</c:v>
                </c:pt>
                <c:pt idx="5">
                  <c:v>0.81</c:v>
                </c:pt>
                <c:pt idx="6">
                  <c:v>0.06</c:v>
                </c:pt>
                <c:pt idx="7">
                  <c:v>0.32</c:v>
                </c:pt>
                <c:pt idx="8">
                  <c:v>0.4</c:v>
                </c:pt>
                <c:pt idx="9">
                  <c:v>0.15</c:v>
                </c:pt>
                <c:pt idx="10">
                  <c:v>0.04</c:v>
                </c:pt>
                <c:pt idx="11">
                  <c:v>0.08</c:v>
                </c:pt>
                <c:pt idx="12">
                  <c:v>0.02</c:v>
                </c:pt>
                <c:pt idx="13">
                  <c:v>0.08</c:v>
                </c:pt>
              </c:numCache>
            </c:numRef>
          </c:val>
          <c:extLst>
            <c:ext xmlns:c16="http://schemas.microsoft.com/office/drawing/2014/chart" uri="{C3380CC4-5D6E-409C-BE32-E72D297353CC}">
              <c16:uniqueId val="{00000002-E5E0-4F83-8B58-02DB2C877970}"/>
            </c:ext>
          </c:extLst>
        </c:ser>
        <c:dLbls>
          <c:dLblPos val="outEnd"/>
          <c:showLegendKey val="0"/>
          <c:showVal val="1"/>
          <c:showCatName val="0"/>
          <c:showSerName val="0"/>
          <c:showPercent val="0"/>
          <c:showBubbleSize val="0"/>
        </c:dLbls>
        <c:gapWidth val="70"/>
        <c:overlap val="-1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doughnutChart>
        <c:varyColors val="1"/>
        <c:ser>
          <c:idx val="0"/>
          <c:order val="0"/>
          <c:tx>
            <c:strRef>
              <c:f>Sheet1!$B$1</c:f>
              <c:strCache>
                <c:ptCount val="1"/>
                <c:pt idx="0">
                  <c:v> Är du eller har du varit transperson? </c:v>
                </c:pt>
              </c:strCache>
            </c:strRef>
          </c:tx>
          <c:spPr>
            <a:solidFill>
              <a:schemeClr val="bg2"/>
            </a:solidFill>
          </c:spPr>
          <c:dPt>
            <c:idx val="0"/>
            <c:bubble3D val="0"/>
            <c:spPr>
              <a:solidFill>
                <a:schemeClr val="tx1"/>
              </a:solidFill>
              <a:ln w="19050">
                <a:solidFill>
                  <a:schemeClr val="lt1"/>
                </a:solidFill>
              </a:ln>
              <a:effectLst/>
            </c:spPr>
            <c:extLst>
              <c:ext xmlns:c16="http://schemas.microsoft.com/office/drawing/2014/chart" uri="{C3380CC4-5D6E-409C-BE32-E72D297353CC}">
                <c16:uniqueId val="{00000001-3252-4D46-894E-33C972BC6F60}"/>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3252-4D46-894E-33C972BC6F60}"/>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252-4D46-894E-33C972BC6F60}"/>
              </c:ext>
            </c:extLst>
          </c:dPt>
          <c:dLbls>
            <c:dLbl>
              <c:idx val="0"/>
              <c:layout>
                <c:manualLayout>
                  <c:x val="3.5699051674765556E-3"/>
                  <c:y val="-2.7118528655607918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extLst>
                <c:ext xmlns:c15="http://schemas.microsoft.com/office/drawing/2012/chart" uri="{CE6537A1-D6FC-4f65-9D91-7224C49458BB}">
                  <c15:layout>
                    <c:manualLayout>
                      <c:w val="5.9437751004016055E-2"/>
                      <c:h val="5.3514130642125908E-2"/>
                    </c:manualLayout>
                  </c15:layout>
                </c:ext>
                <c:ext xmlns:c16="http://schemas.microsoft.com/office/drawing/2014/chart" uri="{C3380CC4-5D6E-409C-BE32-E72D297353CC}">
                  <c16:uniqueId val="{00000001-3252-4D46-894E-33C972BC6F60}"/>
                </c:ext>
              </c:extLst>
            </c:dLbl>
            <c:dLbl>
              <c:idx val="1"/>
              <c:tx>
                <c:rich>
                  <a:bodyPr/>
                  <a:lstStyle/>
                  <a:p>
                    <a:fld id="{8EE9720D-E0FD-432E-A7FF-36025F2CFBFA}" type="VALUE">
                      <a:rPr lang="en-US">
                        <a:solidFill>
                          <a:schemeClr val="bg1"/>
                        </a:solidFill>
                      </a:rPr>
                      <a:pPr/>
                      <a:t>[VALUE]</a:t>
                    </a:fld>
                    <a:endParaRPr lang="en-S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252-4D46-894E-33C972BC6F60}"/>
                </c:ext>
              </c:extLst>
            </c:dLbl>
            <c:dLbl>
              <c:idx val="2"/>
              <c:layout>
                <c:manualLayout>
                  <c:x val="0"/>
                  <c:y val="-4.8210928506419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52-4D46-894E-33C972BC6F6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Nej</c:v>
                </c:pt>
                <c:pt idx="2">
                  <c:v>Vet inte/Vill inte svara</c:v>
                </c:pt>
              </c:strCache>
            </c:strRef>
          </c:cat>
          <c:val>
            <c:numRef>
              <c:f>Sheet1!$B$2:$B$4</c:f>
              <c:numCache>
                <c:formatCode>0</c:formatCode>
                <c:ptCount val="3"/>
                <c:pt idx="0">
                  <c:v>6</c:v>
                </c:pt>
                <c:pt idx="1">
                  <c:v>91</c:v>
                </c:pt>
                <c:pt idx="2">
                  <c:v>3</c:v>
                </c:pt>
              </c:numCache>
            </c:numRef>
          </c:val>
          <c:extLst>
            <c:ext xmlns:c16="http://schemas.microsoft.com/office/drawing/2014/chart" uri="{C3380CC4-5D6E-409C-BE32-E72D297353CC}">
              <c16:uniqueId val="{00000006-3252-4D46-894E-33C972BC6F60}"/>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Vad är eller vad var anledningen till att du, under någon period, inte använt ett preventivmedel eller en preventivmetod? </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5752442079138187"/>
          <c:y val="0.14167630727064456"/>
          <c:w val="0.44247557920861808"/>
          <c:h val="0.84224183664656926"/>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9"/>
            <c:invertIfNegative val="0"/>
            <c:bubble3D val="0"/>
            <c:spPr>
              <a:solidFill>
                <a:schemeClr val="bg2"/>
              </a:solidFill>
              <a:ln>
                <a:noFill/>
              </a:ln>
              <a:effectLst/>
            </c:spPr>
            <c:extLst>
              <c:ext xmlns:c16="http://schemas.microsoft.com/office/drawing/2014/chart" uri="{C3380CC4-5D6E-409C-BE32-E72D297353CC}">
                <c16:uniqueId val="{00000001-D6E6-4DA6-95EA-950C15B6206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Saknar ett svarsalternativ som stämmer för mig</c:v>
                </c:pt>
                <c:pt idx="1">
                  <c:v>Jag är gravid</c:v>
                </c:pt>
                <c:pt idx="2">
                  <c:v>Jag har inte mens längre</c:v>
                </c:pt>
                <c:pt idx="3">
                  <c:v>Min partner vill inte använda eller tillåter inte preventivmedel</c:v>
                </c:pt>
                <c:pt idx="4">
                  <c:v>Jag vill bli gravid</c:v>
                </c:pt>
                <c:pt idx="5">
                  <c:v>Jag har inte råd - kostnaden är för hög</c:v>
                </c:pt>
                <c:pt idx="6">
                  <c:v>Jag är infertil, kan inte få barn</c:v>
                </c:pt>
                <c:pt idx="7">
                  <c:v>Jag är rädd för hormoner eller biverkningar av preventivmedel</c:v>
                </c:pt>
                <c:pt idx="8">
                  <c:v>Jag vill använda preventivmedel men misslyckas i praktiken</c:v>
                </c:pt>
                <c:pt idx="9">
                  <c:v>Ingen metod fungerar för mig</c:v>
                </c:pt>
                <c:pt idx="10">
                  <c:v>Min partner använder preventivmedel</c:v>
                </c:pt>
                <c:pt idx="11">
                  <c:v>Jag är inte orolig för könssjukdomar</c:v>
                </c:pt>
                <c:pt idx="12">
                  <c:v>Jag och min partner har testat oss för könssjukdomar</c:v>
                </c:pt>
                <c:pt idx="13">
                  <c:v>Jag har sex på ett sätt där preventivmedel inte behövs</c:v>
                </c:pt>
                <c:pt idx="14">
                  <c:v>Jag har inte sex med en annan person</c:v>
                </c:pt>
              </c:strCache>
            </c:strRef>
          </c:cat>
          <c:val>
            <c:numRef>
              <c:f>Sheet1!$B$2:$B$16</c:f>
              <c:numCache>
                <c:formatCode>0</c:formatCode>
                <c:ptCount val="15"/>
                <c:pt idx="0">
                  <c:v>27</c:v>
                </c:pt>
                <c:pt idx="1">
                  <c:v>1</c:v>
                </c:pt>
                <c:pt idx="2">
                  <c:v>1</c:v>
                </c:pt>
                <c:pt idx="3">
                  <c:v>1</c:v>
                </c:pt>
                <c:pt idx="4">
                  <c:v>2</c:v>
                </c:pt>
                <c:pt idx="5">
                  <c:v>2</c:v>
                </c:pt>
                <c:pt idx="6">
                  <c:v>3</c:v>
                </c:pt>
                <c:pt idx="7">
                  <c:v>3</c:v>
                </c:pt>
                <c:pt idx="8">
                  <c:v>3</c:v>
                </c:pt>
                <c:pt idx="9">
                  <c:v>4</c:v>
                </c:pt>
                <c:pt idx="10">
                  <c:v>4</c:v>
                </c:pt>
                <c:pt idx="11">
                  <c:v>4</c:v>
                </c:pt>
                <c:pt idx="12">
                  <c:v>4</c:v>
                </c:pt>
                <c:pt idx="13">
                  <c:v>17</c:v>
                </c:pt>
                <c:pt idx="14">
                  <c:v>45</c:v>
                </c:pt>
              </c:numCache>
            </c:numRef>
          </c:val>
          <c:extLst>
            <c:ext xmlns:c16="http://schemas.microsoft.com/office/drawing/2014/chart" uri="{C3380CC4-5D6E-409C-BE32-E72D297353CC}">
              <c16:uniqueId val="{00000004-6107-41F2-BD64-4CBE04036E42}"/>
            </c:ext>
          </c:extLst>
        </c:ser>
        <c:dLbls>
          <c:showLegendKey val="0"/>
          <c:showVal val="0"/>
          <c:showCatName val="0"/>
          <c:showSerName val="0"/>
          <c:showPercent val="0"/>
          <c:showBubbleSize val="0"/>
        </c:dLbls>
        <c:gapWidth val="90"/>
        <c:overlap val="-1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dirty="0"/>
              <a:t>Vilka av nedanstående alternativ stämmer för dig? </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58152273908623908"/>
          <c:y val="0.12661039211238839"/>
          <c:w val="0.41847726091376097"/>
          <c:h val="0.85730775180482544"/>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8"/>
            <c:invertIfNegative val="0"/>
            <c:bubble3D val="0"/>
            <c:spPr>
              <a:solidFill>
                <a:schemeClr val="bg2"/>
              </a:solidFill>
              <a:ln>
                <a:noFill/>
              </a:ln>
              <a:effectLst/>
            </c:spPr>
            <c:extLst>
              <c:ext xmlns:c16="http://schemas.microsoft.com/office/drawing/2014/chart" uri="{C3380CC4-5D6E-409C-BE32-E72D297353CC}">
                <c16:uniqueId val="{00000001-2682-4E5C-B017-1829BE071F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Jag hade velat ha färre barn än jag fick</c:v>
                </c:pt>
                <c:pt idx="1">
                  <c:v>Jag har adopterat ett eller flera barn</c:v>
                </c:pt>
                <c:pt idx="2">
                  <c:v>Jag försöker få barn</c:v>
                </c:pt>
                <c:pt idx="3">
                  <c:v>Jag kan inte få biologiska barn</c:v>
                </c:pt>
                <c:pt idx="4">
                  <c:v>Jag har sökt hjälp inom hälso- och sjukvården för att få barn</c:v>
                </c:pt>
                <c:pt idx="5">
                  <c:v>Jag vill adoptera</c:v>
                </c:pt>
                <c:pt idx="6">
                  <c:v>Jag är ofrivilligt barnlös</c:v>
                </c:pt>
                <c:pt idx="7">
                  <c:v>Saknar ett svarsalternativ som passar för mig</c:v>
                </c:pt>
                <c:pt idx="8">
                  <c:v>Jag har inte bestämt om jag vill ha barn</c:v>
                </c:pt>
                <c:pt idx="9">
                  <c:v>Jag vill ha eller hade velat ha fler barn</c:v>
                </c:pt>
                <c:pt idx="10">
                  <c:v>Jag vill inte ha barn</c:v>
                </c:pt>
                <c:pt idx="11">
                  <c:v>Jag vill ha barn i framtiden</c:v>
                </c:pt>
                <c:pt idx="12">
                  <c:v>Jag har de antal barn jag vill ha</c:v>
                </c:pt>
              </c:strCache>
            </c:strRef>
          </c:cat>
          <c:val>
            <c:numRef>
              <c:f>Sheet1!$B$2:$B$14</c:f>
              <c:numCache>
                <c:formatCode>0</c:formatCode>
                <c:ptCount val="13"/>
                <c:pt idx="0">
                  <c:v>1</c:v>
                </c:pt>
                <c:pt idx="1">
                  <c:v>1</c:v>
                </c:pt>
                <c:pt idx="2">
                  <c:v>3</c:v>
                </c:pt>
                <c:pt idx="3">
                  <c:v>4</c:v>
                </c:pt>
                <c:pt idx="4">
                  <c:v>4</c:v>
                </c:pt>
                <c:pt idx="5">
                  <c:v>6</c:v>
                </c:pt>
                <c:pt idx="6">
                  <c:v>8</c:v>
                </c:pt>
                <c:pt idx="7">
                  <c:v>8</c:v>
                </c:pt>
                <c:pt idx="8">
                  <c:v>11</c:v>
                </c:pt>
                <c:pt idx="9">
                  <c:v>11</c:v>
                </c:pt>
                <c:pt idx="10">
                  <c:v>17</c:v>
                </c:pt>
                <c:pt idx="11">
                  <c:v>25</c:v>
                </c:pt>
                <c:pt idx="12">
                  <c:v>29</c:v>
                </c:pt>
              </c:numCache>
            </c:numRef>
          </c:val>
          <c:extLst>
            <c:ext xmlns:c16="http://schemas.microsoft.com/office/drawing/2014/chart" uri="{C3380CC4-5D6E-409C-BE32-E72D297353CC}">
              <c16:uniqueId val="{00000002-8EB6-4042-8C04-C2E4B8F0DEFD}"/>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600" dirty="0"/>
              <a:t>Finns det några frågor som rör sexuell och reproduktiv hälsa och rättigheter som är särskilt viktiga för dig? </a:t>
            </a:r>
            <a:endParaRPr lang="en-US" sz="1600" dirty="0"/>
          </a:p>
        </c:rich>
      </c:tx>
      <c:layout>
        <c:manualLayout>
          <c:xMode val="edge"/>
          <c:yMode val="edge"/>
          <c:x val="0.1624523221736526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62152651062977948"/>
          <c:y val="0.13040404500236405"/>
          <c:w val="0.27851634128976915"/>
          <c:h val="0.85730775180482544"/>
        </c:manualLayout>
      </c:layout>
      <c:barChart>
        <c:barDir val="bar"/>
        <c:grouping val="clustered"/>
        <c:varyColors val="0"/>
        <c:ser>
          <c:idx val="0"/>
          <c:order val="0"/>
          <c:tx>
            <c:strRef>
              <c:f>Sheet1!$B$1</c:f>
              <c:strCache>
                <c:ptCount val="1"/>
                <c:pt idx="0">
                  <c:v>Column1</c:v>
                </c:pt>
              </c:strCache>
            </c:strRef>
          </c:tx>
          <c:spPr>
            <a:solidFill>
              <a:schemeClr val="bg2"/>
            </a:solidFill>
            <a:ln>
              <a:noFill/>
            </a:ln>
            <a:effectLst/>
          </c:spPr>
          <c:invertIfNegative val="0"/>
          <c:dPt>
            <c:idx val="2"/>
            <c:invertIfNegative val="0"/>
            <c:bubble3D val="0"/>
            <c:spPr>
              <a:solidFill>
                <a:schemeClr val="bg2"/>
              </a:solidFill>
              <a:ln>
                <a:noFill/>
              </a:ln>
              <a:effectLst/>
            </c:spPr>
            <c:extLst>
              <c:ext xmlns:c16="http://schemas.microsoft.com/office/drawing/2014/chart" uri="{C3380CC4-5D6E-409C-BE32-E72D297353CC}">
                <c16:uniqueId val="{00000001-6C02-4FE5-B331-90B20A8A6F2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Annat</c:v>
                </c:pt>
                <c:pt idx="1">
                  <c:v>Inget av ovanstående</c:v>
                </c:pt>
                <c:pt idx="2">
                  <c:v>Tillgång till förebyggande vård och behandling av infertilitet</c:v>
                </c:pt>
                <c:pt idx="3">
                  <c:v>Förebygga, upptäcka och behandla sexuellt överförbara infektioner och andra infektioner som påverkar den sexuella hälsan</c:v>
                </c:pt>
                <c:pt idx="4">
                  <c:v>Möjlighet att välja bland flera säkra och effektiva preventivmetoder</c:v>
                </c:pt>
                <c:pt idx="5">
                  <c:v>Rätt information och rådgivning om sexuell och reproduktiv hälsa</c:v>
                </c:pt>
                <c:pt idx="6">
                  <c:v>Rätt information och bra bemötande i kontakt med vården när det kommer till sexualitet</c:v>
                </c:pt>
                <c:pt idx="7">
                  <c:v>Tillgång till trygg mödravård, förlossningsvård och barnhälsovård</c:v>
                </c:pt>
                <c:pt idx="8">
                  <c:v>Möjlighet att välja sina relationer utan begränsning från omgivningen</c:v>
                </c:pt>
                <c:pt idx="9">
                  <c:v>Att alla elever får sex- och samlevnadsundervisning</c:v>
                </c:pt>
                <c:pt idx="10">
                  <c:v>Tillgång till trygg och säker abortvård</c:v>
                </c:pt>
                <c:pt idx="11">
                  <c:v>Att alla har möjlighet att vara öppna med sin sexuella identitet</c:v>
                </c:pt>
                <c:pt idx="12">
                  <c:v>Förebygga och upptäcka våld i nära relationer</c:v>
                </c:pt>
                <c:pt idx="13">
                  <c:v>Förebygga och upptäcka sexuellt våld och tvång</c:v>
                </c:pt>
              </c:strCache>
            </c:strRef>
          </c:cat>
          <c:val>
            <c:numRef>
              <c:f>Sheet1!$B$2:$B$15</c:f>
              <c:numCache>
                <c:formatCode>0</c:formatCode>
                <c:ptCount val="14"/>
                <c:pt idx="0">
                  <c:v>5</c:v>
                </c:pt>
                <c:pt idx="1">
                  <c:v>9</c:v>
                </c:pt>
                <c:pt idx="2">
                  <c:v>10</c:v>
                </c:pt>
                <c:pt idx="3">
                  <c:v>14</c:v>
                </c:pt>
                <c:pt idx="4">
                  <c:v>20</c:v>
                </c:pt>
                <c:pt idx="5">
                  <c:v>23</c:v>
                </c:pt>
                <c:pt idx="6">
                  <c:v>30</c:v>
                </c:pt>
                <c:pt idx="7">
                  <c:v>36</c:v>
                </c:pt>
                <c:pt idx="8">
                  <c:v>38</c:v>
                </c:pt>
                <c:pt idx="9">
                  <c:v>41</c:v>
                </c:pt>
                <c:pt idx="10">
                  <c:v>42</c:v>
                </c:pt>
                <c:pt idx="11">
                  <c:v>44</c:v>
                </c:pt>
                <c:pt idx="12">
                  <c:v>45</c:v>
                </c:pt>
                <c:pt idx="13">
                  <c:v>46</c:v>
                </c:pt>
              </c:numCache>
            </c:numRef>
          </c:val>
          <c:extLst>
            <c:ext xmlns:c16="http://schemas.microsoft.com/office/drawing/2014/chart" uri="{C3380CC4-5D6E-409C-BE32-E72D297353CC}">
              <c16:uniqueId val="{00000002-4317-4A57-8A1C-2D8370DD3C9E}"/>
            </c:ext>
          </c:extLst>
        </c:ser>
        <c:dLbls>
          <c:showLegendKey val="0"/>
          <c:showVal val="0"/>
          <c:showCatName val="0"/>
          <c:showSerName val="0"/>
          <c:showPercent val="0"/>
          <c:showBubbleSize val="0"/>
        </c:dLbls>
        <c:gapWidth val="12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029022476608093"/>
          <c:y val="0.12547273757406024"/>
          <c:w val="0.61802429314809548"/>
          <c:h val="0.77503717840795749"/>
        </c:manualLayout>
      </c:layout>
      <c:barChart>
        <c:barDir val="bar"/>
        <c:grouping val="clustered"/>
        <c:varyColors val="0"/>
        <c:ser>
          <c:idx val="0"/>
          <c:order val="0"/>
          <c:tx>
            <c:strRef>
              <c:f>Sheet1!$B$1</c:f>
              <c:strCache>
                <c:ptCount val="1"/>
                <c:pt idx="0">
                  <c:v>Ja</c:v>
                </c:pt>
              </c:strCache>
            </c:strRef>
          </c:tx>
          <c:spPr>
            <a:solidFill>
              <a:schemeClr val="bg2"/>
            </a:solidFill>
            <a:ln>
              <a:noFill/>
            </a:ln>
            <a:effectLst/>
          </c:spPr>
          <c:invertIfNegative val="0"/>
          <c:dPt>
            <c:idx val="6"/>
            <c:invertIfNegative val="0"/>
            <c:bubble3D val="0"/>
            <c:spPr>
              <a:solidFill>
                <a:schemeClr val="bg2"/>
              </a:solidFill>
              <a:ln>
                <a:noFill/>
              </a:ln>
              <a:effectLst/>
            </c:spPr>
            <c:extLst>
              <c:ext xmlns:c16="http://schemas.microsoft.com/office/drawing/2014/chart" uri="{C3380CC4-5D6E-409C-BE32-E72D297353CC}">
                <c16:uniqueId val="{00000001-73A6-4938-A1E9-6E132EF8EE9A}"/>
              </c:ext>
            </c:extLst>
          </c:dPt>
          <c:dPt>
            <c:idx val="7"/>
            <c:invertIfNegative val="0"/>
            <c:bubble3D val="0"/>
            <c:spPr>
              <a:solidFill>
                <a:schemeClr val="bg2"/>
              </a:solidFill>
              <a:ln>
                <a:noFill/>
              </a:ln>
              <a:effectLst/>
            </c:spPr>
            <c:extLst>
              <c:ext xmlns:c16="http://schemas.microsoft.com/office/drawing/2014/chart" uri="{C3380CC4-5D6E-409C-BE32-E72D297353CC}">
                <c16:uniqueId val="{00000003-73A6-4938-A1E9-6E132EF8EE9A}"/>
              </c:ext>
            </c:extLst>
          </c:dPt>
          <c:dPt>
            <c:idx val="8"/>
            <c:invertIfNegative val="0"/>
            <c:bubble3D val="0"/>
            <c:spPr>
              <a:solidFill>
                <a:schemeClr val="bg2"/>
              </a:solidFill>
              <a:ln>
                <a:noFill/>
              </a:ln>
              <a:effectLst/>
            </c:spPr>
            <c:extLst>
              <c:ext xmlns:c16="http://schemas.microsoft.com/office/drawing/2014/chart" uri="{C3380CC4-5D6E-409C-BE32-E72D297353CC}">
                <c16:uniqueId val="{00000005-73A6-4938-A1E9-6E132EF8EE9A}"/>
              </c:ext>
            </c:extLst>
          </c:dPt>
          <c:dPt>
            <c:idx val="9"/>
            <c:invertIfNegative val="0"/>
            <c:bubble3D val="0"/>
            <c:spPr>
              <a:solidFill>
                <a:schemeClr val="bg2"/>
              </a:solidFill>
              <a:ln>
                <a:noFill/>
              </a:ln>
              <a:effectLst/>
            </c:spPr>
            <c:extLst>
              <c:ext xmlns:c16="http://schemas.microsoft.com/office/drawing/2014/chart" uri="{C3380CC4-5D6E-409C-BE32-E72D297353CC}">
                <c16:uniqueId val="{00000007-73A6-4938-A1E9-6E132EF8EE9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Vet inte</c:v>
                </c:pt>
                <c:pt idx="1">
                  <c:v>Vill ej svara</c:v>
                </c:pt>
                <c:pt idx="2">
                  <c:v>Asexuell</c:v>
                </c:pt>
                <c:pt idx="3">
                  <c:v>Annat</c:v>
                </c:pt>
                <c:pt idx="4">
                  <c:v>Vill inte kategorisera mig själv</c:v>
                </c:pt>
                <c:pt idx="5">
                  <c:v>Queer</c:v>
                </c:pt>
                <c:pt idx="6">
                  <c:v>Homosexuell</c:v>
                </c:pt>
                <c:pt idx="7">
                  <c:v>Pansexuell</c:v>
                </c:pt>
                <c:pt idx="8">
                  <c:v>Bisexuell</c:v>
                </c:pt>
                <c:pt idx="9">
                  <c:v>Heterosexuell</c:v>
                </c:pt>
              </c:strCache>
            </c:strRef>
          </c:cat>
          <c:val>
            <c:numRef>
              <c:f>Sheet1!$B$2:$B$11</c:f>
              <c:numCache>
                <c:formatCode>0</c:formatCode>
                <c:ptCount val="10"/>
                <c:pt idx="0">
                  <c:v>1</c:v>
                </c:pt>
                <c:pt idx="1">
                  <c:v>1</c:v>
                </c:pt>
                <c:pt idx="2">
                  <c:v>3</c:v>
                </c:pt>
                <c:pt idx="3">
                  <c:v>3</c:v>
                </c:pt>
                <c:pt idx="4">
                  <c:v>3</c:v>
                </c:pt>
                <c:pt idx="5">
                  <c:v>4</c:v>
                </c:pt>
                <c:pt idx="6">
                  <c:v>5</c:v>
                </c:pt>
                <c:pt idx="7">
                  <c:v>7</c:v>
                </c:pt>
                <c:pt idx="8">
                  <c:v>15</c:v>
                </c:pt>
                <c:pt idx="9">
                  <c:v>58</c:v>
                </c:pt>
              </c:numCache>
            </c:numRef>
          </c:val>
          <c:extLst>
            <c:ext xmlns:c16="http://schemas.microsoft.com/office/drawing/2014/chart" uri="{C3380CC4-5D6E-409C-BE32-E72D297353CC}">
              <c16:uniqueId val="{00000008-9F51-4053-8809-A2716C041785}"/>
            </c:ext>
          </c:extLst>
        </c:ser>
        <c:dLbls>
          <c:showLegendKey val="0"/>
          <c:showVal val="0"/>
          <c:showCatName val="0"/>
          <c:showSerName val="0"/>
          <c:showPercent val="0"/>
          <c:showBubbleSize val="0"/>
        </c:dLbls>
        <c:gapWidth val="150"/>
        <c:overlap val="-7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b"/>
        <c:numFmt formatCode="0" sourceLinked="1"/>
        <c:majorTickMark val="out"/>
        <c:minorTickMark val="none"/>
        <c:tickLblPos val="nextTo"/>
        <c:crossAx val="175492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20791477370545E-2"/>
          <c:y val="5.6169527846081875E-2"/>
          <c:w val="0.90817915031128427"/>
          <c:h val="0.69660497312810155"/>
        </c:manualLayout>
      </c:layout>
      <c:barChart>
        <c:barDir val="col"/>
        <c:grouping val="clustered"/>
        <c:varyColors val="0"/>
        <c:ser>
          <c:idx val="0"/>
          <c:order val="0"/>
          <c:tx>
            <c:strRef>
              <c:f>Sheet1!$B$1</c:f>
              <c:strCache>
                <c:ptCount val="1"/>
                <c:pt idx="0">
                  <c:v>Kvinnor</c:v>
                </c:pt>
              </c:strCache>
            </c:strRef>
          </c:tx>
          <c:spPr>
            <a:solidFill>
              <a:schemeClr val="bg2"/>
            </a:solidFill>
            <a:ln>
              <a:noFill/>
            </a:ln>
            <a:effectLst/>
          </c:spPr>
          <c:invertIfNegative val="0"/>
          <c:dPt>
            <c:idx val="6"/>
            <c:invertIfNegative val="0"/>
            <c:bubble3D val="0"/>
            <c:spPr>
              <a:solidFill>
                <a:schemeClr val="bg2"/>
              </a:solidFill>
              <a:ln>
                <a:noFill/>
              </a:ln>
              <a:effectLst/>
            </c:spPr>
            <c:extLst>
              <c:ext xmlns:c16="http://schemas.microsoft.com/office/drawing/2014/chart" uri="{C3380CC4-5D6E-409C-BE32-E72D297353CC}">
                <c16:uniqueId val="{00000001-AC37-4A8D-AEBF-30F7DEACABCD}"/>
              </c:ext>
            </c:extLst>
          </c:dPt>
          <c:dPt>
            <c:idx val="7"/>
            <c:invertIfNegative val="0"/>
            <c:bubble3D val="0"/>
            <c:spPr>
              <a:solidFill>
                <a:schemeClr val="bg2"/>
              </a:solidFill>
              <a:ln>
                <a:noFill/>
              </a:ln>
              <a:effectLst/>
            </c:spPr>
            <c:extLst>
              <c:ext xmlns:c16="http://schemas.microsoft.com/office/drawing/2014/chart" uri="{C3380CC4-5D6E-409C-BE32-E72D297353CC}">
                <c16:uniqueId val="{00000003-AC37-4A8D-AEBF-30F7DEACAB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Heterosexuell</c:v>
                </c:pt>
                <c:pt idx="1">
                  <c:v>Bisexuell</c:v>
                </c:pt>
                <c:pt idx="2">
                  <c:v>Homosexuell</c:v>
                </c:pt>
                <c:pt idx="3">
                  <c:v>Pansexuell</c:v>
                </c:pt>
                <c:pt idx="4">
                  <c:v>Asexuell</c:v>
                </c:pt>
                <c:pt idx="5">
                  <c:v>Queer</c:v>
                </c:pt>
                <c:pt idx="6">
                  <c:v>Annat</c:v>
                </c:pt>
                <c:pt idx="7">
                  <c:v>Vet ej/vill ej svara eller kategorisera</c:v>
                </c:pt>
              </c:strCache>
            </c:strRef>
          </c:cat>
          <c:val>
            <c:numRef>
              <c:f>Sheet1!$B$2:$B$9</c:f>
              <c:numCache>
                <c:formatCode>0</c:formatCode>
                <c:ptCount val="8"/>
                <c:pt idx="0">
                  <c:v>56</c:v>
                </c:pt>
                <c:pt idx="1">
                  <c:v>19</c:v>
                </c:pt>
                <c:pt idx="2">
                  <c:v>3</c:v>
                </c:pt>
                <c:pt idx="3">
                  <c:v>8</c:v>
                </c:pt>
                <c:pt idx="4">
                  <c:v>4</c:v>
                </c:pt>
                <c:pt idx="5">
                  <c:v>2</c:v>
                </c:pt>
                <c:pt idx="6">
                  <c:v>3</c:v>
                </c:pt>
                <c:pt idx="7">
                  <c:v>6</c:v>
                </c:pt>
              </c:numCache>
            </c:numRef>
          </c:val>
          <c:extLst>
            <c:ext xmlns:c16="http://schemas.microsoft.com/office/drawing/2014/chart" uri="{C3380CC4-5D6E-409C-BE32-E72D297353CC}">
              <c16:uniqueId val="{00000008-AC37-4A8D-AEBF-30F7DEACABCD}"/>
            </c:ext>
          </c:extLst>
        </c:ser>
        <c:ser>
          <c:idx val="1"/>
          <c:order val="1"/>
          <c:tx>
            <c:strRef>
              <c:f>Sheet1!$C$1</c:f>
              <c:strCache>
                <c:ptCount val="1"/>
                <c:pt idx="0">
                  <c:v>Män</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Heterosexuell</c:v>
                </c:pt>
                <c:pt idx="1">
                  <c:v>Bisexuell</c:v>
                </c:pt>
                <c:pt idx="2">
                  <c:v>Homosexuell</c:v>
                </c:pt>
                <c:pt idx="3">
                  <c:v>Pansexuell</c:v>
                </c:pt>
                <c:pt idx="4">
                  <c:v>Asexuell</c:v>
                </c:pt>
                <c:pt idx="5">
                  <c:v>Queer</c:v>
                </c:pt>
                <c:pt idx="6">
                  <c:v>Annat</c:v>
                </c:pt>
                <c:pt idx="7">
                  <c:v>Vet ej/vill ej svara eller kategorisera</c:v>
                </c:pt>
              </c:strCache>
            </c:strRef>
          </c:cat>
          <c:val>
            <c:numRef>
              <c:f>Sheet1!$C$2:$C$9</c:f>
              <c:numCache>
                <c:formatCode>0</c:formatCode>
                <c:ptCount val="8"/>
                <c:pt idx="0">
                  <c:v>73</c:v>
                </c:pt>
                <c:pt idx="1">
                  <c:v>9</c:v>
                </c:pt>
                <c:pt idx="2">
                  <c:v>6</c:v>
                </c:pt>
                <c:pt idx="3">
                  <c:v>3</c:v>
                </c:pt>
                <c:pt idx="4">
                  <c:v>2</c:v>
                </c:pt>
                <c:pt idx="5">
                  <c:v>1</c:v>
                </c:pt>
                <c:pt idx="6">
                  <c:v>2</c:v>
                </c:pt>
                <c:pt idx="7">
                  <c:v>4</c:v>
                </c:pt>
              </c:numCache>
            </c:numRef>
          </c:val>
          <c:extLst>
            <c:ext xmlns:c16="http://schemas.microsoft.com/office/drawing/2014/chart" uri="{C3380CC4-5D6E-409C-BE32-E72D297353CC}">
              <c16:uniqueId val="{0000000A-AC37-4A8D-AEBF-30F7DEACABCD}"/>
            </c:ext>
          </c:extLst>
        </c:ser>
        <c:dLbls>
          <c:showLegendKey val="0"/>
          <c:showVal val="0"/>
          <c:showCatName val="0"/>
          <c:showSerName val="0"/>
          <c:showPercent val="0"/>
          <c:showBubbleSize val="0"/>
        </c:dLbls>
        <c:gapWidth val="150"/>
        <c:axId val="1754927791"/>
        <c:axId val="1904527039"/>
      </c:barChart>
      <c:catAx>
        <c:axId val="1754927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1"/>
        <c:axPos val="l"/>
        <c:numFmt formatCode="0" sourceLinked="1"/>
        <c:majorTickMark val="out"/>
        <c:minorTickMark val="none"/>
        <c:tickLblPos val="nextTo"/>
        <c:crossAx val="175492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400" dirty="0"/>
              <a:t>Innan du fick den här enkäten, hur väl kände du till dina sexuella och reproduktiva rättigheter?</a:t>
            </a:r>
            <a:endParaRPr lang="en-US"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10771428671817629"/>
          <c:y val="0.22671212855994527"/>
          <c:w val="0.89228571328182371"/>
          <c:h val="0.61029459914226314"/>
        </c:manualLayout>
      </c:layout>
      <c:barChart>
        <c:barDir val="bar"/>
        <c:grouping val="percentStacked"/>
        <c:varyColors val="0"/>
        <c:ser>
          <c:idx val="3"/>
          <c:order val="0"/>
          <c:tx>
            <c:strRef>
              <c:f>Sheet1!$E$1</c:f>
              <c:strCache>
                <c:ptCount val="1"/>
                <c:pt idx="0">
                  <c:v>Mycket dåligt</c:v>
                </c:pt>
              </c:strCache>
            </c:strRef>
          </c:tx>
          <c:spPr>
            <a:solidFill>
              <a:schemeClr val="tx1">
                <a:lumMod val="95000"/>
                <a:lumOff val="5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3E-4DEC-8DD1-E33256E4812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
                <c:pt idx="0">
                  <c:v>Samtliga</c:v>
                </c:pt>
              </c:strCache>
              <c:extLst/>
            </c:strRef>
          </c:cat>
          <c:val>
            <c:numRef>
              <c:f>Sheet1!$E$2:$E$16</c:f>
              <c:numCache>
                <c:formatCode>_-* #\ ##0_-;\-* #\ ##0_-;_-* "-"??_-;_-@_-</c:formatCode>
                <c:ptCount val="1"/>
                <c:pt idx="0">
                  <c:v>7</c:v>
                </c:pt>
              </c:numCache>
              <c:extLst/>
            </c:numRef>
          </c:val>
          <c:extLst>
            <c:ext xmlns:c16="http://schemas.microsoft.com/office/drawing/2014/chart" uri="{C3380CC4-5D6E-409C-BE32-E72D297353CC}">
              <c16:uniqueId val="{00000004-F53E-4DEC-8DD1-E33256E48129}"/>
            </c:ext>
          </c:extLst>
        </c:ser>
        <c:ser>
          <c:idx val="2"/>
          <c:order val="1"/>
          <c:tx>
            <c:strRef>
              <c:f>Sheet1!$D$1</c:f>
              <c:strCache>
                <c:ptCount val="1"/>
                <c:pt idx="0">
                  <c:v>Dåligt</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
                <c:pt idx="0">
                  <c:v>Samtliga</c:v>
                </c:pt>
              </c:strCache>
              <c:extLst/>
            </c:strRef>
          </c:cat>
          <c:val>
            <c:numRef>
              <c:f>Sheet1!$D$2:$D$16</c:f>
              <c:numCache>
                <c:formatCode>0</c:formatCode>
                <c:ptCount val="1"/>
                <c:pt idx="0">
                  <c:v>17</c:v>
                </c:pt>
              </c:numCache>
              <c:extLst/>
            </c:numRef>
          </c:val>
          <c:extLst>
            <c:ext xmlns:c16="http://schemas.microsoft.com/office/drawing/2014/chart" uri="{C3380CC4-5D6E-409C-BE32-E72D297353CC}">
              <c16:uniqueId val="{00000002-F53E-4DEC-8DD1-E33256E48129}"/>
            </c:ext>
          </c:extLst>
        </c:ser>
        <c:ser>
          <c:idx val="1"/>
          <c:order val="2"/>
          <c:tx>
            <c:strRef>
              <c:f>Sheet1!$C$1</c:f>
              <c:strCache>
                <c:ptCount val="1"/>
                <c:pt idx="0">
                  <c:v>Bra</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
                <c:pt idx="0">
                  <c:v>Samtliga</c:v>
                </c:pt>
              </c:strCache>
              <c:extLst/>
            </c:strRef>
          </c:cat>
          <c:val>
            <c:numRef>
              <c:f>Sheet1!$C$2:$C$16</c:f>
              <c:numCache>
                <c:formatCode>0</c:formatCode>
                <c:ptCount val="1"/>
                <c:pt idx="0">
                  <c:v>41</c:v>
                </c:pt>
              </c:numCache>
              <c:extLst/>
            </c:numRef>
          </c:val>
          <c:extLst>
            <c:ext xmlns:c16="http://schemas.microsoft.com/office/drawing/2014/chart" uri="{C3380CC4-5D6E-409C-BE32-E72D297353CC}">
              <c16:uniqueId val="{00000001-F53E-4DEC-8DD1-E33256E48129}"/>
            </c:ext>
          </c:extLst>
        </c:ser>
        <c:ser>
          <c:idx val="0"/>
          <c:order val="3"/>
          <c:tx>
            <c:strRef>
              <c:f>Sheet1!$B$1</c:f>
              <c:strCache>
                <c:ptCount val="1"/>
                <c:pt idx="0">
                  <c:v>Mycket bra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
                <c:pt idx="0">
                  <c:v>Samtliga</c:v>
                </c:pt>
              </c:strCache>
              <c:extLst/>
            </c:strRef>
          </c:cat>
          <c:val>
            <c:numRef>
              <c:f>Sheet1!$B$2:$B$16</c:f>
              <c:numCache>
                <c:formatCode>0</c:formatCode>
                <c:ptCount val="1"/>
                <c:pt idx="0">
                  <c:v>35</c:v>
                </c:pt>
              </c:numCache>
              <c:extLst/>
            </c:numRef>
          </c:val>
          <c:extLst>
            <c:ext xmlns:c16="http://schemas.microsoft.com/office/drawing/2014/chart" uri="{C3380CC4-5D6E-409C-BE32-E72D297353CC}">
              <c16:uniqueId val="{00000000-F53E-4DEC-8DD1-E33256E48129}"/>
            </c:ext>
          </c:extLst>
        </c:ser>
        <c:dLbls>
          <c:showLegendKey val="0"/>
          <c:showVal val="0"/>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754927791"/>
        <c:crosses val="autoZero"/>
        <c:crossBetween val="between"/>
      </c:valAx>
      <c:spPr>
        <a:noFill/>
        <a:ln>
          <a:noFill/>
        </a:ln>
        <a:effectLst/>
      </c:spPr>
    </c:plotArea>
    <c:legend>
      <c:legendPos val="b"/>
      <c:layout>
        <c:manualLayout>
          <c:xMode val="edge"/>
          <c:yMode val="edge"/>
          <c:x val="0.29395988152083402"/>
          <c:y val="0.70399581286187851"/>
          <c:w val="0.48347693486105403"/>
          <c:h val="5.7962727637673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sz="1400" dirty="0"/>
              <a:t>Innan du fick den här enkäten, hur väl kände du till dina sexuella och reproduktiva rättigheter?</a:t>
            </a:r>
            <a:endParaRPr lang="en-US"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16129764903885002"/>
          <c:y val="0.1242639054838033"/>
          <c:w val="0.80067475501305307"/>
          <c:h val="0.70671645615510248"/>
        </c:manualLayout>
      </c:layout>
      <c:barChart>
        <c:barDir val="bar"/>
        <c:grouping val="percentStacked"/>
        <c:varyColors val="0"/>
        <c:ser>
          <c:idx val="3"/>
          <c:order val="0"/>
          <c:tx>
            <c:strRef>
              <c:f>Sheet1!$E$1</c:f>
              <c:strCache>
                <c:ptCount val="1"/>
                <c:pt idx="0">
                  <c:v>Mycket dåligt</c:v>
                </c:pt>
              </c:strCache>
            </c:strRef>
          </c:tx>
          <c:spPr>
            <a:solidFill>
              <a:schemeClr val="tx1">
                <a:lumMod val="95000"/>
                <a:lumOff val="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Sheet1!$E$2:$E$16</c:f>
              <c:numCache>
                <c:formatCode>0</c:formatCode>
                <c:ptCount val="4"/>
                <c:pt idx="0">
                  <c:v>5</c:v>
                </c:pt>
                <c:pt idx="1">
                  <c:v>5</c:v>
                </c:pt>
                <c:pt idx="2">
                  <c:v>12</c:v>
                </c:pt>
                <c:pt idx="3" formatCode="General">
                  <c:v>8</c:v>
                </c:pt>
              </c:numCache>
              <c:extLst/>
            </c:numRef>
          </c:val>
          <c:extLst>
            <c:ext xmlns:c16="http://schemas.microsoft.com/office/drawing/2014/chart" uri="{C3380CC4-5D6E-409C-BE32-E72D297353CC}">
              <c16:uniqueId val="{00000001-F1E0-402A-9AA0-449C2B8A51DA}"/>
            </c:ext>
          </c:extLst>
        </c:ser>
        <c:ser>
          <c:idx val="2"/>
          <c:order val="1"/>
          <c:tx>
            <c:strRef>
              <c:f>Sheet1!$D$1</c:f>
              <c:strCache>
                <c:ptCount val="1"/>
                <c:pt idx="0">
                  <c:v>Dåligt</c:v>
                </c:pt>
              </c:strCache>
            </c:strRef>
          </c:tx>
          <c:spPr>
            <a:solidFill>
              <a:schemeClr val="bg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Sheet1!$D$2:$D$16</c:f>
              <c:numCache>
                <c:formatCode>0</c:formatCode>
                <c:ptCount val="4"/>
                <c:pt idx="0">
                  <c:v>14</c:v>
                </c:pt>
                <c:pt idx="1">
                  <c:v>14</c:v>
                </c:pt>
                <c:pt idx="2">
                  <c:v>22</c:v>
                </c:pt>
                <c:pt idx="3" formatCode="General">
                  <c:v>19</c:v>
                </c:pt>
              </c:numCache>
              <c:extLst/>
            </c:numRef>
          </c:val>
          <c:extLst>
            <c:ext xmlns:c16="http://schemas.microsoft.com/office/drawing/2014/chart" uri="{C3380CC4-5D6E-409C-BE32-E72D297353CC}">
              <c16:uniqueId val="{00000002-F1E0-402A-9AA0-449C2B8A51DA}"/>
            </c:ext>
          </c:extLst>
        </c:ser>
        <c:ser>
          <c:idx val="1"/>
          <c:order val="2"/>
          <c:tx>
            <c:strRef>
              <c:f>Sheet1!$C$1</c:f>
              <c:strCache>
                <c:ptCount val="1"/>
                <c:pt idx="0">
                  <c:v>Bra</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Sheet1!$C$2:$C$16</c:f>
              <c:numCache>
                <c:formatCode>0</c:formatCode>
                <c:ptCount val="4"/>
                <c:pt idx="0">
                  <c:v>47</c:v>
                </c:pt>
                <c:pt idx="1">
                  <c:v>40</c:v>
                </c:pt>
                <c:pt idx="2">
                  <c:v>35</c:v>
                </c:pt>
                <c:pt idx="3" formatCode="General">
                  <c:v>42</c:v>
                </c:pt>
              </c:numCache>
              <c:extLst/>
            </c:numRef>
          </c:val>
          <c:extLst>
            <c:ext xmlns:c16="http://schemas.microsoft.com/office/drawing/2014/chart" uri="{C3380CC4-5D6E-409C-BE32-E72D297353CC}">
              <c16:uniqueId val="{00000003-F1E0-402A-9AA0-449C2B8A51DA}"/>
            </c:ext>
          </c:extLst>
        </c:ser>
        <c:ser>
          <c:idx val="0"/>
          <c:order val="3"/>
          <c:tx>
            <c:strRef>
              <c:f>Sheet1!$B$1</c:f>
              <c:strCache>
                <c:ptCount val="1"/>
                <c:pt idx="0">
                  <c:v>Mycket bra</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4"/>
                <c:pt idx="0">
                  <c:v>16-29 år</c:v>
                </c:pt>
                <c:pt idx="1">
                  <c:v>30-44 år</c:v>
                </c:pt>
                <c:pt idx="2">
                  <c:v>45-64 år</c:v>
                </c:pt>
                <c:pt idx="3">
                  <c:v>65-84 år</c:v>
                </c:pt>
              </c:strCache>
              <c:extLst/>
            </c:strRef>
          </c:cat>
          <c:val>
            <c:numRef>
              <c:f>Sheet1!$B$2:$B$16</c:f>
              <c:numCache>
                <c:formatCode>0</c:formatCode>
                <c:ptCount val="4"/>
                <c:pt idx="0">
                  <c:v>33</c:v>
                </c:pt>
                <c:pt idx="1">
                  <c:v>41</c:v>
                </c:pt>
                <c:pt idx="2">
                  <c:v>31</c:v>
                </c:pt>
                <c:pt idx="3" formatCode="General">
                  <c:v>31</c:v>
                </c:pt>
              </c:numCache>
              <c:extLst/>
            </c:numRef>
          </c:val>
          <c:extLst>
            <c:ext xmlns:c16="http://schemas.microsoft.com/office/drawing/2014/chart" uri="{C3380CC4-5D6E-409C-BE32-E72D297353CC}">
              <c16:uniqueId val="{00000004-F1E0-402A-9AA0-449C2B8A51DA}"/>
            </c:ext>
          </c:extLst>
        </c:ser>
        <c:dLbls>
          <c:showLegendKey val="0"/>
          <c:showVal val="0"/>
          <c:showCatName val="0"/>
          <c:showSerName val="0"/>
          <c:showPercent val="0"/>
          <c:showBubbleSize val="0"/>
        </c:dLbls>
        <c:gapWidth val="150"/>
        <c:overlap val="100"/>
        <c:axId val="1754927791"/>
        <c:axId val="1904527039"/>
      </c:barChart>
      <c:catAx>
        <c:axId val="1754927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904527039"/>
        <c:crosses val="autoZero"/>
        <c:auto val="1"/>
        <c:lblAlgn val="ctr"/>
        <c:lblOffset val="100"/>
        <c:noMultiLvlLbl val="0"/>
      </c:catAx>
      <c:valAx>
        <c:axId val="1904527039"/>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crossAx val="1754927791"/>
        <c:crosses val="autoZero"/>
        <c:crossBetween val="between"/>
      </c:valAx>
      <c:spPr>
        <a:noFill/>
        <a:ln>
          <a:noFill/>
        </a:ln>
        <a:effectLst/>
      </c:spPr>
    </c:plotArea>
    <c:legend>
      <c:legendPos val="b"/>
      <c:layout>
        <c:manualLayout>
          <c:xMode val="edge"/>
          <c:yMode val="edge"/>
          <c:x val="0.2636162849121772"/>
          <c:y val="0.9088922590141626"/>
          <c:w val="0.48347693486105403"/>
          <c:h val="5.7962727637673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5DC37-9591-4E10-AA4B-EA723EAF1940}" type="datetimeFigureOut">
              <a:rPr lang="en-SE" smtClean="0"/>
              <a:t>2021-04-26</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681C1-1250-4C78-9E4F-065D2A019153}" type="slidenum">
              <a:rPr lang="en-SE" smtClean="0"/>
              <a:t>‹#›</a:t>
            </a:fld>
            <a:endParaRPr lang="en-SE"/>
          </a:p>
        </p:txBody>
      </p:sp>
    </p:spTree>
    <p:extLst>
      <p:ext uri="{BB962C8B-B14F-4D97-AF65-F5344CB8AC3E}">
        <p14:creationId xmlns:p14="http://schemas.microsoft.com/office/powerpoint/2010/main" val="257971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CB681C1-1250-4C78-9E4F-065D2A019153}" type="slidenum">
              <a:rPr lang="en-SE" smtClean="0"/>
              <a:t>1</a:t>
            </a:fld>
            <a:endParaRPr lang="en-SE"/>
          </a:p>
        </p:txBody>
      </p:sp>
    </p:spTree>
    <p:extLst>
      <p:ext uri="{BB962C8B-B14F-4D97-AF65-F5344CB8AC3E}">
        <p14:creationId xmlns:p14="http://schemas.microsoft.com/office/powerpoint/2010/main" val="38653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13</a:t>
            </a:fld>
            <a:endParaRPr lang="en-SE"/>
          </a:p>
        </p:txBody>
      </p:sp>
    </p:spTree>
    <p:extLst>
      <p:ext uri="{BB962C8B-B14F-4D97-AF65-F5344CB8AC3E}">
        <p14:creationId xmlns:p14="http://schemas.microsoft.com/office/powerpoint/2010/main" val="3942323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CB681C1-1250-4C78-9E4F-065D2A019153}" type="slidenum">
              <a:rPr lang="en-SE" smtClean="0"/>
              <a:t>14</a:t>
            </a:fld>
            <a:endParaRPr lang="en-SE"/>
          </a:p>
        </p:txBody>
      </p:sp>
    </p:spTree>
    <p:extLst>
      <p:ext uri="{BB962C8B-B14F-4D97-AF65-F5344CB8AC3E}">
        <p14:creationId xmlns:p14="http://schemas.microsoft.com/office/powerpoint/2010/main" val="4102147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15</a:t>
            </a:fld>
            <a:endParaRPr lang="en-SE"/>
          </a:p>
        </p:txBody>
      </p:sp>
    </p:spTree>
    <p:extLst>
      <p:ext uri="{BB962C8B-B14F-4D97-AF65-F5344CB8AC3E}">
        <p14:creationId xmlns:p14="http://schemas.microsoft.com/office/powerpoint/2010/main" val="2981495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16</a:t>
            </a:fld>
            <a:endParaRPr lang="en-SE"/>
          </a:p>
        </p:txBody>
      </p:sp>
    </p:spTree>
    <p:extLst>
      <p:ext uri="{BB962C8B-B14F-4D97-AF65-F5344CB8AC3E}">
        <p14:creationId xmlns:p14="http://schemas.microsoft.com/office/powerpoint/2010/main" val="1680880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17</a:t>
            </a:fld>
            <a:endParaRPr lang="en-SE"/>
          </a:p>
        </p:txBody>
      </p:sp>
    </p:spTree>
    <p:extLst>
      <p:ext uri="{BB962C8B-B14F-4D97-AF65-F5344CB8AC3E}">
        <p14:creationId xmlns:p14="http://schemas.microsoft.com/office/powerpoint/2010/main" val="2987497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18</a:t>
            </a:fld>
            <a:endParaRPr lang="en-SE"/>
          </a:p>
        </p:txBody>
      </p:sp>
    </p:spTree>
    <p:extLst>
      <p:ext uri="{BB962C8B-B14F-4D97-AF65-F5344CB8AC3E}">
        <p14:creationId xmlns:p14="http://schemas.microsoft.com/office/powerpoint/2010/main" val="903509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19</a:t>
            </a:fld>
            <a:endParaRPr lang="en-SE"/>
          </a:p>
        </p:txBody>
      </p:sp>
    </p:spTree>
    <p:extLst>
      <p:ext uri="{BB962C8B-B14F-4D97-AF65-F5344CB8AC3E}">
        <p14:creationId xmlns:p14="http://schemas.microsoft.com/office/powerpoint/2010/main" val="35576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20</a:t>
            </a:fld>
            <a:endParaRPr lang="en-SE"/>
          </a:p>
        </p:txBody>
      </p:sp>
    </p:spTree>
    <p:extLst>
      <p:ext uri="{BB962C8B-B14F-4D97-AF65-F5344CB8AC3E}">
        <p14:creationId xmlns:p14="http://schemas.microsoft.com/office/powerpoint/2010/main" val="3915750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21</a:t>
            </a:fld>
            <a:endParaRPr lang="en-SE"/>
          </a:p>
        </p:txBody>
      </p:sp>
    </p:spTree>
    <p:extLst>
      <p:ext uri="{BB962C8B-B14F-4D97-AF65-F5344CB8AC3E}">
        <p14:creationId xmlns:p14="http://schemas.microsoft.com/office/powerpoint/2010/main" val="4153985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22</a:t>
            </a:fld>
            <a:endParaRPr lang="en-SE"/>
          </a:p>
        </p:txBody>
      </p:sp>
    </p:spTree>
    <p:extLst>
      <p:ext uri="{BB962C8B-B14F-4D97-AF65-F5344CB8AC3E}">
        <p14:creationId xmlns:p14="http://schemas.microsoft.com/office/powerpoint/2010/main" val="109329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a:t>
            </a:fld>
            <a:endParaRPr lang="en-SE"/>
          </a:p>
        </p:txBody>
      </p:sp>
    </p:spTree>
    <p:extLst>
      <p:ext uri="{BB962C8B-B14F-4D97-AF65-F5344CB8AC3E}">
        <p14:creationId xmlns:p14="http://schemas.microsoft.com/office/powerpoint/2010/main" val="313014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23</a:t>
            </a:fld>
            <a:endParaRPr lang="en-SE"/>
          </a:p>
        </p:txBody>
      </p:sp>
    </p:spTree>
    <p:extLst>
      <p:ext uri="{BB962C8B-B14F-4D97-AF65-F5344CB8AC3E}">
        <p14:creationId xmlns:p14="http://schemas.microsoft.com/office/powerpoint/2010/main" val="3034857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24</a:t>
            </a:fld>
            <a:endParaRPr lang="en-SE"/>
          </a:p>
        </p:txBody>
      </p:sp>
    </p:spTree>
    <p:extLst>
      <p:ext uri="{BB962C8B-B14F-4D97-AF65-F5344CB8AC3E}">
        <p14:creationId xmlns:p14="http://schemas.microsoft.com/office/powerpoint/2010/main" val="3875423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26</a:t>
            </a:fld>
            <a:endParaRPr lang="en-SE"/>
          </a:p>
        </p:txBody>
      </p:sp>
    </p:spTree>
    <p:extLst>
      <p:ext uri="{BB962C8B-B14F-4D97-AF65-F5344CB8AC3E}">
        <p14:creationId xmlns:p14="http://schemas.microsoft.com/office/powerpoint/2010/main" val="3487603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27</a:t>
            </a:fld>
            <a:endParaRPr lang="en-SE"/>
          </a:p>
        </p:txBody>
      </p:sp>
    </p:spTree>
    <p:extLst>
      <p:ext uri="{BB962C8B-B14F-4D97-AF65-F5344CB8AC3E}">
        <p14:creationId xmlns:p14="http://schemas.microsoft.com/office/powerpoint/2010/main" val="3457424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3CB681C1-1250-4C78-9E4F-065D2A019153}" type="slidenum">
              <a:rPr lang="en-SE" smtClean="0"/>
              <a:t>28</a:t>
            </a:fld>
            <a:endParaRPr lang="en-SE"/>
          </a:p>
        </p:txBody>
      </p:sp>
    </p:spTree>
    <p:extLst>
      <p:ext uri="{BB962C8B-B14F-4D97-AF65-F5344CB8AC3E}">
        <p14:creationId xmlns:p14="http://schemas.microsoft.com/office/powerpoint/2010/main" val="1111239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29</a:t>
            </a:fld>
            <a:endParaRPr lang="en-SE"/>
          </a:p>
        </p:txBody>
      </p:sp>
    </p:spTree>
    <p:extLst>
      <p:ext uri="{BB962C8B-B14F-4D97-AF65-F5344CB8AC3E}">
        <p14:creationId xmlns:p14="http://schemas.microsoft.com/office/powerpoint/2010/main" val="1319881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30</a:t>
            </a:fld>
            <a:endParaRPr lang="en-SE"/>
          </a:p>
        </p:txBody>
      </p:sp>
    </p:spTree>
    <p:extLst>
      <p:ext uri="{BB962C8B-B14F-4D97-AF65-F5344CB8AC3E}">
        <p14:creationId xmlns:p14="http://schemas.microsoft.com/office/powerpoint/2010/main" val="1117119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31</a:t>
            </a:fld>
            <a:endParaRPr lang="en-SE"/>
          </a:p>
        </p:txBody>
      </p:sp>
    </p:spTree>
    <p:extLst>
      <p:ext uri="{BB962C8B-B14F-4D97-AF65-F5344CB8AC3E}">
        <p14:creationId xmlns:p14="http://schemas.microsoft.com/office/powerpoint/2010/main" val="3600867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32</a:t>
            </a:fld>
            <a:endParaRPr lang="en-SE"/>
          </a:p>
        </p:txBody>
      </p:sp>
    </p:spTree>
    <p:extLst>
      <p:ext uri="{BB962C8B-B14F-4D97-AF65-F5344CB8AC3E}">
        <p14:creationId xmlns:p14="http://schemas.microsoft.com/office/powerpoint/2010/main" val="453585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33</a:t>
            </a:fld>
            <a:endParaRPr lang="en-SE"/>
          </a:p>
        </p:txBody>
      </p:sp>
    </p:spTree>
    <p:extLst>
      <p:ext uri="{BB962C8B-B14F-4D97-AF65-F5344CB8AC3E}">
        <p14:creationId xmlns:p14="http://schemas.microsoft.com/office/powerpoint/2010/main" val="16381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a:t>
            </a:fld>
            <a:endParaRPr lang="en-SE"/>
          </a:p>
        </p:txBody>
      </p:sp>
    </p:spTree>
    <p:extLst>
      <p:ext uri="{BB962C8B-B14F-4D97-AF65-F5344CB8AC3E}">
        <p14:creationId xmlns:p14="http://schemas.microsoft.com/office/powerpoint/2010/main" val="127764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34</a:t>
            </a:fld>
            <a:endParaRPr lang="en-SE"/>
          </a:p>
        </p:txBody>
      </p:sp>
    </p:spTree>
    <p:extLst>
      <p:ext uri="{BB962C8B-B14F-4D97-AF65-F5344CB8AC3E}">
        <p14:creationId xmlns:p14="http://schemas.microsoft.com/office/powerpoint/2010/main" val="3391440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35</a:t>
            </a:fld>
            <a:endParaRPr lang="en-SE"/>
          </a:p>
        </p:txBody>
      </p:sp>
    </p:spTree>
    <p:extLst>
      <p:ext uri="{BB962C8B-B14F-4D97-AF65-F5344CB8AC3E}">
        <p14:creationId xmlns:p14="http://schemas.microsoft.com/office/powerpoint/2010/main" val="2405530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36</a:t>
            </a:fld>
            <a:endParaRPr lang="en-SE"/>
          </a:p>
        </p:txBody>
      </p:sp>
    </p:spTree>
    <p:extLst>
      <p:ext uri="{BB962C8B-B14F-4D97-AF65-F5344CB8AC3E}">
        <p14:creationId xmlns:p14="http://schemas.microsoft.com/office/powerpoint/2010/main" val="1282044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38</a:t>
            </a:fld>
            <a:endParaRPr lang="en-SE"/>
          </a:p>
        </p:txBody>
      </p:sp>
    </p:spTree>
    <p:extLst>
      <p:ext uri="{BB962C8B-B14F-4D97-AF65-F5344CB8AC3E}">
        <p14:creationId xmlns:p14="http://schemas.microsoft.com/office/powerpoint/2010/main" val="2036949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39</a:t>
            </a:fld>
            <a:endParaRPr lang="en-SE"/>
          </a:p>
        </p:txBody>
      </p:sp>
    </p:spTree>
    <p:extLst>
      <p:ext uri="{BB962C8B-B14F-4D97-AF65-F5344CB8AC3E}">
        <p14:creationId xmlns:p14="http://schemas.microsoft.com/office/powerpoint/2010/main" val="2939408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40</a:t>
            </a:fld>
            <a:endParaRPr lang="en-SE"/>
          </a:p>
        </p:txBody>
      </p:sp>
    </p:spTree>
    <p:extLst>
      <p:ext uri="{BB962C8B-B14F-4D97-AF65-F5344CB8AC3E}">
        <p14:creationId xmlns:p14="http://schemas.microsoft.com/office/powerpoint/2010/main" val="3331375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41</a:t>
            </a:fld>
            <a:endParaRPr lang="en-SE"/>
          </a:p>
        </p:txBody>
      </p:sp>
    </p:spTree>
    <p:extLst>
      <p:ext uri="{BB962C8B-B14F-4D97-AF65-F5344CB8AC3E}">
        <p14:creationId xmlns:p14="http://schemas.microsoft.com/office/powerpoint/2010/main" val="4240858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42</a:t>
            </a:fld>
            <a:endParaRPr lang="en-SE"/>
          </a:p>
        </p:txBody>
      </p:sp>
    </p:spTree>
    <p:extLst>
      <p:ext uri="{BB962C8B-B14F-4D97-AF65-F5344CB8AC3E}">
        <p14:creationId xmlns:p14="http://schemas.microsoft.com/office/powerpoint/2010/main" val="1125981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43</a:t>
            </a:fld>
            <a:endParaRPr lang="en-SE"/>
          </a:p>
        </p:txBody>
      </p:sp>
    </p:spTree>
    <p:extLst>
      <p:ext uri="{BB962C8B-B14F-4D97-AF65-F5344CB8AC3E}">
        <p14:creationId xmlns:p14="http://schemas.microsoft.com/office/powerpoint/2010/main" val="4008630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44</a:t>
            </a:fld>
            <a:endParaRPr lang="en-SE"/>
          </a:p>
        </p:txBody>
      </p:sp>
    </p:spTree>
    <p:extLst>
      <p:ext uri="{BB962C8B-B14F-4D97-AF65-F5344CB8AC3E}">
        <p14:creationId xmlns:p14="http://schemas.microsoft.com/office/powerpoint/2010/main" val="242573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7</a:t>
            </a:fld>
            <a:endParaRPr lang="en-SE"/>
          </a:p>
        </p:txBody>
      </p:sp>
    </p:spTree>
    <p:extLst>
      <p:ext uri="{BB962C8B-B14F-4D97-AF65-F5344CB8AC3E}">
        <p14:creationId xmlns:p14="http://schemas.microsoft.com/office/powerpoint/2010/main" val="1856144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45</a:t>
            </a:fld>
            <a:endParaRPr lang="en-SE"/>
          </a:p>
        </p:txBody>
      </p:sp>
    </p:spTree>
    <p:extLst>
      <p:ext uri="{BB962C8B-B14F-4D97-AF65-F5344CB8AC3E}">
        <p14:creationId xmlns:p14="http://schemas.microsoft.com/office/powerpoint/2010/main" val="4088561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46</a:t>
            </a:fld>
            <a:endParaRPr lang="en-SE"/>
          </a:p>
        </p:txBody>
      </p:sp>
    </p:spTree>
    <p:extLst>
      <p:ext uri="{BB962C8B-B14F-4D97-AF65-F5344CB8AC3E}">
        <p14:creationId xmlns:p14="http://schemas.microsoft.com/office/powerpoint/2010/main" val="2521687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47</a:t>
            </a:fld>
            <a:endParaRPr lang="en-SE"/>
          </a:p>
        </p:txBody>
      </p:sp>
    </p:spTree>
    <p:extLst>
      <p:ext uri="{BB962C8B-B14F-4D97-AF65-F5344CB8AC3E}">
        <p14:creationId xmlns:p14="http://schemas.microsoft.com/office/powerpoint/2010/main" val="535925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48</a:t>
            </a:fld>
            <a:endParaRPr lang="en-SE"/>
          </a:p>
        </p:txBody>
      </p:sp>
    </p:spTree>
    <p:extLst>
      <p:ext uri="{BB962C8B-B14F-4D97-AF65-F5344CB8AC3E}">
        <p14:creationId xmlns:p14="http://schemas.microsoft.com/office/powerpoint/2010/main" val="3655746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50</a:t>
            </a:fld>
            <a:endParaRPr lang="en-SE"/>
          </a:p>
        </p:txBody>
      </p:sp>
    </p:spTree>
    <p:extLst>
      <p:ext uri="{BB962C8B-B14F-4D97-AF65-F5344CB8AC3E}">
        <p14:creationId xmlns:p14="http://schemas.microsoft.com/office/powerpoint/2010/main" val="2628738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51</a:t>
            </a:fld>
            <a:endParaRPr lang="en-SE"/>
          </a:p>
        </p:txBody>
      </p:sp>
    </p:spTree>
    <p:extLst>
      <p:ext uri="{BB962C8B-B14F-4D97-AF65-F5344CB8AC3E}">
        <p14:creationId xmlns:p14="http://schemas.microsoft.com/office/powerpoint/2010/main" val="1624659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52</a:t>
            </a:fld>
            <a:endParaRPr lang="en-SE"/>
          </a:p>
        </p:txBody>
      </p:sp>
    </p:spTree>
    <p:extLst>
      <p:ext uri="{BB962C8B-B14F-4D97-AF65-F5344CB8AC3E}">
        <p14:creationId xmlns:p14="http://schemas.microsoft.com/office/powerpoint/2010/main" val="1121272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53</a:t>
            </a:fld>
            <a:endParaRPr lang="en-SE"/>
          </a:p>
        </p:txBody>
      </p:sp>
    </p:spTree>
    <p:extLst>
      <p:ext uri="{BB962C8B-B14F-4D97-AF65-F5344CB8AC3E}">
        <p14:creationId xmlns:p14="http://schemas.microsoft.com/office/powerpoint/2010/main" val="643375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54</a:t>
            </a:fld>
            <a:endParaRPr lang="en-SE"/>
          </a:p>
        </p:txBody>
      </p:sp>
    </p:spTree>
    <p:extLst>
      <p:ext uri="{BB962C8B-B14F-4D97-AF65-F5344CB8AC3E}">
        <p14:creationId xmlns:p14="http://schemas.microsoft.com/office/powerpoint/2010/main" val="476069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56</a:t>
            </a:fld>
            <a:endParaRPr lang="en-SE"/>
          </a:p>
        </p:txBody>
      </p:sp>
    </p:spTree>
    <p:extLst>
      <p:ext uri="{BB962C8B-B14F-4D97-AF65-F5344CB8AC3E}">
        <p14:creationId xmlns:p14="http://schemas.microsoft.com/office/powerpoint/2010/main" val="2269928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8</a:t>
            </a:fld>
            <a:endParaRPr lang="en-SE"/>
          </a:p>
        </p:txBody>
      </p:sp>
    </p:spTree>
    <p:extLst>
      <p:ext uri="{BB962C8B-B14F-4D97-AF65-F5344CB8AC3E}">
        <p14:creationId xmlns:p14="http://schemas.microsoft.com/office/powerpoint/2010/main" val="3736578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57</a:t>
            </a:fld>
            <a:endParaRPr lang="en-SE"/>
          </a:p>
        </p:txBody>
      </p:sp>
    </p:spTree>
    <p:extLst>
      <p:ext uri="{BB962C8B-B14F-4D97-AF65-F5344CB8AC3E}">
        <p14:creationId xmlns:p14="http://schemas.microsoft.com/office/powerpoint/2010/main" val="953401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58</a:t>
            </a:fld>
            <a:endParaRPr lang="en-SE"/>
          </a:p>
        </p:txBody>
      </p:sp>
    </p:spTree>
    <p:extLst>
      <p:ext uri="{BB962C8B-B14F-4D97-AF65-F5344CB8AC3E}">
        <p14:creationId xmlns:p14="http://schemas.microsoft.com/office/powerpoint/2010/main" val="39247708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59</a:t>
            </a:fld>
            <a:endParaRPr lang="en-SE"/>
          </a:p>
        </p:txBody>
      </p:sp>
    </p:spTree>
    <p:extLst>
      <p:ext uri="{BB962C8B-B14F-4D97-AF65-F5344CB8AC3E}">
        <p14:creationId xmlns:p14="http://schemas.microsoft.com/office/powerpoint/2010/main" val="2318525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60</a:t>
            </a:fld>
            <a:endParaRPr lang="en-SE"/>
          </a:p>
        </p:txBody>
      </p:sp>
    </p:spTree>
    <p:extLst>
      <p:ext uri="{BB962C8B-B14F-4D97-AF65-F5344CB8AC3E}">
        <p14:creationId xmlns:p14="http://schemas.microsoft.com/office/powerpoint/2010/main" val="1087069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62</a:t>
            </a:fld>
            <a:endParaRPr lang="en-SE"/>
          </a:p>
        </p:txBody>
      </p:sp>
    </p:spTree>
    <p:extLst>
      <p:ext uri="{BB962C8B-B14F-4D97-AF65-F5344CB8AC3E}">
        <p14:creationId xmlns:p14="http://schemas.microsoft.com/office/powerpoint/2010/main" val="3773427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63</a:t>
            </a:fld>
            <a:endParaRPr lang="en-SE"/>
          </a:p>
        </p:txBody>
      </p:sp>
    </p:spTree>
    <p:extLst>
      <p:ext uri="{BB962C8B-B14F-4D97-AF65-F5344CB8AC3E}">
        <p14:creationId xmlns:p14="http://schemas.microsoft.com/office/powerpoint/2010/main" val="2892594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64</a:t>
            </a:fld>
            <a:endParaRPr lang="en-SE"/>
          </a:p>
        </p:txBody>
      </p:sp>
    </p:spTree>
    <p:extLst>
      <p:ext uri="{BB962C8B-B14F-4D97-AF65-F5344CB8AC3E}">
        <p14:creationId xmlns:p14="http://schemas.microsoft.com/office/powerpoint/2010/main" val="2587116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65</a:t>
            </a:fld>
            <a:endParaRPr lang="en-SE"/>
          </a:p>
        </p:txBody>
      </p:sp>
    </p:spTree>
    <p:extLst>
      <p:ext uri="{BB962C8B-B14F-4D97-AF65-F5344CB8AC3E}">
        <p14:creationId xmlns:p14="http://schemas.microsoft.com/office/powerpoint/2010/main" val="3592656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681C1-1250-4C78-9E4F-065D2A019153}"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83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681C1-1250-4C78-9E4F-065D2A019153}"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310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9</a:t>
            </a:fld>
            <a:endParaRPr lang="en-SE"/>
          </a:p>
        </p:txBody>
      </p:sp>
    </p:spTree>
    <p:extLst>
      <p:ext uri="{BB962C8B-B14F-4D97-AF65-F5344CB8AC3E}">
        <p14:creationId xmlns:p14="http://schemas.microsoft.com/office/powerpoint/2010/main" val="2229540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68</a:t>
            </a:fld>
            <a:endParaRPr lang="en-SE"/>
          </a:p>
        </p:txBody>
      </p:sp>
    </p:spTree>
    <p:extLst>
      <p:ext uri="{BB962C8B-B14F-4D97-AF65-F5344CB8AC3E}">
        <p14:creationId xmlns:p14="http://schemas.microsoft.com/office/powerpoint/2010/main" val="1499934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69</a:t>
            </a:fld>
            <a:endParaRPr lang="en-SE"/>
          </a:p>
        </p:txBody>
      </p:sp>
    </p:spTree>
    <p:extLst>
      <p:ext uri="{BB962C8B-B14F-4D97-AF65-F5344CB8AC3E}">
        <p14:creationId xmlns:p14="http://schemas.microsoft.com/office/powerpoint/2010/main" val="2290660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10</a:t>
            </a:fld>
            <a:endParaRPr lang="en-SE"/>
          </a:p>
        </p:txBody>
      </p:sp>
    </p:spTree>
    <p:extLst>
      <p:ext uri="{BB962C8B-B14F-4D97-AF65-F5344CB8AC3E}">
        <p14:creationId xmlns:p14="http://schemas.microsoft.com/office/powerpoint/2010/main" val="45422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CB681C1-1250-4C78-9E4F-065D2A019153}" type="slidenum">
              <a:rPr lang="en-SE" smtClean="0"/>
              <a:t>11</a:t>
            </a:fld>
            <a:endParaRPr lang="en-SE"/>
          </a:p>
        </p:txBody>
      </p:sp>
    </p:spTree>
    <p:extLst>
      <p:ext uri="{BB962C8B-B14F-4D97-AF65-F5344CB8AC3E}">
        <p14:creationId xmlns:p14="http://schemas.microsoft.com/office/powerpoint/2010/main" val="56475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CB681C1-1250-4C78-9E4F-065D2A019153}" type="slidenum">
              <a:rPr lang="en-SE" smtClean="0"/>
              <a:t>12</a:t>
            </a:fld>
            <a:endParaRPr lang="en-SE"/>
          </a:p>
        </p:txBody>
      </p:sp>
    </p:spTree>
    <p:extLst>
      <p:ext uri="{BB962C8B-B14F-4D97-AF65-F5344CB8AC3E}">
        <p14:creationId xmlns:p14="http://schemas.microsoft.com/office/powerpoint/2010/main" val="226060203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vmlDrawing" Target="../drawings/vmlDrawing86.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2.png"/><Relationship Id="rId2" Type="http://schemas.openxmlformats.org/officeDocument/2006/relationships/tags" Target="../tags/tag168.xml"/><Relationship Id="rId1" Type="http://schemas.openxmlformats.org/officeDocument/2006/relationships/vmlDrawing" Target="../drawings/vmlDrawing87.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2.png"/><Relationship Id="rId2" Type="http://schemas.openxmlformats.org/officeDocument/2006/relationships/tags" Target="../tags/tag170.xml"/><Relationship Id="rId1" Type="http://schemas.openxmlformats.org/officeDocument/2006/relationships/vmlDrawing" Target="../drawings/vmlDrawing88.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173.xml"/><Relationship Id="rId7" Type="http://schemas.openxmlformats.org/officeDocument/2006/relationships/image" Target="../media/image2.png"/><Relationship Id="rId2" Type="http://schemas.openxmlformats.org/officeDocument/2006/relationships/tags" Target="../tags/tag172.xml"/><Relationship Id="rId1" Type="http://schemas.openxmlformats.org/officeDocument/2006/relationships/vmlDrawing" Target="../drawings/vmlDrawing89.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175.xml"/><Relationship Id="rId7" Type="http://schemas.openxmlformats.org/officeDocument/2006/relationships/image" Target="../media/image2.png"/><Relationship Id="rId2" Type="http://schemas.openxmlformats.org/officeDocument/2006/relationships/tags" Target="../tags/tag174.xml"/><Relationship Id="rId1" Type="http://schemas.openxmlformats.org/officeDocument/2006/relationships/vmlDrawing" Target="../drawings/vmlDrawing90.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7.xml"/><Relationship Id="rId7" Type="http://schemas.openxmlformats.org/officeDocument/2006/relationships/image" Target="../media/image9.emf"/><Relationship Id="rId2" Type="http://schemas.openxmlformats.org/officeDocument/2006/relationships/tags" Target="../tags/tag176.xml"/><Relationship Id="rId1" Type="http://schemas.openxmlformats.org/officeDocument/2006/relationships/vmlDrawing" Target="../drawings/vmlDrawing9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vmlDrawing" Target="../drawings/vmlDrawing9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vmlDrawing" Target="../drawings/vmlDrawing9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183.xml"/><Relationship Id="rId7" Type="http://schemas.openxmlformats.org/officeDocument/2006/relationships/image" Target="../media/image3.emf"/><Relationship Id="rId2" Type="http://schemas.openxmlformats.org/officeDocument/2006/relationships/tags" Target="../tags/tag182.xml"/><Relationship Id="rId1" Type="http://schemas.openxmlformats.org/officeDocument/2006/relationships/vmlDrawing" Target="../drawings/vmlDrawing9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image" Target="../media/image3.emf"/><Relationship Id="rId2" Type="http://schemas.openxmlformats.org/officeDocument/2006/relationships/tags" Target="../tags/tag184.xml"/><Relationship Id="rId1" Type="http://schemas.openxmlformats.org/officeDocument/2006/relationships/vmlDrawing" Target="../drawings/vmlDrawing9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187.xml"/><Relationship Id="rId7" Type="http://schemas.openxmlformats.org/officeDocument/2006/relationships/image" Target="../media/image3.emf"/><Relationship Id="rId2" Type="http://schemas.openxmlformats.org/officeDocument/2006/relationships/tags" Target="../tags/tag186.xml"/><Relationship Id="rId1" Type="http://schemas.openxmlformats.org/officeDocument/2006/relationships/vmlDrawing" Target="../drawings/vmlDrawing9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189.xml"/><Relationship Id="rId7" Type="http://schemas.openxmlformats.org/officeDocument/2006/relationships/image" Target="../media/image3.emf"/><Relationship Id="rId2" Type="http://schemas.openxmlformats.org/officeDocument/2006/relationships/tags" Target="../tags/tag188.xml"/><Relationship Id="rId1" Type="http://schemas.openxmlformats.org/officeDocument/2006/relationships/vmlDrawing" Target="../drawings/vmlDrawing9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image" Target="../media/image2.png"/><Relationship Id="rId2" Type="http://schemas.openxmlformats.org/officeDocument/2006/relationships/tags" Target="../tags/tag190.xml"/><Relationship Id="rId1" Type="http://schemas.openxmlformats.org/officeDocument/2006/relationships/vmlDrawing" Target="../drawings/vmlDrawing9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3.xml"/><Relationship Id="rId7" Type="http://schemas.openxmlformats.org/officeDocument/2006/relationships/image" Target="../media/image10.emf"/><Relationship Id="rId2" Type="http://schemas.openxmlformats.org/officeDocument/2006/relationships/tags" Target="../tags/tag192.xml"/><Relationship Id="rId1" Type="http://schemas.openxmlformats.org/officeDocument/2006/relationships/vmlDrawing" Target="../drawings/vmlDrawing9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5.xml"/><Relationship Id="rId7" Type="http://schemas.openxmlformats.org/officeDocument/2006/relationships/image" Target="../media/image10.emf"/><Relationship Id="rId2" Type="http://schemas.openxmlformats.org/officeDocument/2006/relationships/tags" Target="../tags/tag194.xml"/><Relationship Id="rId1" Type="http://schemas.openxmlformats.org/officeDocument/2006/relationships/vmlDrawing" Target="../drawings/vmlDrawing10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7.xml"/><Relationship Id="rId7" Type="http://schemas.openxmlformats.org/officeDocument/2006/relationships/image" Target="../media/image10.emf"/><Relationship Id="rId2" Type="http://schemas.openxmlformats.org/officeDocument/2006/relationships/tags" Target="../tags/tag196.xml"/><Relationship Id="rId1" Type="http://schemas.openxmlformats.org/officeDocument/2006/relationships/vmlDrawing" Target="../drawings/vmlDrawing10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9.xml"/><Relationship Id="rId7" Type="http://schemas.openxmlformats.org/officeDocument/2006/relationships/image" Target="../media/image10.emf"/><Relationship Id="rId2" Type="http://schemas.openxmlformats.org/officeDocument/2006/relationships/tags" Target="../tags/tag198.xml"/><Relationship Id="rId1" Type="http://schemas.openxmlformats.org/officeDocument/2006/relationships/vmlDrawing" Target="../drawings/vmlDrawing10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1.xml"/><Relationship Id="rId7" Type="http://schemas.openxmlformats.org/officeDocument/2006/relationships/image" Target="../media/image10.emf"/><Relationship Id="rId2" Type="http://schemas.openxmlformats.org/officeDocument/2006/relationships/tags" Target="../tags/tag200.xml"/><Relationship Id="rId1" Type="http://schemas.openxmlformats.org/officeDocument/2006/relationships/vmlDrawing" Target="../drawings/vmlDrawing10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203.xml"/><Relationship Id="rId7" Type="http://schemas.openxmlformats.org/officeDocument/2006/relationships/image" Target="../media/image10.emf"/><Relationship Id="rId2" Type="http://schemas.openxmlformats.org/officeDocument/2006/relationships/tags" Target="../tags/tag202.xml"/><Relationship Id="rId1" Type="http://schemas.openxmlformats.org/officeDocument/2006/relationships/vmlDrawing" Target="../drawings/vmlDrawing10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205.xml"/><Relationship Id="rId7" Type="http://schemas.openxmlformats.org/officeDocument/2006/relationships/image" Target="../media/image10.emf"/><Relationship Id="rId2" Type="http://schemas.openxmlformats.org/officeDocument/2006/relationships/tags" Target="../tags/tag204.xml"/><Relationship Id="rId1" Type="http://schemas.openxmlformats.org/officeDocument/2006/relationships/vmlDrawing" Target="../drawings/vmlDrawing10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2.png"/><Relationship Id="rId2" Type="http://schemas.openxmlformats.org/officeDocument/2006/relationships/tags" Target="../tags/tag206.xml"/><Relationship Id="rId1" Type="http://schemas.openxmlformats.org/officeDocument/2006/relationships/vmlDrawing" Target="../drawings/vmlDrawing10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9.xml"/><Relationship Id="rId7" Type="http://schemas.openxmlformats.org/officeDocument/2006/relationships/image" Target="../media/image9.emf"/><Relationship Id="rId2" Type="http://schemas.openxmlformats.org/officeDocument/2006/relationships/tags" Target="../tags/tag208.xml"/><Relationship Id="rId1" Type="http://schemas.openxmlformats.org/officeDocument/2006/relationships/vmlDrawing" Target="../drawings/vmlDrawing10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1.xml"/><Relationship Id="rId7" Type="http://schemas.openxmlformats.org/officeDocument/2006/relationships/image" Target="../media/image9.emf"/><Relationship Id="rId2" Type="http://schemas.openxmlformats.org/officeDocument/2006/relationships/tags" Target="../tags/tag210.xml"/><Relationship Id="rId1" Type="http://schemas.openxmlformats.org/officeDocument/2006/relationships/vmlDrawing" Target="../drawings/vmlDrawing10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3.xml"/><Relationship Id="rId7" Type="http://schemas.openxmlformats.org/officeDocument/2006/relationships/image" Target="../media/image9.emf"/><Relationship Id="rId2" Type="http://schemas.openxmlformats.org/officeDocument/2006/relationships/tags" Target="../tags/tag212.xml"/><Relationship Id="rId1" Type="http://schemas.openxmlformats.org/officeDocument/2006/relationships/vmlDrawing" Target="../drawings/vmlDrawing10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5.xml"/><Relationship Id="rId7" Type="http://schemas.openxmlformats.org/officeDocument/2006/relationships/image" Target="../media/image9.emf"/><Relationship Id="rId2" Type="http://schemas.openxmlformats.org/officeDocument/2006/relationships/tags" Target="../tags/tag214.xml"/><Relationship Id="rId1" Type="http://schemas.openxmlformats.org/officeDocument/2006/relationships/vmlDrawing" Target="../drawings/vmlDrawing11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7.xml"/><Relationship Id="rId7" Type="http://schemas.openxmlformats.org/officeDocument/2006/relationships/image" Target="../media/image9.emf"/><Relationship Id="rId2" Type="http://schemas.openxmlformats.org/officeDocument/2006/relationships/tags" Target="../tags/tag216.xml"/><Relationship Id="rId1" Type="http://schemas.openxmlformats.org/officeDocument/2006/relationships/vmlDrawing" Target="../drawings/vmlDrawing1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219.xml"/><Relationship Id="rId7" Type="http://schemas.openxmlformats.org/officeDocument/2006/relationships/image" Target="../media/image10.emf"/><Relationship Id="rId2" Type="http://schemas.openxmlformats.org/officeDocument/2006/relationships/tags" Target="../tags/tag218.xml"/><Relationship Id="rId1" Type="http://schemas.openxmlformats.org/officeDocument/2006/relationships/vmlDrawing" Target="../drawings/vmlDrawing11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221.xml"/><Relationship Id="rId7" Type="http://schemas.openxmlformats.org/officeDocument/2006/relationships/image" Target="../media/image9.emf"/><Relationship Id="rId2" Type="http://schemas.openxmlformats.org/officeDocument/2006/relationships/tags" Target="../tags/tag220.xml"/><Relationship Id="rId1" Type="http://schemas.openxmlformats.org/officeDocument/2006/relationships/vmlDrawing" Target="../drawings/vmlDrawing11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image" Target="../media/image2.png"/><Relationship Id="rId2" Type="http://schemas.openxmlformats.org/officeDocument/2006/relationships/tags" Target="../tags/tag222.xml"/><Relationship Id="rId1" Type="http://schemas.openxmlformats.org/officeDocument/2006/relationships/vmlDrawing" Target="../drawings/vmlDrawing11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5.xml"/><Relationship Id="rId7" Type="http://schemas.openxmlformats.org/officeDocument/2006/relationships/image" Target="../media/image9.emf"/><Relationship Id="rId2" Type="http://schemas.openxmlformats.org/officeDocument/2006/relationships/tags" Target="../tags/tag224.xml"/><Relationship Id="rId1" Type="http://schemas.openxmlformats.org/officeDocument/2006/relationships/vmlDrawing" Target="../drawings/vmlDrawing11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png"/><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7.xml"/><Relationship Id="rId7" Type="http://schemas.openxmlformats.org/officeDocument/2006/relationships/image" Target="../media/image9.emf"/><Relationship Id="rId2" Type="http://schemas.openxmlformats.org/officeDocument/2006/relationships/tags" Target="../tags/tag226.xml"/><Relationship Id="rId1" Type="http://schemas.openxmlformats.org/officeDocument/2006/relationships/vmlDrawing" Target="../drawings/vmlDrawing11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9.xml"/><Relationship Id="rId7" Type="http://schemas.openxmlformats.org/officeDocument/2006/relationships/image" Target="../media/image9.emf"/><Relationship Id="rId2" Type="http://schemas.openxmlformats.org/officeDocument/2006/relationships/tags" Target="../tags/tag228.xml"/><Relationship Id="rId1" Type="http://schemas.openxmlformats.org/officeDocument/2006/relationships/vmlDrawing" Target="../drawings/vmlDrawing11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31.xml"/><Relationship Id="rId7" Type="http://schemas.openxmlformats.org/officeDocument/2006/relationships/image" Target="../media/image9.emf"/><Relationship Id="rId2" Type="http://schemas.openxmlformats.org/officeDocument/2006/relationships/tags" Target="../tags/tag230.xml"/><Relationship Id="rId1" Type="http://schemas.openxmlformats.org/officeDocument/2006/relationships/vmlDrawing" Target="../drawings/vmlDrawing11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33.xml"/><Relationship Id="rId7" Type="http://schemas.openxmlformats.org/officeDocument/2006/relationships/image" Target="../media/image9.emf"/><Relationship Id="rId2" Type="http://schemas.openxmlformats.org/officeDocument/2006/relationships/tags" Target="../tags/tag232.xml"/><Relationship Id="rId1" Type="http://schemas.openxmlformats.org/officeDocument/2006/relationships/vmlDrawing" Target="../drawings/vmlDrawing11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235.xml"/><Relationship Id="rId7" Type="http://schemas.openxmlformats.org/officeDocument/2006/relationships/image" Target="../media/image9.emf"/><Relationship Id="rId2" Type="http://schemas.openxmlformats.org/officeDocument/2006/relationships/tags" Target="../tags/tag234.xml"/><Relationship Id="rId1" Type="http://schemas.openxmlformats.org/officeDocument/2006/relationships/vmlDrawing" Target="../drawings/vmlDrawing12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237.xml"/><Relationship Id="rId7" Type="http://schemas.openxmlformats.org/officeDocument/2006/relationships/image" Target="../media/image9.emf"/><Relationship Id="rId2" Type="http://schemas.openxmlformats.org/officeDocument/2006/relationships/tags" Target="../tags/tag236.xml"/><Relationship Id="rId1" Type="http://schemas.openxmlformats.org/officeDocument/2006/relationships/vmlDrawing" Target="../drawings/vmlDrawing12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2.png"/><Relationship Id="rId2" Type="http://schemas.openxmlformats.org/officeDocument/2006/relationships/tags" Target="../tags/tag238.xml"/><Relationship Id="rId1" Type="http://schemas.openxmlformats.org/officeDocument/2006/relationships/vmlDrawing" Target="../drawings/vmlDrawing12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1.xml"/><Relationship Id="rId7" Type="http://schemas.openxmlformats.org/officeDocument/2006/relationships/image" Target="../media/image9.emf"/><Relationship Id="rId2" Type="http://schemas.openxmlformats.org/officeDocument/2006/relationships/tags" Target="../tags/tag240.xml"/><Relationship Id="rId1" Type="http://schemas.openxmlformats.org/officeDocument/2006/relationships/vmlDrawing" Target="../drawings/vmlDrawing12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3.xml"/><Relationship Id="rId7" Type="http://schemas.openxmlformats.org/officeDocument/2006/relationships/image" Target="../media/image9.emf"/><Relationship Id="rId2" Type="http://schemas.openxmlformats.org/officeDocument/2006/relationships/tags" Target="../tags/tag242.xml"/><Relationship Id="rId1" Type="http://schemas.openxmlformats.org/officeDocument/2006/relationships/vmlDrawing" Target="../drawings/vmlDrawing12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5.xml"/><Relationship Id="rId7" Type="http://schemas.openxmlformats.org/officeDocument/2006/relationships/image" Target="../media/image9.emf"/><Relationship Id="rId2" Type="http://schemas.openxmlformats.org/officeDocument/2006/relationships/tags" Target="../tags/tag244.xml"/><Relationship Id="rId1" Type="http://schemas.openxmlformats.org/officeDocument/2006/relationships/vmlDrawing" Target="../drawings/vmlDrawing12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2.png"/><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7.xml"/><Relationship Id="rId7" Type="http://schemas.openxmlformats.org/officeDocument/2006/relationships/image" Target="../media/image9.emf"/><Relationship Id="rId2" Type="http://schemas.openxmlformats.org/officeDocument/2006/relationships/tags" Target="../tags/tag246.xml"/><Relationship Id="rId1" Type="http://schemas.openxmlformats.org/officeDocument/2006/relationships/vmlDrawing" Target="../drawings/vmlDrawing12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9.xml"/><Relationship Id="rId7" Type="http://schemas.openxmlformats.org/officeDocument/2006/relationships/image" Target="../media/image9.emf"/><Relationship Id="rId2" Type="http://schemas.openxmlformats.org/officeDocument/2006/relationships/tags" Target="../tags/tag248.xml"/><Relationship Id="rId1" Type="http://schemas.openxmlformats.org/officeDocument/2006/relationships/vmlDrawing" Target="../drawings/vmlDrawing12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251.xml"/><Relationship Id="rId7" Type="http://schemas.openxmlformats.org/officeDocument/2006/relationships/image" Target="../media/image9.emf"/><Relationship Id="rId2" Type="http://schemas.openxmlformats.org/officeDocument/2006/relationships/tags" Target="../tags/tag250.xml"/><Relationship Id="rId1" Type="http://schemas.openxmlformats.org/officeDocument/2006/relationships/vmlDrawing" Target="../drawings/vmlDrawing12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253.xml"/><Relationship Id="rId7" Type="http://schemas.openxmlformats.org/officeDocument/2006/relationships/image" Target="../media/image9.emf"/><Relationship Id="rId2" Type="http://schemas.openxmlformats.org/officeDocument/2006/relationships/tags" Target="../tags/tag252.xml"/><Relationship Id="rId1" Type="http://schemas.openxmlformats.org/officeDocument/2006/relationships/vmlDrawing" Target="../drawings/vmlDrawing12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vmlDrawing" Target="../drawings/vmlDrawing13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57.xml"/><Relationship Id="rId7" Type="http://schemas.openxmlformats.org/officeDocument/2006/relationships/image" Target="../media/image11.emf"/><Relationship Id="rId2" Type="http://schemas.openxmlformats.org/officeDocument/2006/relationships/tags" Target="../tags/tag256.xml"/><Relationship Id="rId1" Type="http://schemas.openxmlformats.org/officeDocument/2006/relationships/vmlDrawing" Target="../drawings/vmlDrawing131.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59.xml"/><Relationship Id="rId7" Type="http://schemas.openxmlformats.org/officeDocument/2006/relationships/image" Target="../media/image11.emf"/><Relationship Id="rId2" Type="http://schemas.openxmlformats.org/officeDocument/2006/relationships/tags" Target="../tags/tag258.xml"/><Relationship Id="rId1" Type="http://schemas.openxmlformats.org/officeDocument/2006/relationships/vmlDrawing" Target="../drawings/vmlDrawing132.vml"/><Relationship Id="rId6" Type="http://schemas.openxmlformats.org/officeDocument/2006/relationships/image" Target="../media/image1.emf"/><Relationship Id="rId11" Type="http://schemas.openxmlformats.org/officeDocument/2006/relationships/image" Target="../media/image14.emf"/><Relationship Id="rId5" Type="http://schemas.openxmlformats.org/officeDocument/2006/relationships/oleObject" Target="../embeddings/oleObject10.bin"/><Relationship Id="rId10" Type="http://schemas.openxmlformats.org/officeDocument/2006/relationships/image" Target="../media/image12.emf"/><Relationship Id="rId4" Type="http://schemas.openxmlformats.org/officeDocument/2006/relationships/slideMaster" Target="../slideMasters/slideMaster2.xml"/><Relationship Id="rId9" Type="http://schemas.openxmlformats.org/officeDocument/2006/relationships/image" Target="../media/image13.emf"/></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61.xml"/><Relationship Id="rId7" Type="http://schemas.openxmlformats.org/officeDocument/2006/relationships/image" Target="../media/image11.emf"/><Relationship Id="rId2" Type="http://schemas.openxmlformats.org/officeDocument/2006/relationships/tags" Target="../tags/tag260.xml"/><Relationship Id="rId1" Type="http://schemas.openxmlformats.org/officeDocument/2006/relationships/vmlDrawing" Target="../drawings/vmlDrawing133.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63.xml"/><Relationship Id="rId7" Type="http://schemas.openxmlformats.org/officeDocument/2006/relationships/image" Target="../media/image11.emf"/><Relationship Id="rId2" Type="http://schemas.openxmlformats.org/officeDocument/2006/relationships/tags" Target="../tags/tag262.xml"/><Relationship Id="rId1" Type="http://schemas.openxmlformats.org/officeDocument/2006/relationships/vmlDrawing" Target="../drawings/vmlDrawing134.vml"/><Relationship Id="rId6" Type="http://schemas.openxmlformats.org/officeDocument/2006/relationships/image" Target="../media/image1.emf"/><Relationship Id="rId11" Type="http://schemas.openxmlformats.org/officeDocument/2006/relationships/image" Target="../media/image13.emf"/><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65.xml"/><Relationship Id="rId7" Type="http://schemas.openxmlformats.org/officeDocument/2006/relationships/image" Target="../media/image11.emf"/><Relationship Id="rId2" Type="http://schemas.openxmlformats.org/officeDocument/2006/relationships/tags" Target="../tags/tag264.xml"/><Relationship Id="rId1" Type="http://schemas.openxmlformats.org/officeDocument/2006/relationships/vmlDrawing" Target="../drawings/vmlDrawing135.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9.xml"/><Relationship Id="rId7" Type="http://schemas.openxmlformats.org/officeDocument/2006/relationships/image" Target="../media/image9.emf"/><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67.xml"/><Relationship Id="rId7" Type="http://schemas.openxmlformats.org/officeDocument/2006/relationships/image" Target="../media/image11.emf"/><Relationship Id="rId2" Type="http://schemas.openxmlformats.org/officeDocument/2006/relationships/tags" Target="../tags/tag266.xml"/><Relationship Id="rId1" Type="http://schemas.openxmlformats.org/officeDocument/2006/relationships/vmlDrawing" Target="../drawings/vmlDrawing136.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69.xml"/><Relationship Id="rId7" Type="http://schemas.openxmlformats.org/officeDocument/2006/relationships/image" Target="../media/image11.emf"/><Relationship Id="rId2" Type="http://schemas.openxmlformats.org/officeDocument/2006/relationships/tags" Target="../tags/tag268.xml"/><Relationship Id="rId1" Type="http://schemas.openxmlformats.org/officeDocument/2006/relationships/vmlDrawing" Target="../drawings/vmlDrawing137.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1.xml"/><Relationship Id="rId7" Type="http://schemas.openxmlformats.org/officeDocument/2006/relationships/image" Target="../media/image11.emf"/><Relationship Id="rId2" Type="http://schemas.openxmlformats.org/officeDocument/2006/relationships/tags" Target="../tags/tag270.xml"/><Relationship Id="rId1" Type="http://schemas.openxmlformats.org/officeDocument/2006/relationships/vmlDrawing" Target="../drawings/vmlDrawing138.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3.xml"/><Relationship Id="rId7" Type="http://schemas.openxmlformats.org/officeDocument/2006/relationships/image" Target="../media/image11.emf"/><Relationship Id="rId2" Type="http://schemas.openxmlformats.org/officeDocument/2006/relationships/tags" Target="../tags/tag272.xml"/><Relationship Id="rId1" Type="http://schemas.openxmlformats.org/officeDocument/2006/relationships/vmlDrawing" Target="../drawings/vmlDrawing139.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5.xml"/><Relationship Id="rId7" Type="http://schemas.openxmlformats.org/officeDocument/2006/relationships/image" Target="../media/image11.emf"/><Relationship Id="rId2" Type="http://schemas.openxmlformats.org/officeDocument/2006/relationships/tags" Target="../tags/tag274.xml"/><Relationship Id="rId1" Type="http://schemas.openxmlformats.org/officeDocument/2006/relationships/vmlDrawing" Target="../drawings/vmlDrawing140.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2.xml"/><Relationship Id="rId9" Type="http://schemas.openxmlformats.org/officeDocument/2006/relationships/image" Target="../media/image14.emf"/></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7.xml"/><Relationship Id="rId7" Type="http://schemas.openxmlformats.org/officeDocument/2006/relationships/image" Target="../media/image11.emf"/><Relationship Id="rId2" Type="http://schemas.openxmlformats.org/officeDocument/2006/relationships/tags" Target="../tags/tag276.xml"/><Relationship Id="rId1" Type="http://schemas.openxmlformats.org/officeDocument/2006/relationships/vmlDrawing" Target="../drawings/vmlDrawing141.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 Id="rId9" Type="http://schemas.openxmlformats.org/officeDocument/2006/relationships/image" Target="../media/image12.emf"/></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9.xml"/><Relationship Id="rId7" Type="http://schemas.openxmlformats.org/officeDocument/2006/relationships/image" Target="../media/image11.emf"/><Relationship Id="rId2" Type="http://schemas.openxmlformats.org/officeDocument/2006/relationships/tags" Target="../tags/tag278.xml"/><Relationship Id="rId1" Type="http://schemas.openxmlformats.org/officeDocument/2006/relationships/vmlDrawing" Target="../drawings/vmlDrawing142.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 Id="rId9" Type="http://schemas.openxmlformats.org/officeDocument/2006/relationships/image" Target="../media/image14.emf"/></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vmlDrawing" Target="../drawings/vmlDrawing143.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vmlDrawing" Target="../drawings/vmlDrawing144.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vmlDrawing" Target="../drawings/vmlDrawing145.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287.xml"/><Relationship Id="rId7" Type="http://schemas.openxmlformats.org/officeDocument/2006/relationships/image" Target="../media/image15.png"/><Relationship Id="rId2" Type="http://schemas.openxmlformats.org/officeDocument/2006/relationships/tags" Target="../tags/tag286.xml"/><Relationship Id="rId1" Type="http://schemas.openxmlformats.org/officeDocument/2006/relationships/vmlDrawing" Target="../drawings/vmlDrawing146.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vmlDrawing" Target="../drawings/vmlDrawing14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291.xml"/><Relationship Id="rId7" Type="http://schemas.openxmlformats.org/officeDocument/2006/relationships/image" Target="../media/image15.png"/><Relationship Id="rId2" Type="http://schemas.openxmlformats.org/officeDocument/2006/relationships/tags" Target="../tags/tag290.xml"/><Relationship Id="rId1" Type="http://schemas.openxmlformats.org/officeDocument/2006/relationships/vmlDrawing" Target="../drawings/vmlDrawing148.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293.xml"/><Relationship Id="rId7" Type="http://schemas.openxmlformats.org/officeDocument/2006/relationships/image" Target="../media/image15.png"/><Relationship Id="rId2" Type="http://schemas.openxmlformats.org/officeDocument/2006/relationships/tags" Target="../tags/tag292.xml"/><Relationship Id="rId1" Type="http://schemas.openxmlformats.org/officeDocument/2006/relationships/vmlDrawing" Target="../drawings/vmlDrawing149.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94.xml"/><Relationship Id="rId1" Type="http://schemas.openxmlformats.org/officeDocument/2006/relationships/vmlDrawing" Target="../drawings/vmlDrawing150.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95.xml"/><Relationship Id="rId1" Type="http://schemas.openxmlformats.org/officeDocument/2006/relationships/vmlDrawing" Target="../drawings/vmlDrawing151.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296.xml"/><Relationship Id="rId1" Type="http://schemas.openxmlformats.org/officeDocument/2006/relationships/vmlDrawing" Target="../drawings/vmlDrawing152.v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3.emf"/><Relationship Id="rId2" Type="http://schemas.openxmlformats.org/officeDocument/2006/relationships/tags" Target="../tags/tag34.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3.emf"/><Relationship Id="rId2" Type="http://schemas.openxmlformats.org/officeDocument/2006/relationships/tags" Target="../tags/tag36.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3.emf"/><Relationship Id="rId2" Type="http://schemas.openxmlformats.org/officeDocument/2006/relationships/tags" Target="../tags/tag38.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3.emf"/><Relationship Id="rId2" Type="http://schemas.openxmlformats.org/officeDocument/2006/relationships/tags" Target="../tags/tag40.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2.png"/><Relationship Id="rId2" Type="http://schemas.openxmlformats.org/officeDocument/2006/relationships/tags" Target="../tags/tag42.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5.xml"/><Relationship Id="rId7" Type="http://schemas.openxmlformats.org/officeDocument/2006/relationships/image" Target="../media/image10.emf"/><Relationship Id="rId2" Type="http://schemas.openxmlformats.org/officeDocument/2006/relationships/tags" Target="../tags/tag44.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7.xml"/><Relationship Id="rId7" Type="http://schemas.openxmlformats.org/officeDocument/2006/relationships/image" Target="../media/image10.emf"/><Relationship Id="rId2" Type="http://schemas.openxmlformats.org/officeDocument/2006/relationships/tags" Target="../tags/tag46.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9.xml"/><Relationship Id="rId7" Type="http://schemas.openxmlformats.org/officeDocument/2006/relationships/image" Target="../media/image10.emf"/><Relationship Id="rId2" Type="http://schemas.openxmlformats.org/officeDocument/2006/relationships/tags" Target="../tags/tag48.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1.xml"/><Relationship Id="rId7" Type="http://schemas.openxmlformats.org/officeDocument/2006/relationships/image" Target="../media/image10.emf"/><Relationship Id="rId2" Type="http://schemas.openxmlformats.org/officeDocument/2006/relationships/tags" Target="../tags/tag50.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3.xml"/><Relationship Id="rId7" Type="http://schemas.openxmlformats.org/officeDocument/2006/relationships/image" Target="../media/image10.emf"/><Relationship Id="rId2" Type="http://schemas.openxmlformats.org/officeDocument/2006/relationships/tags" Target="../tags/tag52.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0.emf"/><Relationship Id="rId2" Type="http://schemas.openxmlformats.org/officeDocument/2006/relationships/tags" Target="../tags/tag54.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0.emf"/><Relationship Id="rId2" Type="http://schemas.openxmlformats.org/officeDocument/2006/relationships/tags" Target="../tags/tag56.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2.png"/><Relationship Id="rId2" Type="http://schemas.openxmlformats.org/officeDocument/2006/relationships/tags" Target="../tags/tag58.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1.xml"/><Relationship Id="rId7" Type="http://schemas.openxmlformats.org/officeDocument/2006/relationships/image" Target="../media/image9.emf"/><Relationship Id="rId2" Type="http://schemas.openxmlformats.org/officeDocument/2006/relationships/tags" Target="../tags/tag60.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3.xml"/><Relationship Id="rId7" Type="http://schemas.openxmlformats.org/officeDocument/2006/relationships/image" Target="../media/image9.emf"/><Relationship Id="rId2" Type="http://schemas.openxmlformats.org/officeDocument/2006/relationships/tags" Target="../tags/tag62.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5.xml"/><Relationship Id="rId7" Type="http://schemas.openxmlformats.org/officeDocument/2006/relationships/image" Target="../media/image9.emf"/><Relationship Id="rId2" Type="http://schemas.openxmlformats.org/officeDocument/2006/relationships/tags" Target="../tags/tag64.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7.xml"/><Relationship Id="rId7" Type="http://schemas.openxmlformats.org/officeDocument/2006/relationships/image" Target="../media/image9.emf"/><Relationship Id="rId2" Type="http://schemas.openxmlformats.org/officeDocument/2006/relationships/tags" Target="../tags/tag66.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9.xml"/><Relationship Id="rId7" Type="http://schemas.openxmlformats.org/officeDocument/2006/relationships/image" Target="../media/image9.emf"/><Relationship Id="rId2" Type="http://schemas.openxmlformats.org/officeDocument/2006/relationships/tags" Target="../tags/tag68.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71.xml"/><Relationship Id="rId7" Type="http://schemas.openxmlformats.org/officeDocument/2006/relationships/image" Target="../media/image10.emf"/><Relationship Id="rId2" Type="http://schemas.openxmlformats.org/officeDocument/2006/relationships/tags" Target="../tags/tag70.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9.emf"/><Relationship Id="rId2" Type="http://schemas.openxmlformats.org/officeDocument/2006/relationships/tags" Target="../tags/tag72.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2.png"/><Relationship Id="rId2" Type="http://schemas.openxmlformats.org/officeDocument/2006/relationships/tags" Target="../tags/tag74.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7.xml"/><Relationship Id="rId7" Type="http://schemas.openxmlformats.org/officeDocument/2006/relationships/image" Target="../media/image9.emf"/><Relationship Id="rId2" Type="http://schemas.openxmlformats.org/officeDocument/2006/relationships/tags" Target="../tags/tag76.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4.bin"/><Relationship Id="rId5" Type="http://schemas.openxmlformats.org/officeDocument/2006/relationships/image" Target="../media/image5.jp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9.xml"/><Relationship Id="rId7" Type="http://schemas.openxmlformats.org/officeDocument/2006/relationships/image" Target="../media/image9.emf"/><Relationship Id="rId2" Type="http://schemas.openxmlformats.org/officeDocument/2006/relationships/tags" Target="../tags/tag78.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3.xml"/><Relationship Id="rId7" Type="http://schemas.openxmlformats.org/officeDocument/2006/relationships/image" Target="../media/image9.emf"/><Relationship Id="rId2" Type="http://schemas.openxmlformats.org/officeDocument/2006/relationships/tags" Target="../tags/tag82.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5.xml"/><Relationship Id="rId7" Type="http://schemas.openxmlformats.org/officeDocument/2006/relationships/image" Target="../media/image9.emf"/><Relationship Id="rId2" Type="http://schemas.openxmlformats.org/officeDocument/2006/relationships/tags" Target="../tags/tag84.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9.emf"/><Relationship Id="rId2" Type="http://schemas.openxmlformats.org/officeDocument/2006/relationships/tags" Target="../tags/tag88.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2.png"/><Relationship Id="rId2" Type="http://schemas.openxmlformats.org/officeDocument/2006/relationships/tags" Target="../tags/tag90.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5.xml"/><Relationship Id="rId7" Type="http://schemas.openxmlformats.org/officeDocument/2006/relationships/image" Target="../media/image9.emf"/><Relationship Id="rId2" Type="http://schemas.openxmlformats.org/officeDocument/2006/relationships/tags" Target="../tags/tag94.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7.xml"/><Relationship Id="rId7" Type="http://schemas.openxmlformats.org/officeDocument/2006/relationships/image" Target="../media/image9.emf"/><Relationship Id="rId2" Type="http://schemas.openxmlformats.org/officeDocument/2006/relationships/tags" Target="../tags/tag96.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9.xml"/><Relationship Id="rId7" Type="http://schemas.openxmlformats.org/officeDocument/2006/relationships/image" Target="../media/image9.emf"/><Relationship Id="rId2" Type="http://schemas.openxmlformats.org/officeDocument/2006/relationships/tags" Target="../tags/tag98.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1.xml"/><Relationship Id="rId7" Type="http://schemas.openxmlformats.org/officeDocument/2006/relationships/image" Target="../media/image9.emf"/><Relationship Id="rId2" Type="http://schemas.openxmlformats.org/officeDocument/2006/relationships/tags" Target="../tags/tag100.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9.emf"/><Relationship Id="rId2" Type="http://schemas.openxmlformats.org/officeDocument/2006/relationships/tags" Target="../tags/tag102.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9.emf"/><Relationship Id="rId2" Type="http://schemas.openxmlformats.org/officeDocument/2006/relationships/tags" Target="../tags/tag104.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09.xml"/><Relationship Id="rId7" Type="http://schemas.openxmlformats.org/officeDocument/2006/relationships/image" Target="../media/image11.emf"/><Relationship Id="rId2" Type="http://schemas.openxmlformats.org/officeDocument/2006/relationships/tags" Target="../tags/tag108.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1.xml"/><Relationship Id="rId7" Type="http://schemas.openxmlformats.org/officeDocument/2006/relationships/image" Target="../media/image11.emf"/><Relationship Id="rId2" Type="http://schemas.openxmlformats.org/officeDocument/2006/relationships/tags" Target="../tags/tag110.xml"/><Relationship Id="rId1" Type="http://schemas.openxmlformats.org/officeDocument/2006/relationships/vmlDrawing" Target="../drawings/vmlDrawing56.vml"/><Relationship Id="rId6" Type="http://schemas.openxmlformats.org/officeDocument/2006/relationships/image" Target="../media/image1.emf"/><Relationship Id="rId11" Type="http://schemas.openxmlformats.org/officeDocument/2006/relationships/image" Target="../media/image14.emf"/><Relationship Id="rId5" Type="http://schemas.openxmlformats.org/officeDocument/2006/relationships/oleObject" Target="../embeddings/oleObject10.bin"/><Relationship Id="rId10" Type="http://schemas.openxmlformats.org/officeDocument/2006/relationships/image" Target="../media/image12.emf"/><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3.xml"/><Relationship Id="rId7" Type="http://schemas.openxmlformats.org/officeDocument/2006/relationships/image" Target="../media/image11.emf"/><Relationship Id="rId2" Type="http://schemas.openxmlformats.org/officeDocument/2006/relationships/tags" Target="../tags/tag112.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5.xml"/><Relationship Id="rId7" Type="http://schemas.openxmlformats.org/officeDocument/2006/relationships/image" Target="../media/image11.emf"/><Relationship Id="rId2" Type="http://schemas.openxmlformats.org/officeDocument/2006/relationships/tags" Target="../tags/tag114.xml"/><Relationship Id="rId1" Type="http://schemas.openxmlformats.org/officeDocument/2006/relationships/vmlDrawing" Target="../drawings/vmlDrawing58.vml"/><Relationship Id="rId6" Type="http://schemas.openxmlformats.org/officeDocument/2006/relationships/image" Target="../media/image1.emf"/><Relationship Id="rId11" Type="http://schemas.openxmlformats.org/officeDocument/2006/relationships/image" Target="../media/image13.emf"/><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7.xml"/><Relationship Id="rId7" Type="http://schemas.openxmlformats.org/officeDocument/2006/relationships/image" Target="../media/image11.emf"/><Relationship Id="rId2" Type="http://schemas.openxmlformats.org/officeDocument/2006/relationships/tags" Target="../tags/tag116.xml"/><Relationship Id="rId1" Type="http://schemas.openxmlformats.org/officeDocument/2006/relationships/vmlDrawing" Target="../drawings/vmlDrawing59.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pn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9.xml"/><Relationship Id="rId7" Type="http://schemas.openxmlformats.org/officeDocument/2006/relationships/image" Target="../media/image11.emf"/><Relationship Id="rId2" Type="http://schemas.openxmlformats.org/officeDocument/2006/relationships/tags" Target="../tags/tag118.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1.xml"/><Relationship Id="rId7" Type="http://schemas.openxmlformats.org/officeDocument/2006/relationships/image" Target="../media/image11.emf"/><Relationship Id="rId2" Type="http://schemas.openxmlformats.org/officeDocument/2006/relationships/tags" Target="../tags/tag120.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3.xml"/><Relationship Id="rId7" Type="http://schemas.openxmlformats.org/officeDocument/2006/relationships/image" Target="../media/image11.emf"/><Relationship Id="rId2" Type="http://schemas.openxmlformats.org/officeDocument/2006/relationships/tags" Target="../tags/tag122.xml"/><Relationship Id="rId1" Type="http://schemas.openxmlformats.org/officeDocument/2006/relationships/vmlDrawing" Target="../drawings/vmlDrawing62.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5.xml"/><Relationship Id="rId7" Type="http://schemas.openxmlformats.org/officeDocument/2006/relationships/image" Target="../media/image11.emf"/><Relationship Id="rId2" Type="http://schemas.openxmlformats.org/officeDocument/2006/relationships/tags" Target="../tags/tag124.xml"/><Relationship Id="rId1" Type="http://schemas.openxmlformats.org/officeDocument/2006/relationships/vmlDrawing" Target="../drawings/vmlDrawing63.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7.xml"/><Relationship Id="rId7" Type="http://schemas.openxmlformats.org/officeDocument/2006/relationships/image" Target="../media/image11.emf"/><Relationship Id="rId2" Type="http://schemas.openxmlformats.org/officeDocument/2006/relationships/tags" Target="../tags/tag126.xml"/><Relationship Id="rId1" Type="http://schemas.openxmlformats.org/officeDocument/2006/relationships/vmlDrawing" Target="../drawings/vmlDrawing64.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13.emf"/><Relationship Id="rId4" Type="http://schemas.openxmlformats.org/officeDocument/2006/relationships/slideMaster" Target="../slideMasters/slideMaster1.xml"/><Relationship Id="rId9" Type="http://schemas.openxmlformats.org/officeDocument/2006/relationships/image" Target="../media/image14.emf"/></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9.xml"/><Relationship Id="rId7" Type="http://schemas.openxmlformats.org/officeDocument/2006/relationships/image" Target="../media/image11.emf"/><Relationship Id="rId2" Type="http://schemas.openxmlformats.org/officeDocument/2006/relationships/tags" Target="../tags/tag128.xml"/><Relationship Id="rId1" Type="http://schemas.openxmlformats.org/officeDocument/2006/relationships/vmlDrawing" Target="../drawings/vmlDrawing65.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 Id="rId9" Type="http://schemas.openxmlformats.org/officeDocument/2006/relationships/image" Target="../media/image12.emf"/></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31.xml"/><Relationship Id="rId7" Type="http://schemas.openxmlformats.org/officeDocument/2006/relationships/image" Target="../media/image11.emf"/><Relationship Id="rId2" Type="http://schemas.openxmlformats.org/officeDocument/2006/relationships/tags" Target="../tags/tag130.xml"/><Relationship Id="rId1" Type="http://schemas.openxmlformats.org/officeDocument/2006/relationships/vmlDrawing" Target="../drawings/vmlDrawing66.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 Id="rId9" Type="http://schemas.openxmlformats.org/officeDocument/2006/relationships/image" Target="../media/image14.emf"/></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vmlDrawing" Target="../drawings/vmlDrawing67.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vmlDrawing" Target="../drawings/vmlDrawing68.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vmlDrawing" Target="../drawings/vmlDrawing69.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6.pn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139.xml"/><Relationship Id="rId7" Type="http://schemas.openxmlformats.org/officeDocument/2006/relationships/image" Target="../media/image15.png"/><Relationship Id="rId2" Type="http://schemas.openxmlformats.org/officeDocument/2006/relationships/tags" Target="../tags/tag138.xml"/><Relationship Id="rId1" Type="http://schemas.openxmlformats.org/officeDocument/2006/relationships/vmlDrawing" Target="../drawings/vmlDrawing7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vmlDrawing" Target="../drawings/vmlDrawing7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image" Target="../media/image7.jpg"/><Relationship Id="rId4"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143.xml"/><Relationship Id="rId7" Type="http://schemas.openxmlformats.org/officeDocument/2006/relationships/image" Target="../media/image15.png"/><Relationship Id="rId2" Type="http://schemas.openxmlformats.org/officeDocument/2006/relationships/tags" Target="../tags/tag142.xml"/><Relationship Id="rId1" Type="http://schemas.openxmlformats.org/officeDocument/2006/relationships/vmlDrawing" Target="../drawings/vmlDrawing72.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145.xml"/><Relationship Id="rId7" Type="http://schemas.openxmlformats.org/officeDocument/2006/relationships/image" Target="../media/image15.png"/><Relationship Id="rId2" Type="http://schemas.openxmlformats.org/officeDocument/2006/relationships/tags" Target="../tags/tag144.xml"/><Relationship Id="rId1" Type="http://schemas.openxmlformats.org/officeDocument/2006/relationships/vmlDrawing" Target="../drawings/vmlDrawing73.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46.xml"/><Relationship Id="rId1" Type="http://schemas.openxmlformats.org/officeDocument/2006/relationships/vmlDrawing" Target="../drawings/vmlDrawing74.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47.xml"/><Relationship Id="rId1" Type="http://schemas.openxmlformats.org/officeDocument/2006/relationships/vmlDrawing" Target="../drawings/vmlDrawing7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microsoft.com/office/2007/relationships/hdphoto" Target="../media/hdphoto1.wdp"/><Relationship Id="rId2" Type="http://schemas.openxmlformats.org/officeDocument/2006/relationships/tags" Target="../tags/tag148.xml"/><Relationship Id="rId1" Type="http://schemas.openxmlformats.org/officeDocument/2006/relationships/vmlDrawing" Target="../drawings/vmlDrawing76.v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2.xml"/><Relationship Id="rId7" Type="http://schemas.openxmlformats.org/officeDocument/2006/relationships/image" Target="../media/image4.png"/><Relationship Id="rId2" Type="http://schemas.openxmlformats.org/officeDocument/2006/relationships/tags" Target="../tags/tag151.xml"/><Relationship Id="rId1" Type="http://schemas.openxmlformats.org/officeDocument/2006/relationships/vmlDrawing" Target="../drawings/vmlDrawing78.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vmlDrawing" Target="../drawings/vmlDrawing7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vmlDrawing" Target="../drawings/vmlDrawing8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8.xml"/><Relationship Id="rId7" Type="http://schemas.openxmlformats.org/officeDocument/2006/relationships/image" Target="../media/image1.emf"/><Relationship Id="rId2" Type="http://schemas.openxmlformats.org/officeDocument/2006/relationships/tags" Target="../tags/tag157.xml"/><Relationship Id="rId1" Type="http://schemas.openxmlformats.org/officeDocument/2006/relationships/vmlDrawing" Target="../drawings/vmlDrawing81.vml"/><Relationship Id="rId6" Type="http://schemas.openxmlformats.org/officeDocument/2006/relationships/oleObject" Target="../embeddings/oleObject4.bin"/><Relationship Id="rId5" Type="http://schemas.openxmlformats.org/officeDocument/2006/relationships/image" Target="../media/image5.jpg"/><Relationship Id="rId4" Type="http://schemas.openxmlformats.org/officeDocument/2006/relationships/slideMaster" Target="../slideMasters/slideMaster2.xml"/><Relationship Id="rId9"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9.xml"/><Relationship Id="rId1" Type="http://schemas.openxmlformats.org/officeDocument/2006/relationships/vmlDrawing" Target="../drawings/vmlDrawing8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2.png"/><Relationship Id="rId2" Type="http://schemas.openxmlformats.org/officeDocument/2006/relationships/tags" Target="../tags/tag160.xml"/><Relationship Id="rId1" Type="http://schemas.openxmlformats.org/officeDocument/2006/relationships/vmlDrawing" Target="../drawings/vmlDrawing83.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63.xml"/><Relationship Id="rId7" Type="http://schemas.openxmlformats.org/officeDocument/2006/relationships/image" Target="../media/image6.png"/><Relationship Id="rId2" Type="http://schemas.openxmlformats.org/officeDocument/2006/relationships/tags" Target="../tags/tag162.xml"/><Relationship Id="rId1" Type="http://schemas.openxmlformats.org/officeDocument/2006/relationships/vmlDrawing" Target="../drawings/vmlDrawing84.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5.xml"/><Relationship Id="rId7" Type="http://schemas.openxmlformats.org/officeDocument/2006/relationships/image" Target="../media/image1.emf"/><Relationship Id="rId2" Type="http://schemas.openxmlformats.org/officeDocument/2006/relationships/tags" Target="../tags/tag164.xml"/><Relationship Id="rId1" Type="http://schemas.openxmlformats.org/officeDocument/2006/relationships/vmlDrawing" Target="../drawings/vmlDrawing85.vml"/><Relationship Id="rId6" Type="http://schemas.openxmlformats.org/officeDocument/2006/relationships/oleObject" Target="../embeddings/oleObject8.bin"/><Relationship Id="rId5" Type="http://schemas.openxmlformats.org/officeDocument/2006/relationships/image" Target="../media/image7.jpg"/><Relationship Id="rId4"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p:custDataLst>
              <p:tags r:id="rId2"/>
            </p:custDataLst>
            <p:extLst>
              <p:ext uri="{D42A27DB-BD31-4B8C-83A1-F6EECF244321}">
                <p14:modId xmlns:p14="http://schemas.microsoft.com/office/powerpoint/2010/main" val="31813190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Connecteur droit 16">
            <a:extLst>
              <a:ext uri="{FF2B5EF4-FFF2-40B4-BE49-F238E27FC236}">
                <a16:creationId xmlns:a16="http://schemas.microsoft.com/office/drawing/2014/main" id="{79935D5E-B7ED-4F9D-A894-6B0811A25EEF}"/>
              </a:ext>
            </a:extLst>
          </p:cNvPr>
          <p:cNvCxnSpPr>
            <a:cxnSpLocks/>
          </p:cNvCxnSpPr>
          <p:nvPr/>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TITLE OF THE PRESENTATION</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9131" y="3001503"/>
            <a:ext cx="7551997" cy="424732"/>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pic>
        <p:nvPicPr>
          <p:cNvPr id="33" name="Image 32" descr="Une image contenant objet&#10;&#10;Description générée automatiquement">
            <a:extLst>
              <a:ext uri="{FF2B5EF4-FFF2-40B4-BE49-F238E27FC236}">
                <a16:creationId xmlns:a16="http://schemas.microsoft.com/office/drawing/2014/main" id="{EDBF095C-490F-455B-8877-BE70651A9100}"/>
              </a:ext>
            </a:extLst>
          </p:cNvPr>
          <p:cNvPicPr>
            <a:picLocks noChangeAspect="1"/>
          </p:cNvPicPr>
          <p:nvPr/>
        </p:nvPicPr>
        <p:blipFill rotWithShape="1">
          <a:blip r:embed="rId7">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18E342F9-725B-4C87-A0FA-95B4EFBA6D62}" type="datetimeFigureOut">
              <a:rPr lang="en-SE" smtClean="0"/>
              <a:t>2021-04-26</a:t>
            </a:fld>
            <a:endParaRPr lang="en-SE"/>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9132" y="4014515"/>
            <a:ext cx="2578642" cy="369332"/>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pic>
        <p:nvPicPr>
          <p:cNvPr id="14" name="Graphique 12">
            <a:extLst>
              <a:ext uri="{FF2B5EF4-FFF2-40B4-BE49-F238E27FC236}">
                <a16:creationId xmlns:a16="http://schemas.microsoft.com/office/drawing/2014/main" id="{EDC392AE-DD2C-4A4A-B7EE-4301D02F16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id="{22590B82-793B-46ED-8C13-DFD24AADC39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51823859"/>
      </p:ext>
    </p:extLst>
  </p:cSld>
  <p:clrMapOvr>
    <a:masterClrMapping/>
  </p:clrMapOvr>
  <p:extLst>
    <p:ext uri="{DCECCB84-F9BA-43D5-87BE-67443E8EF086}">
      <p15:sldGuideLst xmlns:p15="http://schemas.microsoft.com/office/powerpoint/2012/main">
        <p15:guide id="1" orient="horz" pos="329">
          <p15:clr>
            <a:srgbClr val="F26B43"/>
          </p15:clr>
        </p15:guide>
        <p15:guide id="2" orient="horz" pos="1886">
          <p15:clr>
            <a:srgbClr val="F26B43"/>
          </p15:clr>
        </p15:guide>
        <p15:guide id="4" orient="horz" pos="3317">
          <p15:clr>
            <a:srgbClr val="F26B43"/>
          </p15:clr>
        </p15:guide>
        <p15:guide id="5" orient="horz" pos="3917">
          <p15:clr>
            <a:srgbClr val="F26B43"/>
          </p15:clr>
        </p15:guide>
        <p15:guide id="6" pos="288">
          <p15:clr>
            <a:srgbClr val="F26B43"/>
          </p15:clr>
        </p15:guide>
        <p15:guide id="7" pos="357">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hapter_Dark Blue Bg">
    <p:bg>
      <p:bgPr>
        <a:solidFill>
          <a:schemeClr val="accent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2" name="Espace réservé du texte 11">
            <a:extLst>
              <a:ext uri="{FF2B5EF4-FFF2-40B4-BE49-F238E27FC236}">
                <a16:creationId xmlns:a16="http://schemas.microsoft.com/office/drawing/2014/main" id="{33D4A3F2-F359-4910-A404-46BF044E4AF2}"/>
              </a:ext>
            </a:extLst>
          </p:cNvPr>
          <p:cNvSpPr>
            <a:spLocks noGrp="1"/>
          </p:cNvSpPr>
          <p:nvPr>
            <p:ph type="body" sz="quarter" idx="13" hasCustomPrompt="1"/>
          </p:nvPr>
        </p:nvSpPr>
        <p:spPr>
          <a:xfrm>
            <a:off x="544392" y="463036"/>
            <a:ext cx="1755609" cy="1311128"/>
          </a:xfrm>
        </p:spPr>
        <p:txBody>
          <a:bodyPr wrap="none">
            <a:spAutoFit/>
          </a:bodyPr>
          <a:lstStyle>
            <a:lvl1pPr marL="0" indent="0">
              <a:buNone/>
              <a:defRPr sz="8800" b="1">
                <a:solidFill>
                  <a:schemeClr val="bg1"/>
                </a:solidFill>
              </a:defRPr>
            </a:lvl1pPr>
          </a:lstStyle>
          <a:p>
            <a:pPr lvl="0"/>
            <a:r>
              <a:rPr lang="en-GB" dirty="0"/>
              <a:t>01.</a:t>
            </a:r>
          </a:p>
        </p:txBody>
      </p:sp>
      <p:sp>
        <p:nvSpPr>
          <p:cNvPr id="23" name="Title 1">
            <a:extLst>
              <a:ext uri="{FF2B5EF4-FFF2-40B4-BE49-F238E27FC236}">
                <a16:creationId xmlns:a16="http://schemas.microsoft.com/office/drawing/2014/main" id="{D02C7E95-0776-4566-9F9E-853072349655}"/>
              </a:ext>
            </a:extLst>
          </p:cNvPr>
          <p:cNvSpPr>
            <a:spLocks noGrp="1"/>
          </p:cNvSpPr>
          <p:nvPr>
            <p:ph type="title" hasCustomPrompt="1"/>
          </p:nvPr>
        </p:nvSpPr>
        <p:spPr>
          <a:xfrm>
            <a:off x="551384" y="1808820"/>
            <a:ext cx="7551996" cy="2123658"/>
          </a:xfrm>
        </p:spPr>
        <p:txBody>
          <a:bodyPr wrap="square" lIns="72000" anchor="t">
            <a:spAutoFit/>
          </a:bodyPr>
          <a:lstStyle>
            <a:lvl1pPr>
              <a:lnSpc>
                <a:spcPct val="100000"/>
              </a:lnSpc>
              <a:defRPr sz="6600" b="1">
                <a:solidFill>
                  <a:schemeClr val="tx2"/>
                </a:solidFill>
                <a:latin typeface="+mn-lt"/>
              </a:defRPr>
            </a:lvl1pPr>
          </a:lstStyle>
          <a:p>
            <a:r>
              <a:rPr lang="en-GB" dirty="0"/>
              <a:t>Title of the chapter</a:t>
            </a:r>
          </a:p>
        </p:txBody>
      </p:sp>
      <p:sp>
        <p:nvSpPr>
          <p:cNvPr id="13" name="Espace réservé du texte 2">
            <a:extLst>
              <a:ext uri="{FF2B5EF4-FFF2-40B4-BE49-F238E27FC236}">
                <a16:creationId xmlns:a16="http://schemas.microsoft.com/office/drawing/2014/main" id="{05670778-992C-450F-AD18-EDF3DF65D9E0}"/>
              </a:ext>
            </a:extLst>
          </p:cNvPr>
          <p:cNvSpPr>
            <a:spLocks noGrp="1"/>
          </p:cNvSpPr>
          <p:nvPr>
            <p:ph type="body" idx="1" hasCustomPrompt="1"/>
          </p:nvPr>
        </p:nvSpPr>
        <p:spPr>
          <a:xfrm>
            <a:off x="546293" y="6031463"/>
            <a:ext cx="3425471" cy="338554"/>
          </a:xfrm>
        </p:spPr>
        <p:txBody>
          <a:bodyPr wrap="square" lIns="108000" rIns="180000" anchor="b">
            <a:spAutoFit/>
          </a:bodyPr>
          <a:lstStyle>
            <a:lvl1pPr marL="0" indent="0">
              <a:buNone/>
              <a:defRPr sz="1600" b="1"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Subtitle</a:t>
            </a:r>
            <a:r>
              <a:rPr lang="en-GB" dirty="0"/>
              <a:t> of the chapter</a:t>
            </a:r>
          </a:p>
        </p:txBody>
      </p:sp>
      <p:sp>
        <p:nvSpPr>
          <p:cNvPr id="8" name="Cadre 7">
            <a:extLst>
              <a:ext uri="{FF2B5EF4-FFF2-40B4-BE49-F238E27FC236}">
                <a16:creationId xmlns:a16="http://schemas.microsoft.com/office/drawing/2014/main" id="{6F61A443-F099-4BC1-8F91-A88E5CF66EC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Espace réservé du numéro de diapositive 2">
            <a:extLst>
              <a:ext uri="{FF2B5EF4-FFF2-40B4-BE49-F238E27FC236}">
                <a16:creationId xmlns:a16="http://schemas.microsoft.com/office/drawing/2014/main" id="{92328F17-787E-4C24-8BE9-04E73E575C1A}"/>
              </a:ext>
            </a:extLst>
          </p:cNvPr>
          <p:cNvSpPr>
            <a:spLocks noGrp="1"/>
          </p:cNvSpPr>
          <p:nvPr>
            <p:ph type="sldNum" sz="quarter" idx="14"/>
          </p:nvPr>
        </p:nvSpPr>
        <p:spPr>
          <a:xfrm>
            <a:off x="213906" y="6875869"/>
            <a:ext cx="360037" cy="45720"/>
          </a:xfrm>
        </p:spPr>
        <p:txBody>
          <a:bodyPr/>
          <a:lstStyle>
            <a:lvl1pPr>
              <a:defRPr sz="100">
                <a:noFill/>
              </a:defRPr>
            </a:lvl1pPr>
          </a:lstStyle>
          <a:p>
            <a:fld id="{73DEE697-9B70-4EB1-8BD4-C00003642E17}" type="slidenum">
              <a:rPr lang="en-SE" smtClean="0"/>
              <a:t>‹#›</a:t>
            </a:fld>
            <a:endParaRPr lang="en-SE"/>
          </a:p>
        </p:txBody>
      </p:sp>
    </p:spTree>
    <p:extLst>
      <p:ext uri="{BB962C8B-B14F-4D97-AF65-F5344CB8AC3E}">
        <p14:creationId xmlns:p14="http://schemas.microsoft.com/office/powerpoint/2010/main" val="1091208578"/>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63">
          <p15:clr>
            <a:srgbClr val="F26B43"/>
          </p15:clr>
        </p15:guide>
        <p15:guide id="4" orient="horz" pos="4194">
          <p15:clr>
            <a:srgbClr val="F26B43"/>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Chapter_Dark Blue Bg">
    <p:bg>
      <p:bgPr>
        <a:solidFill>
          <a:schemeClr val="accent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6"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2" name="Espace réservé du texte 11">
            <a:extLst>
              <a:ext uri="{FF2B5EF4-FFF2-40B4-BE49-F238E27FC236}">
                <a16:creationId xmlns:a16="http://schemas.microsoft.com/office/drawing/2014/main" id="{33D4A3F2-F359-4910-A404-46BF044E4AF2}"/>
              </a:ext>
            </a:extLst>
          </p:cNvPr>
          <p:cNvSpPr>
            <a:spLocks noGrp="1"/>
          </p:cNvSpPr>
          <p:nvPr>
            <p:ph type="body" sz="quarter" idx="13" hasCustomPrompt="1"/>
          </p:nvPr>
        </p:nvSpPr>
        <p:spPr>
          <a:xfrm>
            <a:off x="544392" y="463036"/>
            <a:ext cx="1755609" cy="1311128"/>
          </a:xfrm>
        </p:spPr>
        <p:txBody>
          <a:bodyPr wrap="none">
            <a:spAutoFit/>
          </a:bodyPr>
          <a:lstStyle>
            <a:lvl1pPr marL="0" indent="0">
              <a:buNone/>
              <a:defRPr sz="8800" b="1">
                <a:solidFill>
                  <a:schemeClr val="bg1"/>
                </a:solidFill>
              </a:defRPr>
            </a:lvl1pPr>
          </a:lstStyle>
          <a:p>
            <a:pPr lvl="0"/>
            <a:r>
              <a:rPr lang="en-GB" dirty="0"/>
              <a:t>01.</a:t>
            </a:r>
          </a:p>
        </p:txBody>
      </p:sp>
      <p:sp>
        <p:nvSpPr>
          <p:cNvPr id="23" name="Title 1">
            <a:extLst>
              <a:ext uri="{FF2B5EF4-FFF2-40B4-BE49-F238E27FC236}">
                <a16:creationId xmlns:a16="http://schemas.microsoft.com/office/drawing/2014/main" id="{D02C7E95-0776-4566-9F9E-853072349655}"/>
              </a:ext>
            </a:extLst>
          </p:cNvPr>
          <p:cNvSpPr>
            <a:spLocks noGrp="1"/>
          </p:cNvSpPr>
          <p:nvPr>
            <p:ph type="title" hasCustomPrompt="1"/>
          </p:nvPr>
        </p:nvSpPr>
        <p:spPr>
          <a:xfrm>
            <a:off x="551384" y="1808820"/>
            <a:ext cx="7551996" cy="2123658"/>
          </a:xfrm>
        </p:spPr>
        <p:txBody>
          <a:bodyPr wrap="square" lIns="72000" anchor="t">
            <a:spAutoFit/>
          </a:bodyPr>
          <a:lstStyle>
            <a:lvl1pPr>
              <a:lnSpc>
                <a:spcPct val="100000"/>
              </a:lnSpc>
              <a:defRPr sz="6600" b="1">
                <a:solidFill>
                  <a:schemeClr val="tx2"/>
                </a:solidFill>
                <a:latin typeface="+mn-lt"/>
              </a:defRPr>
            </a:lvl1pPr>
          </a:lstStyle>
          <a:p>
            <a:r>
              <a:rPr lang="en-GB" dirty="0"/>
              <a:t>Title of the chapter</a:t>
            </a:r>
          </a:p>
        </p:txBody>
      </p:sp>
      <p:sp>
        <p:nvSpPr>
          <p:cNvPr id="13" name="Espace réservé du texte 2">
            <a:extLst>
              <a:ext uri="{FF2B5EF4-FFF2-40B4-BE49-F238E27FC236}">
                <a16:creationId xmlns:a16="http://schemas.microsoft.com/office/drawing/2014/main" id="{05670778-992C-450F-AD18-EDF3DF65D9E0}"/>
              </a:ext>
            </a:extLst>
          </p:cNvPr>
          <p:cNvSpPr>
            <a:spLocks noGrp="1"/>
          </p:cNvSpPr>
          <p:nvPr>
            <p:ph type="body" idx="1" hasCustomPrompt="1"/>
          </p:nvPr>
        </p:nvSpPr>
        <p:spPr>
          <a:xfrm>
            <a:off x="546293" y="6031463"/>
            <a:ext cx="3425471" cy="338554"/>
          </a:xfrm>
        </p:spPr>
        <p:txBody>
          <a:bodyPr wrap="square" lIns="108000" rIns="180000" anchor="b">
            <a:spAutoFit/>
          </a:bodyPr>
          <a:lstStyle>
            <a:lvl1pPr marL="0" indent="0">
              <a:buNone/>
              <a:defRPr sz="1600" b="1"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Subtitle</a:t>
            </a:r>
            <a:r>
              <a:rPr lang="en-GB" dirty="0"/>
              <a:t> of the chapter</a:t>
            </a:r>
          </a:p>
        </p:txBody>
      </p:sp>
      <p:sp>
        <p:nvSpPr>
          <p:cNvPr id="8" name="Cadre 7">
            <a:extLst>
              <a:ext uri="{FF2B5EF4-FFF2-40B4-BE49-F238E27FC236}">
                <a16:creationId xmlns:a16="http://schemas.microsoft.com/office/drawing/2014/main" id="{6F61A443-F099-4BC1-8F91-A88E5CF66EC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Espace réservé du numéro de diapositive 2">
            <a:extLst>
              <a:ext uri="{FF2B5EF4-FFF2-40B4-BE49-F238E27FC236}">
                <a16:creationId xmlns:a16="http://schemas.microsoft.com/office/drawing/2014/main" id="{92328F17-787E-4C24-8BE9-04E73E575C1A}"/>
              </a:ext>
            </a:extLst>
          </p:cNvPr>
          <p:cNvSpPr>
            <a:spLocks noGrp="1"/>
          </p:cNvSpPr>
          <p:nvPr>
            <p:ph type="sldNum" sz="quarter" idx="14"/>
          </p:nvPr>
        </p:nvSpPr>
        <p:spPr>
          <a:xfrm>
            <a:off x="213906" y="6875869"/>
            <a:ext cx="360037" cy="45720"/>
          </a:xfrm>
        </p:spPr>
        <p:txBody>
          <a:bodyPr/>
          <a:lstStyle>
            <a:lvl1pPr>
              <a:defRPr sz="100">
                <a:noFill/>
              </a:defRPr>
            </a:lvl1pPr>
          </a:lstStyle>
          <a:p>
            <a:fld id="{73DEE697-9B70-4EB1-8BD4-C00003642E17}" type="slidenum">
              <a:rPr lang="en-SE" smtClean="0"/>
              <a:t>‹#›</a:t>
            </a:fld>
            <a:endParaRPr lang="en-SE"/>
          </a:p>
        </p:txBody>
      </p:sp>
    </p:spTree>
    <p:extLst>
      <p:ext uri="{BB962C8B-B14F-4D97-AF65-F5344CB8AC3E}">
        <p14:creationId xmlns:p14="http://schemas.microsoft.com/office/powerpoint/2010/main" val="4131876747"/>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63">
          <p15:clr>
            <a:srgbClr val="F26B43"/>
          </p15:clr>
        </p15:guide>
        <p15:guide id="4" orient="horz" pos="4194">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hapter_Dark Blue Bg">
    <p:bg>
      <p:bgPr>
        <a:solidFill>
          <a:schemeClr val="accent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1736033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0"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8" name="Graphique 8">
            <a:extLst>
              <a:ext uri="{FF2B5EF4-FFF2-40B4-BE49-F238E27FC236}">
                <a16:creationId xmlns:a16="http://schemas.microsoft.com/office/drawing/2014/main" id="{44FFDEA7-E33B-4F69-A94F-C24D4C06C36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55EF3A58-D397-4CE4-A40D-2D27231A07F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2" name="Espace réservé du pied de page 4">
            <a:extLst>
              <a:ext uri="{FF2B5EF4-FFF2-40B4-BE49-F238E27FC236}">
                <a16:creationId xmlns:a16="http://schemas.microsoft.com/office/drawing/2014/main" id="{87E7F813-4752-4D6D-9FC9-975E797C55BA}"/>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E81ECE1A-DB67-4F86-BCE5-A86D8283DC2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0526873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hapter_Blue Bg">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3626000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97928A40-4AA3-49EF-9556-BDB555D654B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2" name="Espace réservé du pied de page 4">
            <a:extLst>
              <a:ext uri="{FF2B5EF4-FFF2-40B4-BE49-F238E27FC236}">
                <a16:creationId xmlns:a16="http://schemas.microsoft.com/office/drawing/2014/main" id="{F59241AE-0D4A-4924-9503-149B6B5F1252}"/>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6A89F2A7-85CF-443A-9A03-D2C9856F3D0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09487523"/>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hapter_Turquoise Bg">
    <p:bg>
      <p:bgPr>
        <a:solidFill>
          <a:schemeClr val="tx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4091253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8"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0" name="Graphique 8">
            <a:extLst>
              <a:ext uri="{FF2B5EF4-FFF2-40B4-BE49-F238E27FC236}">
                <a16:creationId xmlns:a16="http://schemas.microsoft.com/office/drawing/2014/main" id="{45E8C3F4-2490-401C-BFA7-37816AAE0F9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D1EEABA1-A797-42A3-88FC-A0BE2A9BB982}"/>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2" name="Espace réservé du pied de page 4">
            <a:extLst>
              <a:ext uri="{FF2B5EF4-FFF2-40B4-BE49-F238E27FC236}">
                <a16:creationId xmlns:a16="http://schemas.microsoft.com/office/drawing/2014/main" id="{8E0CC66F-2823-4F24-845C-C4CBB5EDF45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C0ED4626-A3F3-4EB6-B615-E33DF81FC2E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23458504"/>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Chapter_Violet Bg">
    <p:bg>
      <p:bgPr>
        <a:solidFill>
          <a:schemeClr val="accent4"/>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852558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2"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1" name="Graphique 8">
            <a:extLst>
              <a:ext uri="{FF2B5EF4-FFF2-40B4-BE49-F238E27FC236}">
                <a16:creationId xmlns:a16="http://schemas.microsoft.com/office/drawing/2014/main" id="{18AF53AA-F64F-40A2-BA18-E39CF0E6D6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2" name="Espace réservé du numéro de diapositive 2">
            <a:extLst>
              <a:ext uri="{FF2B5EF4-FFF2-40B4-BE49-F238E27FC236}">
                <a16:creationId xmlns:a16="http://schemas.microsoft.com/office/drawing/2014/main" id="{99124B2E-7D5F-43EA-BA8E-51CF5BE916BE}"/>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F420F713-7CBA-4B47-8081-8B5D8C3FEF7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15CED403-6235-4519-AC36-931AED17B46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57284411"/>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Content_blue bg &amp; green lines">
    <p:bg>
      <p:bgPr>
        <a:solidFill>
          <a:schemeClr val="bg2"/>
        </a:solidFill>
        <a:effectLst/>
      </p:bgPr>
    </p:bg>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06E579EA-91DA-4593-8EE7-8C7BD8E9B3C4}"/>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orme libre : forme 9">
            <a:extLst>
              <a:ext uri="{FF2B5EF4-FFF2-40B4-BE49-F238E27FC236}">
                <a16:creationId xmlns:a16="http://schemas.microsoft.com/office/drawing/2014/main" id="{29F1B386-0FAE-41CE-A984-7AA20FB08BC9}"/>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947051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sp>
        <p:nvSpPr>
          <p:cNvPr id="11" name="Text Placeholder 8">
            <a:extLst>
              <a:ext uri="{FF2B5EF4-FFF2-40B4-BE49-F238E27FC236}">
                <a16:creationId xmlns:a16="http://schemas.microsoft.com/office/drawing/2014/main" id="{E40DDFB2-256F-44A1-BD31-110E23E23FB7}"/>
              </a:ext>
            </a:extLst>
          </p:cNvPr>
          <p:cNvSpPr>
            <a:spLocks noGrp="1"/>
          </p:cNvSpPr>
          <p:nvPr>
            <p:ph type="body" sz="quarter" idx="13" hasCustomPrompt="1"/>
          </p:nvPr>
        </p:nvSpPr>
        <p:spPr>
          <a:xfrm>
            <a:off x="404786" y="5926944"/>
            <a:ext cx="11382428" cy="203133"/>
          </a:xfrm>
        </p:spPr>
        <p:txBody>
          <a:bodyPr wrap="square" lIns="180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Text Placeholder 5">
            <a:extLst>
              <a:ext uri="{FF2B5EF4-FFF2-40B4-BE49-F238E27FC236}">
                <a16:creationId xmlns:a16="http://schemas.microsoft.com/office/drawing/2014/main" id="{1C7EC617-99AC-4619-A3E2-03F03BE503E6}"/>
              </a:ext>
            </a:extLst>
          </p:cNvPr>
          <p:cNvSpPr>
            <a:spLocks noGrp="1"/>
          </p:cNvSpPr>
          <p:nvPr>
            <p:ph type="body" sz="quarter" idx="16" hasCustomPrompt="1"/>
          </p:nvPr>
        </p:nvSpPr>
        <p:spPr>
          <a:xfrm>
            <a:off x="582586" y="1301921"/>
            <a:ext cx="2383767" cy="353943"/>
          </a:xfrm>
          <a:noFill/>
        </p:spPr>
        <p:txBody>
          <a:bodyPr wrap="none" lIns="108000" rIns="108000" bIns="0">
            <a:spAutoFit/>
          </a:bodyPr>
          <a:lstStyle>
            <a:lvl1pPr marL="0" indent="0">
              <a:buNone/>
              <a:defRPr sz="2000">
                <a:solidFill>
                  <a:schemeClr val="bg1"/>
                </a:solidFill>
              </a:defRPr>
            </a:lvl1pPr>
          </a:lstStyle>
          <a:p>
            <a:pPr lvl="0"/>
            <a:r>
              <a:rPr lang="en-GB" dirty="0"/>
              <a:t>Subtitle of the slide</a:t>
            </a:r>
          </a:p>
        </p:txBody>
      </p:sp>
      <p:pic>
        <p:nvPicPr>
          <p:cNvPr id="16" name="Graphique 8">
            <a:extLst>
              <a:ext uri="{FF2B5EF4-FFF2-40B4-BE49-F238E27FC236}">
                <a16:creationId xmlns:a16="http://schemas.microsoft.com/office/drawing/2014/main" id="{AC638226-1503-4686-A47D-719DAE7E1EF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7" name="Espace réservé du numéro de diapositive 2">
            <a:extLst>
              <a:ext uri="{FF2B5EF4-FFF2-40B4-BE49-F238E27FC236}">
                <a16:creationId xmlns:a16="http://schemas.microsoft.com/office/drawing/2014/main" id="{A7D057F7-5350-4EA2-9720-F7C82D8742F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8" name="Espace réservé du pied de page 4">
            <a:extLst>
              <a:ext uri="{FF2B5EF4-FFF2-40B4-BE49-F238E27FC236}">
                <a16:creationId xmlns:a16="http://schemas.microsoft.com/office/drawing/2014/main" id="{0484B6EF-AF21-476B-9A05-614E9257A12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Titre 4">
            <a:extLst>
              <a:ext uri="{FF2B5EF4-FFF2-40B4-BE49-F238E27FC236}">
                <a16:creationId xmlns:a16="http://schemas.microsoft.com/office/drawing/2014/main" id="{C1DD0896-E435-45AB-A276-C01A7737AA4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3" name="Cadre 12">
            <a:extLst>
              <a:ext uri="{FF2B5EF4-FFF2-40B4-BE49-F238E27FC236}">
                <a16:creationId xmlns:a16="http://schemas.microsoft.com/office/drawing/2014/main" id="{84F021E9-F116-481F-9576-A152FE98EBC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7952968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4" orient="horz" pos="608">
          <p15:clr>
            <a:srgbClr val="F26B43"/>
          </p15:clr>
        </p15:guide>
        <p15:guide id="5" orient="horz" pos="1040">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66">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088090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6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73DEE697-9B70-4EB1-8BD4-C00003642E17}" type="slidenum">
              <a:rPr lang="en-SE" smtClean="0"/>
              <a:t>‹#›</a:t>
            </a:fld>
            <a:endParaRPr lang="en-SE"/>
          </a:p>
        </p:txBody>
      </p:sp>
      <p:sp>
        <p:nvSpPr>
          <p:cNvPr id="7" name="Titre 6">
            <a:extLst>
              <a:ext uri="{FF2B5EF4-FFF2-40B4-BE49-F238E27FC236}">
                <a16:creationId xmlns:a16="http://schemas.microsoft.com/office/drawing/2014/main" id="{A8E7ED9E-A328-4987-9140-8AE92695412D}"/>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F50CF662-962A-4D81-AF40-CA76C70585C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0B7702B0-2D92-4D6B-BD5B-8609E63245CD}"/>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616334419"/>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 columns with li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716815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73DEE697-9B70-4EB1-8BD4-C00003642E17}" type="slidenum">
              <a:rPr lang="en-SE" smtClean="0"/>
              <a:t>‹#›</a:t>
            </a:fld>
            <a:endParaRPr lang="en-SE"/>
          </a:p>
        </p:txBody>
      </p:sp>
      <p:sp>
        <p:nvSpPr>
          <p:cNvPr id="7" name="Titre 6">
            <a:extLst>
              <a:ext uri="{FF2B5EF4-FFF2-40B4-BE49-F238E27FC236}">
                <a16:creationId xmlns:a16="http://schemas.microsoft.com/office/drawing/2014/main" id="{A8E7ED9E-A328-4987-9140-8AE92695412D}"/>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2" name="Straight Connector 35">
            <a:extLst>
              <a:ext uri="{FF2B5EF4-FFF2-40B4-BE49-F238E27FC236}">
                <a16:creationId xmlns:a16="http://schemas.microsoft.com/office/drawing/2014/main" id="{C67592C2-0DB8-4942-A571-6655A988B75E}"/>
              </a:ext>
            </a:extLst>
          </p:cNvPr>
          <p:cNvCxnSpPr>
            <a:cxnSpLocks/>
          </p:cNvCxnSpPr>
          <p:nvPr/>
        </p:nvCxnSpPr>
        <p:spPr>
          <a:xfrm flipV="1">
            <a:off x="609593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Cadre 13">
            <a:extLst>
              <a:ext uri="{FF2B5EF4-FFF2-40B4-BE49-F238E27FC236}">
                <a16:creationId xmlns:a16="http://schemas.microsoft.com/office/drawing/2014/main" id="{4D96FD51-B9F2-4FE7-B772-503E351E589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id="{F3AC0888-65E6-477B-BA86-9BACE0C929C7}"/>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31947216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185542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5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dirty="0"/>
              <a:t>Click to change the text styles on the slide master</a:t>
            </a:r>
          </a:p>
          <a:p>
            <a:pPr lvl="1"/>
            <a:r>
              <a:rPr lang="en-GB" dirty="0"/>
              <a:t>Second level</a:t>
            </a:r>
          </a:p>
          <a:p>
            <a:pPr lvl="2"/>
            <a:r>
              <a:rPr lang="en-GB" dirty="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dirty="0"/>
              <a:t>Click to change the text styles on the slide master</a:t>
            </a:r>
          </a:p>
          <a:p>
            <a:pPr lvl="1"/>
            <a:r>
              <a:rPr lang="en-GB" dirty="0"/>
              <a:t>Second level </a:t>
            </a:r>
          </a:p>
          <a:p>
            <a:pPr lvl="2"/>
            <a:r>
              <a:rPr lang="en-GB" dirty="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Cadre 16">
            <a:extLst>
              <a:ext uri="{FF2B5EF4-FFF2-40B4-BE49-F238E27FC236}">
                <a16:creationId xmlns:a16="http://schemas.microsoft.com/office/drawing/2014/main" id="{05F617A1-E6DF-48EA-BCD2-4A8DD8E15AE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 Placeholder 5">
            <a:extLst>
              <a:ext uri="{FF2B5EF4-FFF2-40B4-BE49-F238E27FC236}">
                <a16:creationId xmlns:a16="http://schemas.microsoft.com/office/drawing/2014/main" id="{0B8FD4C0-96FD-4A08-854E-D1EC426AB4D5}"/>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35703404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columns with li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281114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418BE7AA-B05F-40FC-BE65-334D5A780A55}"/>
              </a:ext>
            </a:extLst>
          </p:cNvPr>
          <p:cNvCxnSpPr>
            <a:cxnSpLocks/>
          </p:cNvCxnSpPr>
          <p:nvPr/>
        </p:nvCxnSpPr>
        <p:spPr>
          <a:xfrm flipV="1">
            <a:off x="415884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8E28A143-6AE4-4026-8B3B-9C8721F9340E}"/>
              </a:ext>
            </a:extLst>
          </p:cNvPr>
          <p:cNvCxnSpPr>
            <a:cxnSpLocks/>
          </p:cNvCxnSpPr>
          <p:nvPr/>
        </p:nvCxnSpPr>
        <p:spPr>
          <a:xfrm flipV="1">
            <a:off x="803313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adre 16">
            <a:extLst>
              <a:ext uri="{FF2B5EF4-FFF2-40B4-BE49-F238E27FC236}">
                <a16:creationId xmlns:a16="http://schemas.microsoft.com/office/drawing/2014/main" id="{919C6419-FFDB-4B8E-901B-D29524A82EF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 Placeholder 5">
            <a:extLst>
              <a:ext uri="{FF2B5EF4-FFF2-40B4-BE49-F238E27FC236}">
                <a16:creationId xmlns:a16="http://schemas.microsoft.com/office/drawing/2014/main" id="{917A0680-AD05-4F07-A2E3-10A9F8A60DA9}"/>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40150484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_Dark Blue Bg">
    <p:bg>
      <p:bgPr>
        <a:solidFill>
          <a:schemeClr val="accent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3691677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8" name="Graphique 8">
            <a:extLst>
              <a:ext uri="{FF2B5EF4-FFF2-40B4-BE49-F238E27FC236}">
                <a16:creationId xmlns:a16="http://schemas.microsoft.com/office/drawing/2014/main" id="{44FFDEA7-E33B-4F69-A94F-C24D4C06C36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55EF3A58-D397-4CE4-A40D-2D27231A07F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2" name="Espace réservé du pied de page 4">
            <a:extLst>
              <a:ext uri="{FF2B5EF4-FFF2-40B4-BE49-F238E27FC236}">
                <a16:creationId xmlns:a16="http://schemas.microsoft.com/office/drawing/2014/main" id="{87E7F813-4752-4D6D-9FC9-975E797C55BA}"/>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E81ECE1A-DB67-4F86-BCE5-A86D8283DC2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35938298"/>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120045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ontent Placeholder 2">
            <a:extLst>
              <a:ext uri="{FF2B5EF4-FFF2-40B4-BE49-F238E27FC236}">
                <a16:creationId xmlns:a16="http://schemas.microsoft.com/office/drawing/2014/main" id="{C3448DD5-93B4-4A86-B5D7-CD4057F61538}"/>
              </a:ext>
            </a:extLst>
          </p:cNvPr>
          <p:cNvSpPr>
            <a:spLocks noGrp="1"/>
          </p:cNvSpPr>
          <p:nvPr>
            <p:ph idx="1" hasCustomPrompt="1"/>
          </p:nvPr>
        </p:nvSpPr>
        <p:spPr>
          <a:xfrm>
            <a:off x="40478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3D580420-D108-4DFA-B447-3503E53C92F1}"/>
              </a:ext>
            </a:extLst>
          </p:cNvPr>
          <p:cNvSpPr>
            <a:spLocks noGrp="1"/>
          </p:cNvSpPr>
          <p:nvPr>
            <p:ph idx="15" hasCustomPrompt="1"/>
          </p:nvPr>
        </p:nvSpPr>
        <p:spPr>
          <a:xfrm>
            <a:off x="3309868"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8" name="Content Placeholder 2">
            <a:extLst>
              <a:ext uri="{FF2B5EF4-FFF2-40B4-BE49-F238E27FC236}">
                <a16:creationId xmlns:a16="http://schemas.microsoft.com/office/drawing/2014/main" id="{22215690-EA4B-4816-B47C-BFB80C4C015D}"/>
              </a:ext>
            </a:extLst>
          </p:cNvPr>
          <p:cNvSpPr>
            <a:spLocks noGrp="1"/>
          </p:cNvSpPr>
          <p:nvPr>
            <p:ph idx="16" hasCustomPrompt="1"/>
          </p:nvPr>
        </p:nvSpPr>
        <p:spPr>
          <a:xfrm>
            <a:off x="6214951"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9" name="Content Placeholder 2">
            <a:extLst>
              <a:ext uri="{FF2B5EF4-FFF2-40B4-BE49-F238E27FC236}">
                <a16:creationId xmlns:a16="http://schemas.microsoft.com/office/drawing/2014/main" id="{17D90A67-975F-482E-9AB6-7B0ED64C41FE}"/>
              </a:ext>
            </a:extLst>
          </p:cNvPr>
          <p:cNvSpPr>
            <a:spLocks noGrp="1"/>
          </p:cNvSpPr>
          <p:nvPr>
            <p:ph idx="19" hasCustomPrompt="1"/>
          </p:nvPr>
        </p:nvSpPr>
        <p:spPr>
          <a:xfrm>
            <a:off x="912003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adre 19">
            <a:extLst>
              <a:ext uri="{FF2B5EF4-FFF2-40B4-BE49-F238E27FC236}">
                <a16:creationId xmlns:a16="http://schemas.microsoft.com/office/drawing/2014/main" id="{886789B0-90FF-4F37-9433-42344C0A572F}"/>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id="{060E4F68-205C-4A84-9302-7FAB2DC34DE6}"/>
              </a:ext>
            </a:extLst>
          </p:cNvPr>
          <p:cNvSpPr>
            <a:spLocks noGrp="1"/>
          </p:cNvSpPr>
          <p:nvPr>
            <p:ph type="body" sz="quarter" idx="20"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57438414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4 columns with li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695617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3309868"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6214951"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ontent Placeholder 2">
            <a:extLst>
              <a:ext uri="{FF2B5EF4-FFF2-40B4-BE49-F238E27FC236}">
                <a16:creationId xmlns:a16="http://schemas.microsoft.com/office/drawing/2014/main" id="{1D0309A2-2C77-4A6B-86B6-B5D04081C276}"/>
              </a:ext>
            </a:extLst>
          </p:cNvPr>
          <p:cNvSpPr>
            <a:spLocks noGrp="1"/>
          </p:cNvSpPr>
          <p:nvPr>
            <p:ph idx="19" hasCustomPrompt="1"/>
          </p:nvPr>
        </p:nvSpPr>
        <p:spPr>
          <a:xfrm>
            <a:off x="912003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3C50CCED-DF68-4D21-B175-373AD9E463D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id="{7BA22C6F-0CC3-4D57-80F5-CD03A6509911}"/>
              </a:ext>
            </a:extLst>
          </p:cNvPr>
          <p:cNvSpPr>
            <a:spLocks noGrp="1"/>
          </p:cNvSpPr>
          <p:nvPr>
            <p:ph type="body" sz="quarter" idx="20"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61198466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Empty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904623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69133408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ontent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444450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5266C08B-2F7E-4F8B-BF8E-E61C11C088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CE0DAD37-9E91-4CB5-BBFB-D7D0AE680AD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7" name="Espace réservé du numéro de diapositive 2">
            <a:extLst>
              <a:ext uri="{FF2B5EF4-FFF2-40B4-BE49-F238E27FC236}">
                <a16:creationId xmlns:a16="http://schemas.microsoft.com/office/drawing/2014/main" id="{FF24FD81-7B55-4044-B852-C1B3DF92DCD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8" name="Espace réservé du pied de page 4">
            <a:extLst>
              <a:ext uri="{FF2B5EF4-FFF2-40B4-BE49-F238E27FC236}">
                <a16:creationId xmlns:a16="http://schemas.microsoft.com/office/drawing/2014/main" id="{B9B9ED51-C446-4AC1-B24E-06FFE95D92F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9E12D94-276B-4046-B3E1-AA0B7ECE75A3}"/>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CE3DF51A-74C3-4387-8AC2-7451AC9EA26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D139AACC-CA50-4151-87D7-5E65665D2864}"/>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51218503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2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459621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A3C6331E-7AA2-48FC-848A-107CE4F05F72}"/>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id="{E4713064-6C17-45BD-90AB-6E9E0B88803A}"/>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000442222"/>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2 columns_Dark Blue Bg with line">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09776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1F374AA6-28F4-41FD-A410-764242D207E0}"/>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559CE3AF-CA30-4ED6-8552-329F4537E11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AD1B61BB-BDEF-4DAB-8CDD-EE8FE2A14DB6}"/>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76332198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3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971372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5CE47666-5F6C-4221-BE57-EDA03F18B75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id="{D13D2839-C8C2-47A5-929D-74BCB3BF83A3}"/>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80214400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3 columns_Dark Blue Bg with line">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140632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38BA5899-CDBB-42D8-BFCD-64F5857EFC65}"/>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0319CC48-B0CA-4682-86EB-D878921F8F3B}"/>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EB3C9E83-59DE-4031-99F8-8E589A475E7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68207C00-928F-496F-B7C6-9171CBC214C4}"/>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4911869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4 columns_Dark Blue Bg ">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40108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49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73DEE697-9B70-4EB1-8BD4-C00003642E17}" type="slidenum">
              <a:rPr lang="en-SE" smtClean="0"/>
              <a:t>‹#›</a:t>
            </a:fld>
            <a:endParaRPr lang="en-SE"/>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8099771D-F956-4DB9-B4F7-7E761C11A3B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id="{581BF1F8-6CC9-494D-8602-9E9AB8CE19EC}"/>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52817811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 columns_Dark Blue Bg with line">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409041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73DEE697-9B70-4EB1-8BD4-C00003642E17}" type="slidenum">
              <a:rPr lang="en-SE" smtClean="0"/>
              <a:t>‹#›</a:t>
            </a:fld>
            <a:endParaRPr lang="en-SE"/>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 </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325EBEA5-1389-448B-8CAE-B7B85188084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id="{588D9899-BB37-4FE9-A385-9495B967978B}"/>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65748772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hapter_Blue Bg">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264114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97928A40-4AA3-49EF-9556-BDB555D654B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2" name="Espace réservé du pied de page 4">
            <a:extLst>
              <a:ext uri="{FF2B5EF4-FFF2-40B4-BE49-F238E27FC236}">
                <a16:creationId xmlns:a16="http://schemas.microsoft.com/office/drawing/2014/main" id="{F59241AE-0D4A-4924-9503-149B6B5F1252}"/>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6A89F2A7-85CF-443A-9A03-D2C9856F3D0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9411389"/>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Empty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773867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4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7D382778-4BBE-4E08-86E4-7B7315AC1A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BA150D9F-19CF-41D5-863B-7F91F1AB7D3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1F9D6FB-8DB3-4379-851A-D7F19062A2E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ADCF342B-275C-4A27-A66D-2820075198A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47377B4-5609-49EE-8F95-1C8A59DF904C}"/>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77A1E76D-CD0A-45A9-B7A0-29F80C335450}"/>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25A51E10-43D8-4454-9A7D-4CCEC4EE693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6550074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Content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134950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2" name="Graphique 8">
            <a:extLst>
              <a:ext uri="{FF2B5EF4-FFF2-40B4-BE49-F238E27FC236}">
                <a16:creationId xmlns:a16="http://schemas.microsoft.com/office/drawing/2014/main" id="{3E2F2A02-19F4-4543-A149-7BA6112B4E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3A83716A-3280-4F1F-A538-84B68BE706C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EA13E63A-DB9A-4943-94F5-7D1662AF82E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AF25B436-5E52-4A56-8F65-3680B6E8DD4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121403F2-4414-4234-BC39-C68A3C040066}"/>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7C4457B5-A8C3-46A7-868D-52171EF747E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EBB2D13E-460C-4484-956A-2E4184DC013A}"/>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66082373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2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227676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59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5ABA2AAA-2D64-4286-AA8D-E8C4B33EF19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id="{E91D8FF7-186F-4A83-B25D-BE2CF23F6B73}"/>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332588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2 columns_Blue Bg with line">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731113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1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5E3D423D-34E1-4BDE-8374-98A2C452EFBE}"/>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A05C525A-2558-46E8-80B5-9413899901D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8EC52CDF-D466-4846-9EB9-A47E3FF52F9D}"/>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95559084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3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688839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2B4A1FD1-2F6F-4AF1-B710-F76E885B228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69F96A21-9D84-41D1-8541-CC00DB1A993D}"/>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39799590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3 columns_Blue Bg with line">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437530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6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6D1337EB-DEA5-4E68-BE59-E3A0603AE2DF}"/>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F9606CDD-74E8-4C9E-BCA3-937206DAC0A3}"/>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2D1E5417-BAA4-429E-95E5-698476B6619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5071CAB1-520A-412F-9E41-239A58BC41C5}"/>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42010727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4 columns_Blue Bg ">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914296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8" name="Cadre 17">
            <a:extLst>
              <a:ext uri="{FF2B5EF4-FFF2-40B4-BE49-F238E27FC236}">
                <a16:creationId xmlns:a16="http://schemas.microsoft.com/office/drawing/2014/main" id="{285449E9-76FD-41C4-AB0F-35C777B4B50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677EC601-BF34-434D-8E7A-B489ACDB1B0A}"/>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1258228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 columns_Blue Bg with line">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380942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1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29" name="Text Placeholder 5">
            <a:extLst>
              <a:ext uri="{FF2B5EF4-FFF2-40B4-BE49-F238E27FC236}">
                <a16:creationId xmlns:a16="http://schemas.microsoft.com/office/drawing/2014/main" id="{14D45F11-0055-46E5-9968-3FD5DC5D98AA}"/>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68674587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Empty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278395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3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D89E5884-F1A8-4E0D-9234-BB2A7C6AA43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818C64AC-1412-4DDD-9F43-C2EF0519216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8" name="Espace réservé du numéro de diapositive 2">
            <a:extLst>
              <a:ext uri="{FF2B5EF4-FFF2-40B4-BE49-F238E27FC236}">
                <a16:creationId xmlns:a16="http://schemas.microsoft.com/office/drawing/2014/main" id="{83E3C24A-2205-49DD-8B09-37A94D1654F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9" name="Espace réservé du pied de page 4">
            <a:extLst>
              <a:ext uri="{FF2B5EF4-FFF2-40B4-BE49-F238E27FC236}">
                <a16:creationId xmlns:a16="http://schemas.microsoft.com/office/drawing/2014/main" id="{D391BA41-15A6-4B3E-AA8F-038F30517DCA}"/>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43749402-7B23-4B7E-B9FD-7CAE1CA86FA4}"/>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94712C5-0D63-4C06-B235-CC788C7E08B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7ED44F4F-6D28-4DC7-8C2D-ED5FD213A4AE}"/>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1045733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Content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163381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2" name="Graphique 8">
            <a:extLst>
              <a:ext uri="{FF2B5EF4-FFF2-40B4-BE49-F238E27FC236}">
                <a16:creationId xmlns:a16="http://schemas.microsoft.com/office/drawing/2014/main" id="{2513B4C4-9B08-40EC-B04E-201CA7DE43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B6971712-3753-4718-88F2-399AFD21BA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F3ECF30-253F-41F7-AE85-6ED0B962BF5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EBE9D903-93C1-4E77-A737-5DA411D2FA94}"/>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4E21DDE-C5A0-4A10-8DBA-9017D1642C9A}"/>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4E714486-5B7B-4F48-BEFC-281DDDE3220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77F83AB3-5C9C-4BE8-A193-E20B344A74F6}"/>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615325572"/>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hapter_Turquoise Bg">
    <p:bg>
      <p:bgPr>
        <a:solidFill>
          <a:schemeClr val="tx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3089638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0" name="Graphique 8">
            <a:extLst>
              <a:ext uri="{FF2B5EF4-FFF2-40B4-BE49-F238E27FC236}">
                <a16:creationId xmlns:a16="http://schemas.microsoft.com/office/drawing/2014/main" id="{45E8C3F4-2490-401C-BFA7-37816AAE0F9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D1EEABA1-A797-42A3-88FC-A0BE2A9BB982}"/>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2" name="Espace réservé du pied de page 4">
            <a:extLst>
              <a:ext uri="{FF2B5EF4-FFF2-40B4-BE49-F238E27FC236}">
                <a16:creationId xmlns:a16="http://schemas.microsoft.com/office/drawing/2014/main" id="{8E0CC66F-2823-4F24-845C-C4CBB5EDF45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C0ED4626-A3F3-4EB6-B615-E33DF81FC2E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0892327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2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633022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8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07C69250-80AB-4E19-908E-FE1A9C259EA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7A748F82-9296-4BB0-AD75-21BF8922F81C}"/>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63499862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2 columns_Turquoise Bg with line">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528319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 </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CCC03A1B-8149-4249-BC87-D1342F48BC4A}"/>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F8F0B5D-F839-44E6-BB0C-0E7ADA65D542}"/>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id="{29573541-96E6-4C37-91CF-5BF474FEF155}"/>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52526980"/>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3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523565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AEAD5079-35F7-4EBC-8A2B-EF2178EF685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8443CC35-1369-46A5-A365-ED8AF062A97A}"/>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54307853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3 columns_Turquoise Bg with line">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530836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5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FAF1B7B1-87E0-46A4-AA07-C1063E54C3AD}"/>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18811E3C-6550-477D-B750-990B471D9E0E}"/>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037D93BB-8CB2-444A-9066-CCC9764644F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 Placeholder 5">
            <a:extLst>
              <a:ext uri="{FF2B5EF4-FFF2-40B4-BE49-F238E27FC236}">
                <a16:creationId xmlns:a16="http://schemas.microsoft.com/office/drawing/2014/main" id="{B2766C16-43A5-49A4-8298-39F9CF033777}"/>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624846882"/>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4 columns_Green Bg ">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079933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8" name="Text Placeholder 5">
            <a:extLst>
              <a:ext uri="{FF2B5EF4-FFF2-40B4-BE49-F238E27FC236}">
                <a16:creationId xmlns:a16="http://schemas.microsoft.com/office/drawing/2014/main" id="{FFDDB01A-CADB-4BFF-9A20-F0CE8C98EA5E}"/>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43883141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4 columns_Green Bg with line">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890152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0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23" name="Text Placeholder 5">
            <a:extLst>
              <a:ext uri="{FF2B5EF4-FFF2-40B4-BE49-F238E27FC236}">
                <a16:creationId xmlns:a16="http://schemas.microsoft.com/office/drawing/2014/main" id="{65B523C8-85BC-4271-BE91-AC4EDD53217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25593278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Empty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263985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437C81F6-288B-4CD6-8434-31E0562958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34B8D39-A21D-4C23-9BB3-0812B9F0884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F763B716-FDA1-4D3C-824D-1B00864184A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49679F60-0A60-49CD-A33B-A0143C31A6D1}"/>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1CD4711-4D41-4B4B-B260-0ED56BC2605B}"/>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F69778B-1BE8-4B74-A9C2-53A5A24C5B1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EEBB7907-5266-4FE1-9F42-2DAB4AE7595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57643733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Content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267128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5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2" name="Graphique 8">
            <a:extLst>
              <a:ext uri="{FF2B5EF4-FFF2-40B4-BE49-F238E27FC236}">
                <a16:creationId xmlns:a16="http://schemas.microsoft.com/office/drawing/2014/main" id="{668B2CFD-22F1-4431-AF94-F5F28A5873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4160477B-743B-492A-BC15-89FE6D09C284}"/>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77A23A92-4733-4D64-9578-199845FA4004}"/>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2143B5D6-D335-415F-ABD0-9712884C01B1}"/>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4DA76F43-5248-440F-A481-AE3424C906AE}"/>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1F5493F3-3396-494C-B7AA-936DEA3472CF}"/>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796A4A4C-FAE1-400E-841F-11BD7E16F458}"/>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26688408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2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223657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97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BBDD52F3-BBB0-4B91-8EEB-208C077F83A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019D636F-9750-48F3-BC45-01CF2EDDD38E}"/>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74106160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2 columns_Violet Bg with line">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46138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0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23DB9D5B-DC75-428B-A756-12D2B3B16114}"/>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69985D8-FF27-401D-AE13-C8809DEE9C6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id="{4A789430-8E0C-43E5-9540-C3B4C242F390}"/>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0080646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hapter_Violet Bg">
    <p:bg>
      <p:bgPr>
        <a:solidFill>
          <a:schemeClr val="accent4"/>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1595916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1" name="Graphique 8">
            <a:extLst>
              <a:ext uri="{FF2B5EF4-FFF2-40B4-BE49-F238E27FC236}">
                <a16:creationId xmlns:a16="http://schemas.microsoft.com/office/drawing/2014/main" id="{18AF53AA-F64F-40A2-BA18-E39CF0E6D6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2" name="Espace réservé du numéro de diapositive 2">
            <a:extLst>
              <a:ext uri="{FF2B5EF4-FFF2-40B4-BE49-F238E27FC236}">
                <a16:creationId xmlns:a16="http://schemas.microsoft.com/office/drawing/2014/main" id="{99124B2E-7D5F-43EA-BA8E-51CF5BE916BE}"/>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F420F713-7CBA-4B47-8081-8B5D8C3FEF7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15CED403-6235-4519-AC36-931AED17B46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6206616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3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378556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2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Cadre 16">
            <a:extLst>
              <a:ext uri="{FF2B5EF4-FFF2-40B4-BE49-F238E27FC236}">
                <a16:creationId xmlns:a16="http://schemas.microsoft.com/office/drawing/2014/main" id="{752D4BAC-73DB-4CB5-B77A-A9F7350DB68A}"/>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CB788D81-D31A-4CAC-81E9-93C2CF76C27D}"/>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90284023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3 columns_Violet Bg with line">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91982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05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7" name="Straight Connector 35">
            <a:extLst>
              <a:ext uri="{FF2B5EF4-FFF2-40B4-BE49-F238E27FC236}">
                <a16:creationId xmlns:a16="http://schemas.microsoft.com/office/drawing/2014/main" id="{983523C1-7153-4692-B90B-65F30FC43340}"/>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68E2FD7F-148A-4626-93A8-57B0F05B1379}"/>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B232E484-4563-4A71-9DDC-EE6C0E44DBE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 Placeholder 5">
            <a:extLst>
              <a:ext uri="{FF2B5EF4-FFF2-40B4-BE49-F238E27FC236}">
                <a16:creationId xmlns:a16="http://schemas.microsoft.com/office/drawing/2014/main" id="{CB22B22F-4618-4887-8E43-5E57CBAAA40B}"/>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052596922"/>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 columns_Violet Bg ">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086662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07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8" name="Text Placeholder 5">
            <a:extLst>
              <a:ext uri="{FF2B5EF4-FFF2-40B4-BE49-F238E27FC236}">
                <a16:creationId xmlns:a16="http://schemas.microsoft.com/office/drawing/2014/main" id="{7FBA5258-DEB6-4FB6-B6F2-E5305CC25656}"/>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405016440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 columns_Violet Bg with line">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791738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09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23" name="Text Placeholder 5">
            <a:extLst>
              <a:ext uri="{FF2B5EF4-FFF2-40B4-BE49-F238E27FC236}">
                <a16:creationId xmlns:a16="http://schemas.microsoft.com/office/drawing/2014/main" id="{D54D7D76-2F05-497F-9611-CAC623149EDF}"/>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71264541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303645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2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E3BBFF9-605D-4045-AFCA-0630CAF62903}"/>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0" name="Cadre 9">
            <a:extLst>
              <a:ext uri="{FF2B5EF4-FFF2-40B4-BE49-F238E27FC236}">
                <a16:creationId xmlns:a16="http://schemas.microsoft.com/office/drawing/2014/main" id="{890877FE-2B52-4BAA-A5B3-3185907E441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 Placeholder 5">
            <a:extLst>
              <a:ext uri="{FF2B5EF4-FFF2-40B4-BE49-F238E27FC236}">
                <a16:creationId xmlns:a16="http://schemas.microsoft.com/office/drawing/2014/main" id="{28355A60-9982-4E92-8911-F1D8053002C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04427020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4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270640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4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8" name="Cadre 27">
            <a:extLst>
              <a:ext uri="{FF2B5EF4-FFF2-40B4-BE49-F238E27FC236}">
                <a16:creationId xmlns:a16="http://schemas.microsoft.com/office/drawing/2014/main" id="{DEB3BC3E-E116-4E0A-97F3-66A29CB1DC5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 Placeholder 5">
            <a:extLst>
              <a:ext uri="{FF2B5EF4-FFF2-40B4-BE49-F238E27FC236}">
                <a16:creationId xmlns:a16="http://schemas.microsoft.com/office/drawing/2014/main" id="{1838AB54-965E-43C4-ABA2-1134BE968C2C}"/>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14723855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4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3468542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17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5" name="Espace réservé du texte 4">
            <a:extLst>
              <a:ext uri="{FF2B5EF4-FFF2-40B4-BE49-F238E27FC236}">
                <a16:creationId xmlns:a16="http://schemas.microsoft.com/office/drawing/2014/main" id="{1A62086C-76E4-4718-9B87-7C2FB4830775}"/>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1F85B39E-ADE6-4814-B538-973092E927F1}"/>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8" name="Espace réservé du texte 4">
            <a:extLst>
              <a:ext uri="{FF2B5EF4-FFF2-40B4-BE49-F238E27FC236}">
                <a16:creationId xmlns:a16="http://schemas.microsoft.com/office/drawing/2014/main" id="{9CE6EC93-06F2-4F91-965C-189C479505A1}"/>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9" name="Espace réservé du texte 15">
            <a:extLst>
              <a:ext uri="{FF2B5EF4-FFF2-40B4-BE49-F238E27FC236}">
                <a16:creationId xmlns:a16="http://schemas.microsoft.com/office/drawing/2014/main" id="{F78CE628-C138-44AB-BF90-4CD6DCBF6C9B}"/>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30" name="Espace réservé du texte 15">
            <a:extLst>
              <a:ext uri="{FF2B5EF4-FFF2-40B4-BE49-F238E27FC236}">
                <a16:creationId xmlns:a16="http://schemas.microsoft.com/office/drawing/2014/main" id="{6683BE0B-F7A1-470B-9F10-E4277EE351EC}"/>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32" name="Espace réservé du texte 15">
            <a:extLst>
              <a:ext uri="{FF2B5EF4-FFF2-40B4-BE49-F238E27FC236}">
                <a16:creationId xmlns:a16="http://schemas.microsoft.com/office/drawing/2014/main" id="{4171E4E7-27E3-4CAE-8117-8B0985E3269E}"/>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33" name="Espace réservé du texte 4">
            <a:extLst>
              <a:ext uri="{FF2B5EF4-FFF2-40B4-BE49-F238E27FC236}">
                <a16:creationId xmlns:a16="http://schemas.microsoft.com/office/drawing/2014/main" id="{CF196C90-BFA5-4EB1-809E-257C96ED6B2B}"/>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34" name="Espace réservé du texte 15">
            <a:extLst>
              <a:ext uri="{FF2B5EF4-FFF2-40B4-BE49-F238E27FC236}">
                <a16:creationId xmlns:a16="http://schemas.microsoft.com/office/drawing/2014/main" id="{BA8D7796-2153-4B06-BE09-A751E28741D5}"/>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10"/>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1"/>
              </a:buBlip>
            </a:pPr>
            <a:r>
              <a:rPr lang="en-GB" dirty="0"/>
              <a:t>Second level</a:t>
            </a:r>
          </a:p>
          <a:p>
            <a:pPr lvl="2"/>
            <a:r>
              <a:rPr lang="en-GB" dirty="0"/>
              <a:t>Third level</a:t>
            </a:r>
          </a:p>
        </p:txBody>
      </p:sp>
      <p:sp>
        <p:nvSpPr>
          <p:cNvPr id="35" name="Cadre 34">
            <a:extLst>
              <a:ext uri="{FF2B5EF4-FFF2-40B4-BE49-F238E27FC236}">
                <a16:creationId xmlns:a16="http://schemas.microsoft.com/office/drawing/2014/main" id="{5950ADE3-A3C7-426D-AFD5-0939554DBFB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 Placeholder 5">
            <a:extLst>
              <a:ext uri="{FF2B5EF4-FFF2-40B4-BE49-F238E27FC236}">
                <a16:creationId xmlns:a16="http://schemas.microsoft.com/office/drawing/2014/main" id="{2D68E82E-B4A0-495A-9636-7D159DCADCD1}"/>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32658990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4 columns with colored titles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3423318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19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25" name="Espace réservé du texte 4">
            <a:extLst>
              <a:ext uri="{FF2B5EF4-FFF2-40B4-BE49-F238E27FC236}">
                <a16:creationId xmlns:a16="http://schemas.microsoft.com/office/drawing/2014/main" id="{09285BF7-E824-44DC-8939-2EEDF8EAB5ED}"/>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9" name="Espace réservé du texte 15">
            <a:extLst>
              <a:ext uri="{FF2B5EF4-FFF2-40B4-BE49-F238E27FC236}">
                <a16:creationId xmlns:a16="http://schemas.microsoft.com/office/drawing/2014/main" id="{B611E923-D3EE-49B7-A936-85891DEAA76C}"/>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8EDA2254-B51E-42A4-9F98-3E60FD4D7E0B}"/>
              </a:ext>
            </a:extLst>
          </p:cNvPr>
          <p:cNvCxnSpPr>
            <a:cxnSpLocks/>
          </p:cNvCxnSpPr>
          <p:nvPr/>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A212F427-1752-4AF4-86EE-581E8AB69C8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 Placeholder 5">
            <a:extLst>
              <a:ext uri="{FF2B5EF4-FFF2-40B4-BE49-F238E27FC236}">
                <a16:creationId xmlns:a16="http://schemas.microsoft.com/office/drawing/2014/main" id="{53005C0A-6EF4-4FF3-A6A8-13317676675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30482080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4 columns with colored titles [V2]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705451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721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Espace réservé du texte 4">
            <a:extLst>
              <a:ext uri="{FF2B5EF4-FFF2-40B4-BE49-F238E27FC236}">
                <a16:creationId xmlns:a16="http://schemas.microsoft.com/office/drawing/2014/main" id="{5FBBBE71-038F-47FD-AA2F-DDF7087FA884}"/>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3" name="Espace réservé du texte 4">
            <a:extLst>
              <a:ext uri="{FF2B5EF4-FFF2-40B4-BE49-F238E27FC236}">
                <a16:creationId xmlns:a16="http://schemas.microsoft.com/office/drawing/2014/main" id="{019C832B-ADC5-4655-A9BB-B9E27C49AAA6}"/>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4" name="Espace réservé du texte 4">
            <a:extLst>
              <a:ext uri="{FF2B5EF4-FFF2-40B4-BE49-F238E27FC236}">
                <a16:creationId xmlns:a16="http://schemas.microsoft.com/office/drawing/2014/main" id="{33B8FF24-5350-4358-8A61-01E632CBA034}"/>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5" name="Espace réservé du texte 4">
            <a:extLst>
              <a:ext uri="{FF2B5EF4-FFF2-40B4-BE49-F238E27FC236}">
                <a16:creationId xmlns:a16="http://schemas.microsoft.com/office/drawing/2014/main" id="{F6A611CF-4A0C-414F-97D1-05D2E00D9491}"/>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6" name="Espace réservé du texte 15">
            <a:extLst>
              <a:ext uri="{FF2B5EF4-FFF2-40B4-BE49-F238E27FC236}">
                <a16:creationId xmlns:a16="http://schemas.microsoft.com/office/drawing/2014/main" id="{14D079C5-56C5-4829-9279-B9D159053C09}"/>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7" name="Espace réservé du texte 15">
            <a:extLst>
              <a:ext uri="{FF2B5EF4-FFF2-40B4-BE49-F238E27FC236}">
                <a16:creationId xmlns:a16="http://schemas.microsoft.com/office/drawing/2014/main" id="{A8B2B706-3906-4253-B6DB-A7C2AFD16B11}"/>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8" name="Espace réservé du texte 15">
            <a:extLst>
              <a:ext uri="{FF2B5EF4-FFF2-40B4-BE49-F238E27FC236}">
                <a16:creationId xmlns:a16="http://schemas.microsoft.com/office/drawing/2014/main" id="{829361D3-585B-4494-AC11-E01E8991D2BE}"/>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dirty="0"/>
              <a:t>Second level</a:t>
            </a:r>
          </a:p>
          <a:p>
            <a:pPr lvl="2"/>
            <a:r>
              <a:rPr lang="en-GB" dirty="0"/>
              <a:t>Third level</a:t>
            </a:r>
          </a:p>
        </p:txBody>
      </p:sp>
      <p:sp>
        <p:nvSpPr>
          <p:cNvPr id="29" name="Espace réservé du texte 15">
            <a:extLst>
              <a:ext uri="{FF2B5EF4-FFF2-40B4-BE49-F238E27FC236}">
                <a16:creationId xmlns:a16="http://schemas.microsoft.com/office/drawing/2014/main" id="{432D91E9-DE40-4B4D-9E1B-9DBA866F3398}"/>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11"/>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cxnSp>
        <p:nvCxnSpPr>
          <p:cNvPr id="30" name="Straight Connector 35">
            <a:extLst>
              <a:ext uri="{FF2B5EF4-FFF2-40B4-BE49-F238E27FC236}">
                <a16:creationId xmlns:a16="http://schemas.microsoft.com/office/drawing/2014/main" id="{4D161E9A-7872-4440-9E61-28B41BBA4C74}"/>
              </a:ext>
            </a:extLst>
          </p:cNvPr>
          <p:cNvCxnSpPr>
            <a:cxnSpLocks/>
          </p:cNvCxnSpPr>
          <p:nvPr/>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CBF43B31-2F37-4F9B-ABAB-B30C401656C8}"/>
              </a:ext>
            </a:extLst>
          </p:cNvPr>
          <p:cNvCxnSpPr>
            <a:cxnSpLocks/>
          </p:cNvCxnSpPr>
          <p:nvPr/>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29B91B6C-BAB5-4232-87EA-0EA2E4093CD3}"/>
              </a:ext>
            </a:extLst>
          </p:cNvPr>
          <p:cNvCxnSpPr>
            <a:cxnSpLocks/>
          </p:cNvCxnSpPr>
          <p:nvPr/>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CAFBA9EB-068D-4D30-BD0A-3F25A790893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 Placeholder 5">
            <a:extLst>
              <a:ext uri="{FF2B5EF4-FFF2-40B4-BE49-F238E27FC236}">
                <a16:creationId xmlns:a16="http://schemas.microsoft.com/office/drawing/2014/main" id="{E607E369-1FB7-4222-A216-38CB663A48B4}"/>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858891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461688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24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3" name="Cadre 22">
            <a:extLst>
              <a:ext uri="{FF2B5EF4-FFF2-40B4-BE49-F238E27FC236}">
                <a16:creationId xmlns:a16="http://schemas.microsoft.com/office/drawing/2014/main" id="{A6E5563B-23BC-4408-B9D4-58AD99313E6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id="{AED187A8-F999-40E8-90EB-093733CC60B8}"/>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31759135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ntent_blue bg &amp; green lines">
    <p:bg>
      <p:bgPr>
        <a:solidFill>
          <a:schemeClr val="bg2"/>
        </a:solidFill>
        <a:effectLst/>
      </p:bgPr>
    </p:bg>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06E579EA-91DA-4593-8EE7-8C7BD8E9B3C4}"/>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orme libre : forme 9">
            <a:extLst>
              <a:ext uri="{FF2B5EF4-FFF2-40B4-BE49-F238E27FC236}">
                <a16:creationId xmlns:a16="http://schemas.microsoft.com/office/drawing/2014/main" id="{29F1B386-0FAE-41CE-A984-7AA20FB08BC9}"/>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294197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sp>
        <p:nvSpPr>
          <p:cNvPr id="11" name="Text Placeholder 8">
            <a:extLst>
              <a:ext uri="{FF2B5EF4-FFF2-40B4-BE49-F238E27FC236}">
                <a16:creationId xmlns:a16="http://schemas.microsoft.com/office/drawing/2014/main" id="{E40DDFB2-256F-44A1-BD31-110E23E23FB7}"/>
              </a:ext>
            </a:extLst>
          </p:cNvPr>
          <p:cNvSpPr>
            <a:spLocks noGrp="1"/>
          </p:cNvSpPr>
          <p:nvPr>
            <p:ph type="body" sz="quarter" idx="13" hasCustomPrompt="1"/>
          </p:nvPr>
        </p:nvSpPr>
        <p:spPr>
          <a:xfrm>
            <a:off x="404786" y="5926944"/>
            <a:ext cx="11382428" cy="203133"/>
          </a:xfrm>
        </p:spPr>
        <p:txBody>
          <a:bodyPr wrap="square" lIns="180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Text Placeholder 5">
            <a:extLst>
              <a:ext uri="{FF2B5EF4-FFF2-40B4-BE49-F238E27FC236}">
                <a16:creationId xmlns:a16="http://schemas.microsoft.com/office/drawing/2014/main" id="{1C7EC617-99AC-4619-A3E2-03F03BE503E6}"/>
              </a:ext>
            </a:extLst>
          </p:cNvPr>
          <p:cNvSpPr>
            <a:spLocks noGrp="1"/>
          </p:cNvSpPr>
          <p:nvPr>
            <p:ph type="body" sz="quarter" idx="16" hasCustomPrompt="1"/>
          </p:nvPr>
        </p:nvSpPr>
        <p:spPr>
          <a:xfrm>
            <a:off x="582586" y="1301921"/>
            <a:ext cx="2383767" cy="353943"/>
          </a:xfrm>
          <a:noFill/>
        </p:spPr>
        <p:txBody>
          <a:bodyPr wrap="none" lIns="108000" rIns="108000" bIns="0">
            <a:spAutoFit/>
          </a:bodyPr>
          <a:lstStyle>
            <a:lvl1pPr marL="0" indent="0">
              <a:buNone/>
              <a:defRPr sz="2000">
                <a:solidFill>
                  <a:schemeClr val="bg1"/>
                </a:solidFill>
              </a:defRPr>
            </a:lvl1pPr>
          </a:lstStyle>
          <a:p>
            <a:pPr lvl="0"/>
            <a:r>
              <a:rPr lang="en-GB" dirty="0"/>
              <a:t>Subtitle of the slide</a:t>
            </a:r>
          </a:p>
        </p:txBody>
      </p:sp>
      <p:pic>
        <p:nvPicPr>
          <p:cNvPr id="16" name="Graphique 8">
            <a:extLst>
              <a:ext uri="{FF2B5EF4-FFF2-40B4-BE49-F238E27FC236}">
                <a16:creationId xmlns:a16="http://schemas.microsoft.com/office/drawing/2014/main" id="{AC638226-1503-4686-A47D-719DAE7E1EF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7" name="Espace réservé du numéro de diapositive 2">
            <a:extLst>
              <a:ext uri="{FF2B5EF4-FFF2-40B4-BE49-F238E27FC236}">
                <a16:creationId xmlns:a16="http://schemas.microsoft.com/office/drawing/2014/main" id="{A7D057F7-5350-4EA2-9720-F7C82D8742F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8" name="Espace réservé du pied de page 4">
            <a:extLst>
              <a:ext uri="{FF2B5EF4-FFF2-40B4-BE49-F238E27FC236}">
                <a16:creationId xmlns:a16="http://schemas.microsoft.com/office/drawing/2014/main" id="{0484B6EF-AF21-476B-9A05-614E9257A12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Titre 4">
            <a:extLst>
              <a:ext uri="{FF2B5EF4-FFF2-40B4-BE49-F238E27FC236}">
                <a16:creationId xmlns:a16="http://schemas.microsoft.com/office/drawing/2014/main" id="{C1DD0896-E435-45AB-A276-C01A7737AA4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3" name="Cadre 12">
            <a:extLst>
              <a:ext uri="{FF2B5EF4-FFF2-40B4-BE49-F238E27FC236}">
                <a16:creationId xmlns:a16="http://schemas.microsoft.com/office/drawing/2014/main" id="{84F021E9-F116-481F-9576-A152FE98EBC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52826010"/>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4" orient="horz" pos="608">
          <p15:clr>
            <a:srgbClr val="F26B43"/>
          </p15:clr>
        </p15:guide>
        <p15:guide id="5" orient="horz" pos="1040">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66">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4218287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26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515C157A-6F74-44A8-9785-4A8F9335C023}"/>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A3F60031-8B36-438E-A717-35784DD2D5A1}"/>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2942971D-C98D-4428-A689-9423825AAD87}"/>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A6334CC9-1D70-4436-83AA-B17CBD593119}"/>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20EA07A4-D40F-47BA-8114-083CB3AD118C}"/>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B648F2B2-21C5-4074-BA28-735D9BA02091}"/>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8" name="Cadre 27">
            <a:extLst>
              <a:ext uri="{FF2B5EF4-FFF2-40B4-BE49-F238E27FC236}">
                <a16:creationId xmlns:a16="http://schemas.microsoft.com/office/drawing/2014/main" id="{9BF4A03B-F37B-4965-80F6-0B709DC7EE3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 Placeholder 5">
            <a:extLst>
              <a:ext uri="{FF2B5EF4-FFF2-40B4-BE49-F238E27FC236}">
                <a16:creationId xmlns:a16="http://schemas.microsoft.com/office/drawing/2014/main" id="{3919981A-9142-4D41-95F4-9B4F0F3B19CE}"/>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64813610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 columns with colored titles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177250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029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8AD0E370-DCF9-49CD-9EA7-8B8AC362457E}"/>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CEAFF2D8-1A9C-44B0-9198-6142941FCDB5}"/>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E3D7F208-6D50-442A-A3BA-61611E5E8672}"/>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E8F2F6B4-2140-44C5-A120-32F8342665FE}"/>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1CF7206F-481C-4380-B8D3-416C8CFAAA34}"/>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A48E232D-A901-4275-8D27-BF6BBBAB33F1}"/>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cxnSp>
        <p:nvCxnSpPr>
          <p:cNvPr id="28" name="Straight Connector 35">
            <a:extLst>
              <a:ext uri="{FF2B5EF4-FFF2-40B4-BE49-F238E27FC236}">
                <a16:creationId xmlns:a16="http://schemas.microsoft.com/office/drawing/2014/main" id="{24D521F1-2193-411F-B113-AC0566A258B2}"/>
              </a:ext>
            </a:extLst>
          </p:cNvPr>
          <p:cNvCxnSpPr>
            <a:cxnSpLocks/>
          </p:cNvCxnSpPr>
          <p:nvPr/>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39E588EC-DE9F-4E69-916F-F600E764120E}"/>
              </a:ext>
            </a:extLst>
          </p:cNvPr>
          <p:cNvCxnSpPr>
            <a:cxnSpLocks/>
          </p:cNvCxnSpPr>
          <p:nvPr/>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17776A7A-21BE-4E7C-926D-B32D9BB305B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 Placeholder 5">
            <a:extLst>
              <a:ext uri="{FF2B5EF4-FFF2-40B4-BE49-F238E27FC236}">
                <a16:creationId xmlns:a16="http://schemas.microsoft.com/office/drawing/2014/main" id="{4183BB33-8EEA-421B-B9A0-4B67CBCBC2E8}"/>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8202011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3 columns with colored titles [V2]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3752275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131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B3E82CFB-97D6-45D7-BADA-9AB9D04832F0}"/>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BFDAFBE7-77A0-416D-9494-5416435885C0}"/>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44582077-3607-4624-94EF-42536719D7FF}"/>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D0D64E5F-2B42-446B-9608-5610CA2AC369}"/>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4FDFF29E-822C-437E-B6C9-C13E38631E2B}"/>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99E1DAEB-5F78-44FD-A2AD-EF997D472DA3}"/>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cxnSp>
        <p:nvCxnSpPr>
          <p:cNvPr id="28" name="Straight Connector 35">
            <a:extLst>
              <a:ext uri="{FF2B5EF4-FFF2-40B4-BE49-F238E27FC236}">
                <a16:creationId xmlns:a16="http://schemas.microsoft.com/office/drawing/2014/main" id="{2C504288-9A20-4118-B47D-A6EBD7BD1D88}"/>
              </a:ext>
            </a:extLst>
          </p:cNvPr>
          <p:cNvCxnSpPr>
            <a:cxnSpLocks/>
          </p:cNvCxnSpPr>
          <p:nvPr/>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EC5596AD-B23F-45D5-9FA4-416451B248FA}"/>
              </a:ext>
            </a:extLst>
          </p:cNvPr>
          <p:cNvCxnSpPr>
            <a:cxnSpLocks/>
          </p:cNvCxnSpPr>
          <p:nvPr/>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A6BA8172-CD31-447B-879F-F7CC9AAA882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 Placeholder 5">
            <a:extLst>
              <a:ext uri="{FF2B5EF4-FFF2-40B4-BE49-F238E27FC236}">
                <a16:creationId xmlns:a16="http://schemas.microsoft.com/office/drawing/2014/main" id="{434CC4FB-5413-4236-A699-A80B8983163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37496006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4021605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233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340DE3B-4ADD-48BE-BCE6-7FE7A7786336}"/>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E91004BA-7343-436F-9F59-E70C2655FD1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 Placeholder 5">
            <a:extLst>
              <a:ext uri="{FF2B5EF4-FFF2-40B4-BE49-F238E27FC236}">
                <a16:creationId xmlns:a16="http://schemas.microsoft.com/office/drawing/2014/main" id="{E0434AE1-1BCB-43D7-A963-5A1B3F26503E}"/>
              </a:ext>
            </a:extLst>
          </p:cNvPr>
          <p:cNvSpPr>
            <a:spLocks noGrp="1"/>
          </p:cNvSpPr>
          <p:nvPr>
            <p:ph type="body" sz="quarter" idx="28"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13168367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4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074254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6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p:spPr>
        <p:txBody>
          <a:bodyPr lIns="0" rIns="0">
            <a:spAutoFit/>
          </a:bodyPr>
          <a:lstStyle>
            <a:lvl1pPr>
              <a:defRPr sz="1600"/>
            </a:lvl1pPr>
            <a:lvl2pPr marL="447675" indent="-314325">
              <a:buFontTx/>
              <a:buBlip>
                <a:blip r:embed="rId10"/>
              </a:buBlip>
              <a:defRPr sz="1600"/>
            </a:lvl2pPr>
            <a:lvl3pPr>
              <a:defRPr sz="1400"/>
            </a:lvl3pPr>
            <a:lvl4pPr marL="758825" indent="0">
              <a:buNone/>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ED3FC135-82C8-4A96-888D-AB8CE8961301}"/>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DCCEC75F-BBD9-499D-9268-3D89E7E6B8F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 Placeholder 5">
            <a:extLst>
              <a:ext uri="{FF2B5EF4-FFF2-40B4-BE49-F238E27FC236}">
                <a16:creationId xmlns:a16="http://schemas.microsoft.com/office/drawing/2014/main" id="{F555966C-F5A2-43B8-AA8E-BDEF0358B00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39431180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266735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8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DF5ACA36-D848-4F29-92F9-47321029F315}"/>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CC159F0E-5DEA-49B1-9A35-F946E07E024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 Placeholder 5">
            <a:extLst>
              <a:ext uri="{FF2B5EF4-FFF2-40B4-BE49-F238E27FC236}">
                <a16:creationId xmlns:a16="http://schemas.microsoft.com/office/drawing/2014/main" id="{ECD1A07D-65E8-4860-B8E7-E97B3492EF92}"/>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22078539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4060846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41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8E6DE7D-0FB2-4B25-A7F7-95C4D06B9322}"/>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17FC6A8B-1DAF-41A9-8654-1DA19B158FA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 Placeholder 5">
            <a:extLst>
              <a:ext uri="{FF2B5EF4-FFF2-40B4-BE49-F238E27FC236}">
                <a16:creationId xmlns:a16="http://schemas.microsoft.com/office/drawing/2014/main" id="{0BFCF298-991E-48EA-A347-FED6D4D50D6C}"/>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2984984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only_dark blue bg">
    <p:bg>
      <p:bgPr>
        <a:solidFill>
          <a:schemeClr val="accent1"/>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992825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43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4" name="Titre 3">
            <a:extLst>
              <a:ext uri="{FF2B5EF4-FFF2-40B4-BE49-F238E27FC236}">
                <a16:creationId xmlns:a16="http://schemas.microsoft.com/office/drawing/2014/main" id="{20156DF7-56BC-40D5-8DA8-2F22C6D867B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4" name="Espace réservé du numéro de diapositive 2">
            <a:extLst>
              <a:ext uri="{FF2B5EF4-FFF2-40B4-BE49-F238E27FC236}">
                <a16:creationId xmlns:a16="http://schemas.microsoft.com/office/drawing/2014/main" id="{050AD626-E7A4-427F-9A3F-B6A6BA21F6B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5" name="Espace réservé du pied de page 4">
            <a:extLst>
              <a:ext uri="{FF2B5EF4-FFF2-40B4-BE49-F238E27FC236}">
                <a16:creationId xmlns:a16="http://schemas.microsoft.com/office/drawing/2014/main" id="{A9AA2E6C-EBCE-4B97-AB00-23968A3265E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9" name="Text Placeholder 8">
            <a:extLst>
              <a:ext uri="{FF2B5EF4-FFF2-40B4-BE49-F238E27FC236}">
                <a16:creationId xmlns:a16="http://schemas.microsoft.com/office/drawing/2014/main" id="{317C93FA-7D2C-4658-80E0-B891EA08A0CE}"/>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Text Placeholder 5">
            <a:extLst>
              <a:ext uri="{FF2B5EF4-FFF2-40B4-BE49-F238E27FC236}">
                <a16:creationId xmlns:a16="http://schemas.microsoft.com/office/drawing/2014/main" id="{816D622C-B7F5-4E1C-AFF1-AF2CA763AC4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25166450"/>
      </p:ext>
    </p:extLst>
  </p:cSld>
  <p:clrMapOvr>
    <a:masterClrMapping/>
  </p:clrMapOvr>
  <p:extLst>
    <p:ext uri="{DCECCB84-F9BA-43D5-87BE-67443E8EF086}">
      <p15:sldGuideLst xmlns:p15="http://schemas.microsoft.com/office/powerpoint/2012/main">
        <p15:guide id="1" pos="247">
          <p15:clr>
            <a:srgbClr val="F26B43"/>
          </p15:clr>
        </p15:guide>
        <p15:guide id="2" pos="7423">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Verbatim green">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820876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745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grpSp>
        <p:nvGrpSpPr>
          <p:cNvPr id="18" name="Group 10">
            <a:extLst>
              <a:ext uri="{FF2B5EF4-FFF2-40B4-BE49-F238E27FC236}">
                <a16:creationId xmlns:a16="http://schemas.microsoft.com/office/drawing/2014/main" id="{37034E82-C110-4AF1-81C9-1B2FF8608B01}"/>
              </a:ext>
            </a:extLst>
          </p:cNvPr>
          <p:cNvGrpSpPr>
            <a:grpSpLocks/>
          </p:cNvGrpSpPr>
          <p:nvPr/>
        </p:nvGrpSpPr>
        <p:grpSpPr bwMode="auto">
          <a:xfrm rot="10800000" flipH="1">
            <a:off x="701006" y="1494906"/>
            <a:ext cx="1299066" cy="1063368"/>
            <a:chOff x="1033" y="1117"/>
            <a:chExt cx="1907" cy="1561"/>
          </a:xfrm>
          <a:solidFill>
            <a:schemeClr val="tx2"/>
          </a:solidFill>
        </p:grpSpPr>
        <p:sp>
          <p:nvSpPr>
            <p:cNvPr id="19" name="Freeform 11">
              <a:extLst>
                <a:ext uri="{FF2B5EF4-FFF2-40B4-BE49-F238E27FC236}">
                  <a16:creationId xmlns:a16="http://schemas.microsoft.com/office/drawing/2014/main" id="{BD7A13DF-71B0-4DF3-9670-ECE323231743}"/>
                </a:ext>
              </a:extLst>
            </p:cNvPr>
            <p:cNvSpPr>
              <a:spLocks/>
            </p:cNvSpPr>
            <p:nvPr/>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12">
              <a:extLst>
                <a:ext uri="{FF2B5EF4-FFF2-40B4-BE49-F238E27FC236}">
                  <a16:creationId xmlns:a16="http://schemas.microsoft.com/office/drawing/2014/main" id="{C79DC92B-9CE8-407F-B93F-CA5ACD8F2E8D}"/>
                </a:ext>
              </a:extLst>
            </p:cNvPr>
            <p:cNvSpPr>
              <a:spLocks/>
            </p:cNvSpPr>
            <p:nvPr/>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p:spPr>
        <p:txBody>
          <a:bodyPr anchor="b">
            <a:spAutoFit/>
          </a:bodyPr>
          <a:lstStyle>
            <a:lvl1pPr marL="0" indent="0" algn="r">
              <a:buNone/>
              <a:defRPr sz="1600" b="1">
                <a:solidFill>
                  <a:schemeClr val="tx1"/>
                </a:solidFill>
              </a:defRPr>
            </a:lvl1pPr>
          </a:lstStyle>
          <a:p>
            <a:pPr lvl="0"/>
            <a:r>
              <a:rPr lang="en-GB" dirty="0"/>
              <a:t>Name, Position</a:t>
            </a:r>
          </a:p>
        </p:txBody>
      </p:sp>
      <p:sp>
        <p:nvSpPr>
          <p:cNvPr id="4" name="Titre 3">
            <a:extLst>
              <a:ext uri="{FF2B5EF4-FFF2-40B4-BE49-F238E27FC236}">
                <a16:creationId xmlns:a16="http://schemas.microsoft.com/office/drawing/2014/main" id="{D69A5C51-135A-4539-8A83-F2DE50C1572C}"/>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BF7A0D0E-8184-4BA8-BEDC-8D6B253B3340}"/>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4472026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Verbatim blu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3792825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48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p:spPr>
        <p:txBody>
          <a:bodyPr anchor="b">
            <a:spAutoFit/>
          </a:bodyPr>
          <a:lstStyle>
            <a:lvl1pPr marL="0" indent="0" algn="r">
              <a:buNone/>
              <a:defRPr sz="1600" b="1">
                <a:solidFill>
                  <a:schemeClr val="tx1"/>
                </a:solidFill>
              </a:defRPr>
            </a:lvl1pPr>
          </a:lstStyle>
          <a:p>
            <a:pPr lvl="0"/>
            <a:r>
              <a:rPr lang="en-GB" dirty="0"/>
              <a:t>Name, Position</a:t>
            </a:r>
          </a:p>
        </p:txBody>
      </p:sp>
      <p:grpSp>
        <p:nvGrpSpPr>
          <p:cNvPr id="13" name="Group 10">
            <a:extLst>
              <a:ext uri="{FF2B5EF4-FFF2-40B4-BE49-F238E27FC236}">
                <a16:creationId xmlns:a16="http://schemas.microsoft.com/office/drawing/2014/main" id="{4A038897-2792-4479-8EAB-9A8ABDE74F32}"/>
              </a:ext>
            </a:extLst>
          </p:cNvPr>
          <p:cNvGrpSpPr>
            <a:grpSpLocks/>
          </p:cNvGrpSpPr>
          <p:nvPr/>
        </p:nvGrpSpPr>
        <p:grpSpPr bwMode="auto">
          <a:xfrm rot="10800000" flipH="1">
            <a:off x="701006" y="1494906"/>
            <a:ext cx="1299066" cy="1063368"/>
            <a:chOff x="1033" y="1117"/>
            <a:chExt cx="1907" cy="1561"/>
          </a:xfrm>
          <a:solidFill>
            <a:schemeClr val="bg2"/>
          </a:solidFill>
        </p:grpSpPr>
        <p:sp>
          <p:nvSpPr>
            <p:cNvPr id="14" name="Freeform 11">
              <a:extLst>
                <a:ext uri="{FF2B5EF4-FFF2-40B4-BE49-F238E27FC236}">
                  <a16:creationId xmlns:a16="http://schemas.microsoft.com/office/drawing/2014/main" id="{BECFD5B3-64F4-4C51-A672-EBE7467808F1}"/>
                </a:ext>
              </a:extLst>
            </p:cNvPr>
            <p:cNvSpPr>
              <a:spLocks/>
            </p:cNvSpPr>
            <p:nvPr/>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12">
              <a:extLst>
                <a:ext uri="{FF2B5EF4-FFF2-40B4-BE49-F238E27FC236}">
                  <a16:creationId xmlns:a16="http://schemas.microsoft.com/office/drawing/2014/main" id="{099295A6-576A-454D-9A3A-871777688331}"/>
                </a:ext>
              </a:extLst>
            </p:cNvPr>
            <p:cNvSpPr>
              <a:spLocks/>
            </p:cNvSpPr>
            <p:nvPr/>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9F4AF75B-C07F-40D0-9789-3B7669A9743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95FA30DA-C1C6-46AC-9495-9AC59758C19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2663431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505977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6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73DEE697-9B70-4EB1-8BD4-C00003642E17}" type="slidenum">
              <a:rPr lang="en-SE" smtClean="0"/>
              <a:t>‹#›</a:t>
            </a:fld>
            <a:endParaRPr lang="en-SE"/>
          </a:p>
        </p:txBody>
      </p:sp>
      <p:sp>
        <p:nvSpPr>
          <p:cNvPr id="7" name="Titre 6">
            <a:extLst>
              <a:ext uri="{FF2B5EF4-FFF2-40B4-BE49-F238E27FC236}">
                <a16:creationId xmlns:a16="http://schemas.microsoft.com/office/drawing/2014/main" id="{A8E7ED9E-A328-4987-9140-8AE92695412D}"/>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F50CF662-962A-4D81-AF40-CA76C70585C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0B7702B0-2D92-4D6B-BD5B-8609E63245CD}"/>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49159580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Verbatim_Turquoise bg">
    <p:bg>
      <p:bgPr>
        <a:solidFill>
          <a:schemeClr val="tx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238632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0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p:spPr>
        <p:txBody>
          <a:bodyPr anchor="b">
            <a:normAutofit/>
          </a:bodyPr>
          <a:lstStyle>
            <a:lvl1pPr marL="0" indent="0">
              <a:buNone/>
              <a:defRPr sz="2800">
                <a:solidFill>
                  <a:schemeClr val="bg1"/>
                </a:solidFill>
              </a:defRPr>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p:spPr>
        <p:txBody>
          <a:bodyPr anchor="b">
            <a:spAutoFit/>
          </a:bodyPr>
          <a:lstStyle>
            <a:lvl1pPr marL="0" indent="0" algn="r">
              <a:buNone/>
              <a:defRPr sz="1600" b="1">
                <a:solidFill>
                  <a:schemeClr val="bg1"/>
                </a:solidFill>
              </a:defRPr>
            </a:lvl1pPr>
          </a:lstStyle>
          <a:p>
            <a:pPr lvl="0"/>
            <a:r>
              <a:rPr lang="en-GB" dirty="0"/>
              <a:t>Name, Position</a:t>
            </a:r>
          </a:p>
        </p:txBody>
      </p:sp>
      <p:pic>
        <p:nvPicPr>
          <p:cNvPr id="15" name="Graphique 14">
            <a:extLst>
              <a:ext uri="{FF2B5EF4-FFF2-40B4-BE49-F238E27FC236}">
                <a16:creationId xmlns:a16="http://schemas.microsoft.com/office/drawing/2014/main" id="{4F76921A-1CA6-45D7-A760-D7C080EEEB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5164" y="6135730"/>
            <a:ext cx="549900" cy="495918"/>
          </a:xfrm>
          <a:prstGeom prst="rect">
            <a:avLst/>
          </a:prstGeom>
        </p:spPr>
      </p:pic>
      <p:grpSp>
        <p:nvGrpSpPr>
          <p:cNvPr id="16" name="Group 10">
            <a:extLst>
              <a:ext uri="{FF2B5EF4-FFF2-40B4-BE49-F238E27FC236}">
                <a16:creationId xmlns:a16="http://schemas.microsoft.com/office/drawing/2014/main" id="{B5EE29BA-2D73-4E72-A1CA-6B221F770E63}"/>
              </a:ext>
            </a:extLst>
          </p:cNvPr>
          <p:cNvGrpSpPr>
            <a:grpSpLocks/>
          </p:cNvGrpSpPr>
          <p:nvPr/>
        </p:nvGrpSpPr>
        <p:grpSpPr bwMode="auto">
          <a:xfrm rot="10800000" flipH="1">
            <a:off x="701006" y="1494906"/>
            <a:ext cx="1299066" cy="1063368"/>
            <a:chOff x="1033" y="1117"/>
            <a:chExt cx="1907" cy="1561"/>
          </a:xfrm>
          <a:solidFill>
            <a:schemeClr val="bg1"/>
          </a:solidFill>
        </p:grpSpPr>
        <p:sp>
          <p:nvSpPr>
            <p:cNvPr id="17" name="Freeform 11">
              <a:extLst>
                <a:ext uri="{FF2B5EF4-FFF2-40B4-BE49-F238E27FC236}">
                  <a16:creationId xmlns:a16="http://schemas.microsoft.com/office/drawing/2014/main" id="{07E82261-878F-41AC-82EB-D8EEDA8D4775}"/>
                </a:ext>
              </a:extLst>
            </p:cNvPr>
            <p:cNvSpPr>
              <a:spLocks/>
            </p:cNvSpPr>
            <p:nvPr/>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12">
              <a:extLst>
                <a:ext uri="{FF2B5EF4-FFF2-40B4-BE49-F238E27FC236}">
                  <a16:creationId xmlns:a16="http://schemas.microsoft.com/office/drawing/2014/main" id="{16276F45-0CAF-4CAB-9066-CAABA52E2532}"/>
                </a:ext>
              </a:extLst>
            </p:cNvPr>
            <p:cNvSpPr>
              <a:spLocks/>
            </p:cNvSpPr>
            <p:nvPr/>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BCFA5C14-C9CA-4FFB-9083-AE890C41C0B0}"/>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D4126967-78A5-497D-A140-B29A3E7B98F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38B07116-5D1F-4AA7-9788-74A3139F7BB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Cadre 12">
            <a:extLst>
              <a:ext uri="{FF2B5EF4-FFF2-40B4-BE49-F238E27FC236}">
                <a16:creationId xmlns:a16="http://schemas.microsoft.com/office/drawing/2014/main" id="{CE5B38A0-F8CE-4105-8A52-31B103BD6472}"/>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0654317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ext &amp; visual">
    <p:spTree>
      <p:nvGrpSpPr>
        <p:cNvPr id="1" name=""/>
        <p:cNvGrpSpPr/>
        <p:nvPr/>
      </p:nvGrpSpPr>
      <p:grpSpPr>
        <a:xfrm>
          <a:off x="0" y="0"/>
          <a:ext cx="0" cy="0"/>
          <a:chOff x="0" y="0"/>
          <a:chExt cx="0" cy="0"/>
        </a:xfrm>
      </p:grpSpPr>
      <p:sp>
        <p:nvSpPr>
          <p:cNvPr id="17" name="Espace réservé pour une image  16">
            <a:extLst>
              <a:ext uri="{FF2B5EF4-FFF2-40B4-BE49-F238E27FC236}">
                <a16:creationId xmlns:a16="http://schemas.microsoft.com/office/drawing/2014/main" id="{ACCC50F6-A13C-4A72-BF1F-65509E750763}"/>
              </a:ext>
            </a:extLst>
          </p:cNvPr>
          <p:cNvSpPr>
            <a:spLocks noGrp="1"/>
          </p:cNvSpPr>
          <p:nvPr>
            <p:ph type="pic" sz="quarter" idx="16"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dirty="0"/>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33093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05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dirty="0"/>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8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2" name="Text Placeholder 8">
            <a:extLst>
              <a:ext uri="{FF2B5EF4-FFF2-40B4-BE49-F238E27FC236}">
                <a16:creationId xmlns:a16="http://schemas.microsoft.com/office/drawing/2014/main" id="{E1843EEE-85CE-4470-99A7-7C858A82380C}"/>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8" name="Text Placeholder 5">
            <a:extLst>
              <a:ext uri="{FF2B5EF4-FFF2-40B4-BE49-F238E27FC236}">
                <a16:creationId xmlns:a16="http://schemas.microsoft.com/office/drawing/2014/main" id="{82D48E3D-AEBD-4A51-9B00-4B096ECDDD8F}"/>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81714728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adre 15">
            <a:extLst>
              <a:ext uri="{FF2B5EF4-FFF2-40B4-BE49-F238E27FC236}">
                <a16:creationId xmlns:a16="http://schemas.microsoft.com/office/drawing/2014/main" id="{0B635F16-E6B6-4D10-887E-F31D8954A50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1425535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 Columns with title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adre 15">
            <a:extLst>
              <a:ext uri="{FF2B5EF4-FFF2-40B4-BE49-F238E27FC236}">
                <a16:creationId xmlns:a16="http://schemas.microsoft.com/office/drawing/2014/main" id="{A049C2FF-866E-4770-BF24-2A2A4573819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9434259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 Columns with titles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FC8FF2AF-06A0-4B8B-9C11-55AAD938CF0A}"/>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2BA67531-D311-47B7-B960-48B899E690DC}"/>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9382E897-FE3C-46CE-9ACE-BEA0D33725B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8294328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 Columns with titles [V2]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2F8C33B5-002C-4EF1-B673-4461C926FCC8}"/>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A95AE8C0-70B8-4713-90A9-411938A16F46}"/>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CEA53D01-537F-435D-939E-B46D503CAC2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4647996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 Columns with titles_dark blue bg">
    <p:bg>
      <p:bgPr>
        <a:solidFill>
          <a:schemeClr val="accent1"/>
        </a:soli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3" name="Titre 2">
            <a:extLst>
              <a:ext uri="{FF2B5EF4-FFF2-40B4-BE49-F238E27FC236}">
                <a16:creationId xmlns:a16="http://schemas.microsoft.com/office/drawing/2014/main" id="{FC2D6908-8D7A-4CE7-9DE7-6E0F205FACE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3" name="Espace réservé du numéro de diapositive 2">
            <a:extLst>
              <a:ext uri="{FF2B5EF4-FFF2-40B4-BE49-F238E27FC236}">
                <a16:creationId xmlns:a16="http://schemas.microsoft.com/office/drawing/2014/main" id="{24ADEA99-782B-4EA9-8B50-5C36455F7ED5}"/>
              </a:ext>
            </a:extLst>
          </p:cNvPr>
          <p:cNvSpPr>
            <a:spLocks noGrp="1"/>
          </p:cNvSpPr>
          <p:nvPr>
            <p:ph type="sldNum" sz="quarter" idx="20"/>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6" name="Espace réservé du pied de page 4">
            <a:extLst>
              <a:ext uri="{FF2B5EF4-FFF2-40B4-BE49-F238E27FC236}">
                <a16:creationId xmlns:a16="http://schemas.microsoft.com/office/drawing/2014/main" id="{1C65FA57-AC6F-4E7C-BFE5-E8B5F9BC459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5" name="Text Placeholder 8">
            <a:extLst>
              <a:ext uri="{FF2B5EF4-FFF2-40B4-BE49-F238E27FC236}">
                <a16:creationId xmlns:a16="http://schemas.microsoft.com/office/drawing/2014/main" id="{894C1CDE-19D4-4D84-B267-37EEF280E791}"/>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335284132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10">
          <p15:clr>
            <a:srgbClr val="F26B43"/>
          </p15:clr>
        </p15:guide>
        <p15:guide id="4" orient="horz" pos="600">
          <p15:clr>
            <a:srgbClr val="F26B43"/>
          </p15:clr>
        </p15:guide>
        <p15:guide id="5" pos="306">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1F327ED3-8F17-47CC-A13B-08AE8ED17B2A}"/>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4802584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3 Columns with titles &amp; visual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EF680AAE-5E06-4510-A29A-EA1B5C3FC64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9450476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Columns with titles &amp; visuals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46EDFA8F-1089-4EDE-804F-C8EEA747D94B}"/>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E1FE6121-B033-48ED-8125-9D7B1EB9D180}"/>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AFA2E4AD-7204-43D7-8512-89DC1D3D221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6782238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lumns with li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28425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73DEE697-9B70-4EB1-8BD4-C00003642E17}" type="slidenum">
              <a:rPr lang="en-SE" smtClean="0"/>
              <a:t>‹#›</a:t>
            </a:fld>
            <a:endParaRPr lang="en-SE"/>
          </a:p>
        </p:txBody>
      </p:sp>
      <p:sp>
        <p:nvSpPr>
          <p:cNvPr id="7" name="Titre 6">
            <a:extLst>
              <a:ext uri="{FF2B5EF4-FFF2-40B4-BE49-F238E27FC236}">
                <a16:creationId xmlns:a16="http://schemas.microsoft.com/office/drawing/2014/main" id="{A8E7ED9E-A328-4987-9140-8AE92695412D}"/>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2" name="Straight Connector 35">
            <a:extLst>
              <a:ext uri="{FF2B5EF4-FFF2-40B4-BE49-F238E27FC236}">
                <a16:creationId xmlns:a16="http://schemas.microsoft.com/office/drawing/2014/main" id="{C67592C2-0DB8-4942-A571-6655A988B75E}"/>
              </a:ext>
            </a:extLst>
          </p:cNvPr>
          <p:cNvCxnSpPr>
            <a:cxnSpLocks/>
          </p:cNvCxnSpPr>
          <p:nvPr/>
        </p:nvCxnSpPr>
        <p:spPr>
          <a:xfrm flipV="1">
            <a:off x="609593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Cadre 13">
            <a:extLst>
              <a:ext uri="{FF2B5EF4-FFF2-40B4-BE49-F238E27FC236}">
                <a16:creationId xmlns:a16="http://schemas.microsoft.com/office/drawing/2014/main" id="{4D96FD51-B9F2-4FE7-B772-503E351E589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id="{F3AC0888-65E6-477B-BA86-9BACE0C929C7}"/>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407031728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 Columns with titles &amp; visuals [V2]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07307D6C-CFED-478A-8521-38542B995C3C}"/>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38E10114-9C0F-4DDB-BF6F-27B6517277F2}"/>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7CB89C1B-B469-4BD0-A927-DBD9FD988B4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7518001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3 Visuals">
    <p:bg>
      <p:bgPr>
        <a:solidFill>
          <a:schemeClr val="accent1"/>
        </a:soli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95300" y="2060848"/>
            <a:ext cx="3121480" cy="2736304"/>
          </a:xfrm>
          <a:solidFill>
            <a:schemeClr val="bg1">
              <a:lumMod val="95000"/>
            </a:schemeClr>
          </a:solidFill>
        </p:spPr>
        <p:txBody>
          <a:bodyPr/>
          <a:lstStyle/>
          <a:p>
            <a:r>
              <a:rPr lang="en-GB" dirty="0"/>
              <a:t> </a:t>
            </a:r>
          </a:p>
        </p:txBody>
      </p:sp>
      <p:sp>
        <p:nvSpPr>
          <p:cNvPr id="28" name="Espace réservé pour une image  3">
            <a:extLst>
              <a:ext uri="{FF2B5EF4-FFF2-40B4-BE49-F238E27FC236}">
                <a16:creationId xmlns:a16="http://schemas.microsoft.com/office/drawing/2014/main" id="{92DC38E2-6433-425A-AC4B-48625A6E8808}"/>
              </a:ext>
            </a:extLst>
          </p:cNvPr>
          <p:cNvSpPr>
            <a:spLocks noGrp="1"/>
          </p:cNvSpPr>
          <p:nvPr>
            <p:ph type="pic" sz="quarter" idx="22" hasCustomPrompt="1"/>
          </p:nvPr>
        </p:nvSpPr>
        <p:spPr>
          <a:xfrm>
            <a:off x="4535260" y="2060848"/>
            <a:ext cx="3121480" cy="2736304"/>
          </a:xfrm>
          <a:solidFill>
            <a:schemeClr val="bg1">
              <a:lumMod val="95000"/>
            </a:schemeClr>
          </a:solidFill>
        </p:spPr>
        <p:txBody>
          <a:bodyPr/>
          <a:lstStyle/>
          <a:p>
            <a:r>
              <a:rPr lang="en-GB" dirty="0"/>
              <a:t> </a:t>
            </a:r>
          </a:p>
        </p:txBody>
      </p:sp>
      <p:sp>
        <p:nvSpPr>
          <p:cNvPr id="29" name="Espace réservé pour une image  3">
            <a:extLst>
              <a:ext uri="{FF2B5EF4-FFF2-40B4-BE49-F238E27FC236}">
                <a16:creationId xmlns:a16="http://schemas.microsoft.com/office/drawing/2014/main" id="{D5B047C5-121C-4653-820B-DD6B2F6EE107}"/>
              </a:ext>
            </a:extLst>
          </p:cNvPr>
          <p:cNvSpPr>
            <a:spLocks noGrp="1"/>
          </p:cNvSpPr>
          <p:nvPr>
            <p:ph type="pic" sz="quarter" idx="23" hasCustomPrompt="1"/>
          </p:nvPr>
        </p:nvSpPr>
        <p:spPr>
          <a:xfrm>
            <a:off x="8575220" y="2060848"/>
            <a:ext cx="3121480" cy="273630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1AD6EB8C-2615-4D88-8541-9EF352E77BEE}"/>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a:t>
            </a:r>
            <a:r>
              <a:rPr lang="fr-FR" dirty="0" err="1"/>
              <a:t>slidE</a:t>
            </a:r>
            <a:endParaRPr lang="fr-FR" dirty="0"/>
          </a:p>
        </p:txBody>
      </p:sp>
      <p:sp>
        <p:nvSpPr>
          <p:cNvPr id="10" name="Espace réservé du numéro de diapositive 2">
            <a:extLst>
              <a:ext uri="{FF2B5EF4-FFF2-40B4-BE49-F238E27FC236}">
                <a16:creationId xmlns:a16="http://schemas.microsoft.com/office/drawing/2014/main" id="{D9D196F0-E493-49D2-9F1C-A192712DF1B1}"/>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1" name="Espace réservé du pied de page 4">
            <a:extLst>
              <a:ext uri="{FF2B5EF4-FFF2-40B4-BE49-F238E27FC236}">
                <a16:creationId xmlns:a16="http://schemas.microsoft.com/office/drawing/2014/main" id="{1DA3D5A4-C7A8-4D4E-87EB-5E1B7984273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9" name="Text Placeholder 8">
            <a:extLst>
              <a:ext uri="{FF2B5EF4-FFF2-40B4-BE49-F238E27FC236}">
                <a16:creationId xmlns:a16="http://schemas.microsoft.com/office/drawing/2014/main" id="{7C0063D2-D9CA-443F-8ADD-8084E6CAF018}"/>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314263285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guide id="6" pos="30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Contacts_Dark Blue Bg">
    <p:bg>
      <p:bgPr>
        <a:solidFill>
          <a:schemeClr val="accent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p:custDataLst>
              <p:tags r:id="rId2"/>
            </p:custDataLst>
            <p:extLst>
              <p:ext uri="{D42A27DB-BD31-4B8C-83A1-F6EECF244321}">
                <p14:modId xmlns:p14="http://schemas.microsoft.com/office/powerpoint/2010/main" val="1081081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1554"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p:spPr>
        <p:txBody>
          <a:bodyPr/>
          <a:lstStyle>
            <a:lvl1pPr>
              <a:defRPr>
                <a:solidFill>
                  <a:schemeClr val="bg1"/>
                </a:solidFill>
              </a:defRPr>
            </a:lvl1pPr>
          </a:lstStyle>
          <a:p>
            <a:r>
              <a:rPr lang="en-US"/>
              <a:t>Click icon to add picture</a:t>
            </a:r>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p:spPr>
        <p:txBody>
          <a:bodyPr/>
          <a:lstStyle>
            <a:lvl1pPr>
              <a:defRPr>
                <a:solidFill>
                  <a:schemeClr val="bg1"/>
                </a:solidFill>
              </a:defRPr>
            </a:lvl1pPr>
          </a:lstStyle>
          <a:p>
            <a:r>
              <a:rPr lang="en-US"/>
              <a:t>Click icon to add picture</a:t>
            </a:r>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p:spPr>
        <p:txBody>
          <a:bodyPr/>
          <a:lstStyle>
            <a:lvl1pPr>
              <a:defRPr>
                <a:solidFill>
                  <a:schemeClr val="bg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9" name="Text Placeholder 8">
            <a:extLst>
              <a:ext uri="{FF2B5EF4-FFF2-40B4-BE49-F238E27FC236}">
                <a16:creationId xmlns:a16="http://schemas.microsoft.com/office/drawing/2014/main" id="{0FD6EC61-BEBC-4E54-BC44-9C1775E70656}"/>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68EED736-1703-4230-AAE3-5752B65C5AC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16905896"/>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1_Contacts_Blue Bg">
    <p:bg>
      <p:bgPr>
        <a:solidFill>
          <a:schemeClr val="bg2"/>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p:custDataLst>
              <p:tags r:id="rId2"/>
            </p:custDataLst>
            <p:extLst>
              <p:ext uri="{D42A27DB-BD31-4B8C-83A1-F6EECF244321}">
                <p14:modId xmlns:p14="http://schemas.microsoft.com/office/powerpoint/2010/main" val="3135155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2578"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p:spPr>
        <p:txBody>
          <a:bodyPr/>
          <a:lstStyle>
            <a:lvl1pPr>
              <a:defRPr>
                <a:solidFill>
                  <a:schemeClr val="bg1"/>
                </a:solidFill>
              </a:defRPr>
            </a:lvl1pPr>
          </a:lstStyle>
          <a:p>
            <a:r>
              <a:rPr lang="en-US"/>
              <a:t>Click icon to add picture</a:t>
            </a:r>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p:spPr>
        <p:txBody>
          <a:bodyPr/>
          <a:lstStyle>
            <a:lvl1pPr>
              <a:defRPr>
                <a:solidFill>
                  <a:schemeClr val="bg1"/>
                </a:solidFill>
              </a:defRPr>
            </a:lvl1pPr>
          </a:lstStyle>
          <a:p>
            <a:r>
              <a:rPr lang="en-US"/>
              <a:t>Click icon to add picture</a:t>
            </a:r>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p:spPr>
        <p:txBody>
          <a:bodyPr/>
          <a:lstStyle>
            <a:lvl1pPr>
              <a:defRPr>
                <a:solidFill>
                  <a:schemeClr val="bg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655BB120-DEC8-4862-A749-F95DCFBBD8A3}"/>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884DC4C2-9D2C-4842-A411-C03316909904}"/>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80203216-1526-40D8-82F2-453F753FA3DB}"/>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9" name="Text Placeholder 8">
            <a:extLst>
              <a:ext uri="{FF2B5EF4-FFF2-40B4-BE49-F238E27FC236}">
                <a16:creationId xmlns:a16="http://schemas.microsoft.com/office/drawing/2014/main" id="{2B73FA08-BEBA-4849-818A-CAA0CE59A661}"/>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FF22C7FD-AB94-474F-A263-6F71CCCBCD7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8313147"/>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272C5A-A11F-4DD3-BF54-F64C82B84D60}"/>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ext Placeholder 8">
            <a:extLst>
              <a:ext uri="{FF2B5EF4-FFF2-40B4-BE49-F238E27FC236}">
                <a16:creationId xmlns:a16="http://schemas.microsoft.com/office/drawing/2014/main" id="{A59EA477-4D96-4C94-A268-87C2D94F0851}"/>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5" name="Cadre 4">
            <a:extLst>
              <a:ext uri="{FF2B5EF4-FFF2-40B4-BE49-F238E27FC236}">
                <a16:creationId xmlns:a16="http://schemas.microsoft.com/office/drawing/2014/main" id="{3DF33BB3-DE83-4590-A4FA-9BC48FEB225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23063808"/>
      </p:ext>
    </p:extLst>
  </p:cSld>
  <p:clrMapOvr>
    <a:masterClrMapping/>
  </p:clrMapOvr>
  <p:extLst>
    <p:ext uri="{DCECCB84-F9BA-43D5-87BE-67443E8EF086}">
      <p15:sldGuideLst xmlns:p15="http://schemas.microsoft.com/office/powerpoint/2012/main">
        <p15:guide id="1" orient="horz" pos="3906">
          <p15:clr>
            <a:srgbClr val="F26B43"/>
          </p15:clr>
        </p15:guide>
        <p15:guide id="2" orient="horz" pos="4156">
          <p15:clr>
            <a:srgbClr val="F26B43"/>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Emp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p:nvSpPr>
        <p:spPr>
          <a:xfrm>
            <a:off x="-1" y="0"/>
            <a:ext cx="59879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Espace réservé du numéro de diapositive 2">
            <a:extLst>
              <a:ext uri="{FF2B5EF4-FFF2-40B4-BE49-F238E27FC236}">
                <a16:creationId xmlns:a16="http://schemas.microsoft.com/office/drawing/2014/main" id="{4E9F0883-33F3-4D62-A0A5-04FAA00189A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8" name="Espace réservé du pied de page 4">
            <a:extLst>
              <a:ext uri="{FF2B5EF4-FFF2-40B4-BE49-F238E27FC236}">
                <a16:creationId xmlns:a16="http://schemas.microsoft.com/office/drawing/2014/main" id="{7CE4141A-CB17-4D34-9EF4-654584A2F66C}"/>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7" name="Cadre 6">
            <a:extLst>
              <a:ext uri="{FF2B5EF4-FFF2-40B4-BE49-F238E27FC236}">
                <a16:creationId xmlns:a16="http://schemas.microsoft.com/office/drawing/2014/main" id="{DDD157D2-6F21-42E5-B4EA-1247BDAA626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97736816"/>
      </p:ext>
    </p:extLst>
  </p:cSld>
  <p:clrMapOvr>
    <a:masterClrMapping/>
  </p:clrMapOvr>
  <p:extLst>
    <p:ext uri="{DCECCB84-F9BA-43D5-87BE-67443E8EF086}">
      <p15:sldGuideLst xmlns:p15="http://schemas.microsoft.com/office/powerpoint/2012/main">
        <p15:guide id="1" orient="horz" pos="3906">
          <p15:clr>
            <a:srgbClr val="F26B43"/>
          </p15:clr>
        </p15:guide>
        <p15:guide id="2" orient="horz" pos="4156">
          <p15:clr>
            <a:srgbClr val="F26B43"/>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Visual on the right">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7B4C045D-983E-4F2B-8857-9216B119E081}"/>
              </a:ext>
            </a:extLst>
          </p:cNvPr>
          <p:cNvSpPr>
            <a:spLocks noGrp="1"/>
          </p:cNvSpPr>
          <p:nvPr>
            <p:ph type="pic" sz="quarter" idx="13"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dirty="0"/>
              <a:t> </a:t>
            </a:r>
          </a:p>
        </p:txBody>
      </p:sp>
      <p:sp>
        <p:nvSpPr>
          <p:cNvPr id="2" name="Espace réservé du numéro de diapositive 1">
            <a:extLst>
              <a:ext uri="{FF2B5EF4-FFF2-40B4-BE49-F238E27FC236}">
                <a16:creationId xmlns:a16="http://schemas.microsoft.com/office/drawing/2014/main" id="{B52F0521-4D9F-4207-B1DF-7BCF176045CE}"/>
              </a:ext>
            </a:extLst>
          </p:cNvPr>
          <p:cNvSpPr>
            <a:spLocks noGrp="1"/>
          </p:cNvSpPr>
          <p:nvPr>
            <p:ph type="sldNum" sz="quarter" idx="18"/>
          </p:nvPr>
        </p:nvSpPr>
        <p:spPr/>
        <p:txBody>
          <a:bodyPr/>
          <a:lstStyle/>
          <a:p>
            <a:fld id="{73DEE697-9B70-4EB1-8BD4-C00003642E17}" type="slidenum">
              <a:rPr lang="en-SE" smtClean="0"/>
              <a:t>‹#›</a:t>
            </a:fld>
            <a:endParaRPr lang="en-SE"/>
          </a:p>
        </p:txBody>
      </p:sp>
      <p:sp>
        <p:nvSpPr>
          <p:cNvPr id="5" name="Text Placeholder 8">
            <a:extLst>
              <a:ext uri="{FF2B5EF4-FFF2-40B4-BE49-F238E27FC236}">
                <a16:creationId xmlns:a16="http://schemas.microsoft.com/office/drawing/2014/main" id="{0FDE419E-CB0C-43DC-A5A5-526480C8B10D}"/>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1197620980"/>
      </p:ext>
    </p:extLst>
  </p:cSld>
  <p:clrMapOvr>
    <a:masterClrMapping/>
  </p:clrMapOvr>
  <p:extLst>
    <p:ext uri="{DCECCB84-F9BA-43D5-87BE-67443E8EF086}">
      <p15:sldGuideLst xmlns:p15="http://schemas.microsoft.com/office/powerpoint/2012/main">
        <p15:guide id="1" orient="horz" pos="3906">
          <p15:clr>
            <a:srgbClr val="F26B43"/>
          </p15:clr>
        </p15:guide>
        <p15:guide id="2" orient="horz" pos="4156">
          <p15:clr>
            <a:srgbClr val="F26B43"/>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p:custDataLst>
              <p:tags r:id="rId2"/>
            </p:custDataLst>
            <p:extLst>
              <p:ext uri="{D42A27DB-BD31-4B8C-83A1-F6EECF244321}">
                <p14:modId xmlns:p14="http://schemas.microsoft.com/office/powerpoint/2010/main" val="1146334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02"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Image 8" descr="Une image contenant objet&#10;&#10;Description générée automatiquement">
            <a:extLst>
              <a:ext uri="{FF2B5EF4-FFF2-40B4-BE49-F238E27FC236}">
                <a16:creationId xmlns:a16="http://schemas.microsoft.com/office/drawing/2014/main" id="{7AB34238-B7E0-4612-92CE-C4989B35C07E}"/>
              </a:ext>
            </a:extLst>
          </p:cNvPr>
          <p:cNvPicPr>
            <a:picLocks noChangeAspect="1"/>
          </p:cNvPicPr>
          <p:nvPr/>
        </p:nvPicPr>
        <p:blipFill rotWithShape="1">
          <a:blip r:embed="rId6">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7" name="Graphique 12">
            <a:extLst>
              <a:ext uri="{FF2B5EF4-FFF2-40B4-BE49-F238E27FC236}">
                <a16:creationId xmlns:a16="http://schemas.microsoft.com/office/drawing/2014/main" id="{4A97E8AF-E7A3-48CB-93FA-FB7ABD189E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 name="Cadre 7">
            <a:extLst>
              <a:ext uri="{FF2B5EF4-FFF2-40B4-BE49-F238E27FC236}">
                <a16:creationId xmlns:a16="http://schemas.microsoft.com/office/drawing/2014/main" id="{2477EA9A-3073-4EA7-A4DD-B3342BEE6CC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326298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Thanks 1">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p:custDataLst>
              <p:tags r:id="rId2"/>
            </p:custDataLst>
            <p:extLst>
              <p:ext uri="{D42A27DB-BD31-4B8C-83A1-F6EECF244321}">
                <p14:modId xmlns:p14="http://schemas.microsoft.com/office/powerpoint/2010/main" val="1678642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26"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ZoneTexte 9">
            <a:extLst>
              <a:ext uri="{FF2B5EF4-FFF2-40B4-BE49-F238E27FC236}">
                <a16:creationId xmlns:a16="http://schemas.microsoft.com/office/drawing/2014/main" id="{C539E3ED-BDF3-459B-ADDB-C44E9D3916BA}"/>
              </a:ext>
            </a:extLst>
          </p:cNvPr>
          <p:cNvSpPr txBox="1"/>
          <p:nvPr/>
        </p:nvSpPr>
        <p:spPr>
          <a:xfrm>
            <a:off x="515380" y="944724"/>
            <a:ext cx="3416320" cy="1200329"/>
          </a:xfrm>
          <a:prstGeom prst="rect">
            <a:avLst/>
          </a:prstGeom>
          <a:noFill/>
        </p:spPr>
        <p:txBody>
          <a:bodyPr wrap="none" rtlCol="0">
            <a:spAutoFit/>
          </a:bodyPr>
          <a:lstStyle/>
          <a:p>
            <a:r>
              <a:rPr lang="fr-FR" sz="7200" b="1" dirty="0">
                <a:solidFill>
                  <a:schemeClr val="bg1"/>
                </a:solidFill>
                <a:latin typeface="+mn-lt"/>
              </a:rPr>
              <a:t>THANK</a:t>
            </a:r>
          </a:p>
        </p:txBody>
      </p:sp>
      <p:pic>
        <p:nvPicPr>
          <p:cNvPr id="14" name="Image 13" descr="Une image contenant objet&#10;&#10;Description générée automatiquement">
            <a:extLst>
              <a:ext uri="{FF2B5EF4-FFF2-40B4-BE49-F238E27FC236}">
                <a16:creationId xmlns:a16="http://schemas.microsoft.com/office/drawing/2014/main" id="{F8221D8A-EA7F-4431-BA65-C4F6154E8931}"/>
              </a:ext>
            </a:extLst>
          </p:cNvPr>
          <p:cNvPicPr>
            <a:picLocks noChangeAspect="1"/>
          </p:cNvPicPr>
          <p:nvPr/>
        </p:nvPicPr>
        <p:blipFill rotWithShape="1">
          <a:blip r:embed="rId6">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20" name="ZoneTexte 19">
            <a:extLst>
              <a:ext uri="{FF2B5EF4-FFF2-40B4-BE49-F238E27FC236}">
                <a16:creationId xmlns:a16="http://schemas.microsoft.com/office/drawing/2014/main" id="{6EB9C8AA-305A-4586-B066-7FD90B345C8E}"/>
              </a:ext>
            </a:extLst>
          </p:cNvPr>
          <p:cNvSpPr txBox="1"/>
          <p:nvPr/>
        </p:nvSpPr>
        <p:spPr>
          <a:xfrm>
            <a:off x="613347" y="2014987"/>
            <a:ext cx="2628292" cy="1116124"/>
          </a:xfrm>
          <a:prstGeom prst="rect">
            <a:avLst/>
          </a:prstGeom>
          <a:solidFill>
            <a:schemeClr val="tx2"/>
          </a:solidFill>
        </p:spPr>
        <p:txBody>
          <a:bodyPr wrap="square" lIns="180000" rIns="180000" rtlCol="0">
            <a:noAutofit/>
          </a:bodyPr>
          <a:lstStyle/>
          <a:p>
            <a:pPr algn="ctr"/>
            <a:r>
              <a:rPr lang="fr-FR" sz="7200" b="1" dirty="0">
                <a:solidFill>
                  <a:schemeClr val="bg1"/>
                </a:solidFill>
                <a:latin typeface="+mn-lt"/>
              </a:rPr>
              <a:t>YOU</a:t>
            </a:r>
          </a:p>
        </p:txBody>
      </p:sp>
      <p:pic>
        <p:nvPicPr>
          <p:cNvPr id="9" name="Graphique 12">
            <a:extLst>
              <a:ext uri="{FF2B5EF4-FFF2-40B4-BE49-F238E27FC236}">
                <a16:creationId xmlns:a16="http://schemas.microsoft.com/office/drawing/2014/main" id="{179AD86B-4CB0-4369-A2E2-E512D4A8BC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1" name="Cadre 10">
            <a:extLst>
              <a:ext uri="{FF2B5EF4-FFF2-40B4-BE49-F238E27FC236}">
                <a16:creationId xmlns:a16="http://schemas.microsoft.com/office/drawing/2014/main" id="{F945265E-2B42-4452-B3C5-C3D6662D38A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761066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Thanks 2">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p:custDataLst>
              <p:tags r:id="rId2"/>
            </p:custDataLst>
            <p:extLst>
              <p:ext uri="{D42A27DB-BD31-4B8C-83A1-F6EECF244321}">
                <p14:modId xmlns:p14="http://schemas.microsoft.com/office/powerpoint/2010/main" val="1973604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50"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13" descr="Une image contenant objet&#10;&#10;Description générée automatiquement">
            <a:extLst>
              <a:ext uri="{FF2B5EF4-FFF2-40B4-BE49-F238E27FC236}">
                <a16:creationId xmlns:a16="http://schemas.microsoft.com/office/drawing/2014/main" id="{99BF86A5-F0B8-42C9-A87E-16C8B6F6808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33" name="Rectangle 32">
            <a:extLst>
              <a:ext uri="{FF2B5EF4-FFF2-40B4-BE49-F238E27FC236}">
                <a16:creationId xmlns:a16="http://schemas.microsoft.com/office/drawing/2014/main" id="{F679F638-3664-4A3D-B3CC-1AE9AB09B32C}"/>
              </a:ext>
            </a:extLst>
          </p:cNvPr>
          <p:cNvSpPr/>
          <p:nvPr/>
        </p:nvSpPr>
        <p:spPr>
          <a:xfrm>
            <a:off x="613347" y="2022491"/>
            <a:ext cx="2628292"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e 33">
            <a:extLst>
              <a:ext uri="{FF2B5EF4-FFF2-40B4-BE49-F238E27FC236}">
                <a16:creationId xmlns:a16="http://schemas.microsoft.com/office/drawing/2014/main" id="{113FDBA7-5D27-421C-85B6-3FA82D4FF202}"/>
              </a:ext>
            </a:extLst>
          </p:cNvPr>
          <p:cNvGrpSpPr/>
          <p:nvPr/>
        </p:nvGrpSpPr>
        <p:grpSpPr>
          <a:xfrm>
            <a:off x="697167" y="1903445"/>
            <a:ext cx="2376783" cy="1354217"/>
            <a:chOff x="794460" y="1664804"/>
            <a:chExt cx="2376783" cy="1354217"/>
          </a:xfrm>
        </p:grpSpPr>
        <p:sp>
          <p:nvSpPr>
            <p:cNvPr id="36" name="TextBox 12">
              <a:extLst>
                <a:ext uri="{FF2B5EF4-FFF2-40B4-BE49-F238E27FC236}">
                  <a16:creationId xmlns:a16="http://schemas.microsoft.com/office/drawing/2014/main" id="{6DBE849B-11CF-4A64-8448-70B62EB6CF22}"/>
                </a:ext>
              </a:extLst>
            </p:cNvPr>
            <p:cNvSpPr txBox="1">
              <a:spLocks/>
            </p:cNvSpPr>
            <p:nvPr/>
          </p:nvSpPr>
          <p:spPr>
            <a:xfrm>
              <a:off x="794460" y="1664804"/>
              <a:ext cx="814325" cy="1354217"/>
            </a:xfrm>
            <a:prstGeom prst="rect">
              <a:avLst/>
            </a:prstGeom>
            <a:noFill/>
          </p:spPr>
          <p:txBody>
            <a:bodyPr wrap="none" lIns="0" tIns="0" rIns="0" bIns="0" rtlCol="0" anchor="ctr">
              <a:noAutofit/>
            </a:bodyPr>
            <a:lstStyle/>
            <a:p>
              <a:pPr algn="ctr"/>
              <a:r>
                <a:rPr lang="en-GB" sz="8000" b="1" dirty="0">
                  <a:blipFill>
                    <a:blip r:embed="rId8"/>
                    <a:stretch>
                      <a:fillRect/>
                    </a:stretch>
                  </a:blipFill>
                </a:rPr>
                <a:t>Y</a:t>
              </a:r>
            </a:p>
          </p:txBody>
        </p:sp>
        <p:sp>
          <p:nvSpPr>
            <p:cNvPr id="37" name="TextBox 12">
              <a:extLst>
                <a:ext uri="{FF2B5EF4-FFF2-40B4-BE49-F238E27FC236}">
                  <a16:creationId xmlns:a16="http://schemas.microsoft.com/office/drawing/2014/main" id="{A243C84E-50CC-4C5F-B7D5-5A14645EA45A}"/>
                </a:ext>
              </a:extLst>
            </p:cNvPr>
            <p:cNvSpPr txBox="1">
              <a:spLocks/>
            </p:cNvSpPr>
            <p:nvPr/>
          </p:nvSpPr>
          <p:spPr>
            <a:xfrm>
              <a:off x="1550687" y="1664804"/>
              <a:ext cx="814325" cy="1354217"/>
            </a:xfrm>
            <a:prstGeom prst="rect">
              <a:avLst/>
            </a:prstGeom>
            <a:noFill/>
          </p:spPr>
          <p:txBody>
            <a:bodyPr wrap="none" lIns="0" tIns="0" rIns="0" bIns="0" rtlCol="0" anchor="ctr">
              <a:noAutofit/>
            </a:bodyPr>
            <a:lstStyle/>
            <a:p>
              <a:pPr algn="ctr"/>
              <a:r>
                <a:rPr lang="en-GB" sz="8000" b="1" dirty="0">
                  <a:blipFill>
                    <a:blip r:embed="rId8"/>
                    <a:stretch>
                      <a:fillRect/>
                    </a:stretch>
                  </a:blipFill>
                </a:rPr>
                <a:t>O</a:t>
              </a:r>
            </a:p>
          </p:txBody>
        </p:sp>
        <p:sp>
          <p:nvSpPr>
            <p:cNvPr id="38" name="TextBox 12">
              <a:extLst>
                <a:ext uri="{FF2B5EF4-FFF2-40B4-BE49-F238E27FC236}">
                  <a16:creationId xmlns:a16="http://schemas.microsoft.com/office/drawing/2014/main" id="{4DE2360C-0138-43FB-88B6-A916D5FF6C06}"/>
                </a:ext>
              </a:extLst>
            </p:cNvPr>
            <p:cNvSpPr txBox="1">
              <a:spLocks/>
            </p:cNvSpPr>
            <p:nvPr/>
          </p:nvSpPr>
          <p:spPr>
            <a:xfrm>
              <a:off x="2356918" y="1664804"/>
              <a:ext cx="814325" cy="1354217"/>
            </a:xfrm>
            <a:prstGeom prst="rect">
              <a:avLst/>
            </a:prstGeom>
            <a:noFill/>
          </p:spPr>
          <p:txBody>
            <a:bodyPr wrap="none" lIns="0" tIns="0" rIns="0" bIns="0" rtlCol="0" anchor="ctr">
              <a:noAutofit/>
            </a:bodyPr>
            <a:lstStyle/>
            <a:p>
              <a:pPr algn="ctr"/>
              <a:r>
                <a:rPr lang="en-GB" sz="8000" b="1" dirty="0">
                  <a:blipFill>
                    <a:blip r:embed="rId8"/>
                    <a:stretch>
                      <a:fillRect/>
                    </a:stretch>
                  </a:blipFill>
                </a:rPr>
                <a:t>U</a:t>
              </a:r>
            </a:p>
          </p:txBody>
        </p:sp>
      </p:grpSp>
      <p:sp>
        <p:nvSpPr>
          <p:cNvPr id="40" name="ZoneTexte 39">
            <a:extLst>
              <a:ext uri="{FF2B5EF4-FFF2-40B4-BE49-F238E27FC236}">
                <a16:creationId xmlns:a16="http://schemas.microsoft.com/office/drawing/2014/main" id="{63612154-01AA-4A44-9626-0CEFBE31DD80}"/>
              </a:ext>
            </a:extLst>
          </p:cNvPr>
          <p:cNvSpPr txBox="1"/>
          <p:nvPr/>
        </p:nvSpPr>
        <p:spPr>
          <a:xfrm>
            <a:off x="515380" y="944724"/>
            <a:ext cx="3416320" cy="1200329"/>
          </a:xfrm>
          <a:prstGeom prst="rect">
            <a:avLst/>
          </a:prstGeom>
          <a:noFill/>
        </p:spPr>
        <p:txBody>
          <a:bodyPr wrap="none" rtlCol="0">
            <a:spAutoFit/>
          </a:bodyPr>
          <a:lstStyle/>
          <a:p>
            <a:r>
              <a:rPr lang="fr-FR" sz="7200" b="1" dirty="0">
                <a:solidFill>
                  <a:schemeClr val="bg1"/>
                </a:solidFill>
                <a:latin typeface="+mn-lt"/>
              </a:rPr>
              <a:t>THANK</a:t>
            </a:r>
          </a:p>
        </p:txBody>
      </p:sp>
      <p:pic>
        <p:nvPicPr>
          <p:cNvPr id="15" name="Graphique 12">
            <a:extLst>
              <a:ext uri="{FF2B5EF4-FFF2-40B4-BE49-F238E27FC236}">
                <a16:creationId xmlns:a16="http://schemas.microsoft.com/office/drawing/2014/main" id="{9A6E24CF-8D33-4CD9-8F42-13A4AED0D58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id="{DD99AA5A-3B38-4496-8080-775E9B06BE0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92845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582448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dirty="0"/>
              <a:t>Click to change the text styles on the slide master</a:t>
            </a:r>
          </a:p>
          <a:p>
            <a:pPr lvl="1"/>
            <a:r>
              <a:rPr lang="en-GB" dirty="0"/>
              <a:t>Second level</a:t>
            </a:r>
          </a:p>
          <a:p>
            <a:pPr lvl="2"/>
            <a:r>
              <a:rPr lang="en-GB" dirty="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dirty="0"/>
              <a:t>Click to change the text styles on the slide master</a:t>
            </a:r>
          </a:p>
          <a:p>
            <a:pPr lvl="1"/>
            <a:r>
              <a:rPr lang="en-GB" dirty="0"/>
              <a:t>Second level </a:t>
            </a:r>
          </a:p>
          <a:p>
            <a:pPr lvl="2"/>
            <a:r>
              <a:rPr lang="en-GB" dirty="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Cadre 16">
            <a:extLst>
              <a:ext uri="{FF2B5EF4-FFF2-40B4-BE49-F238E27FC236}">
                <a16:creationId xmlns:a16="http://schemas.microsoft.com/office/drawing/2014/main" id="{05F617A1-E6DF-48EA-BCD2-4A8DD8E15AE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 Placeholder 5">
            <a:extLst>
              <a:ext uri="{FF2B5EF4-FFF2-40B4-BE49-F238E27FC236}">
                <a16:creationId xmlns:a16="http://schemas.microsoft.com/office/drawing/2014/main" id="{0B8FD4C0-96FD-4A08-854E-D1EC426AB4D5}"/>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50579737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C92D-BB54-47BE-86A6-09B815E32E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59CB5548-31DC-4DAB-9749-11F3FC3C0F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0327D3C2-F791-4614-9C61-790E6F8B1589}"/>
              </a:ext>
            </a:extLst>
          </p:cNvPr>
          <p:cNvSpPr>
            <a:spLocks noGrp="1"/>
          </p:cNvSpPr>
          <p:nvPr>
            <p:ph type="dt" sz="half" idx="10"/>
          </p:nvPr>
        </p:nvSpPr>
        <p:spPr/>
        <p:txBody>
          <a:bodyPr/>
          <a:lstStyle/>
          <a:p>
            <a:fld id="{18E342F9-725B-4C87-A0FA-95B4EFBA6D62}" type="datetimeFigureOut">
              <a:rPr lang="en-SE" smtClean="0"/>
              <a:t>2021-04-26</a:t>
            </a:fld>
            <a:endParaRPr lang="en-SE"/>
          </a:p>
        </p:txBody>
      </p:sp>
      <p:sp>
        <p:nvSpPr>
          <p:cNvPr id="5" name="Footer Placeholder 4">
            <a:extLst>
              <a:ext uri="{FF2B5EF4-FFF2-40B4-BE49-F238E27FC236}">
                <a16:creationId xmlns:a16="http://schemas.microsoft.com/office/drawing/2014/main" id="{8AD06D39-AF01-436E-A1F7-CBCA5D8B9ADB}"/>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9866E0D-18D0-4A10-BBA5-E5F339D32371}"/>
              </a:ext>
            </a:extLst>
          </p:cNvPr>
          <p:cNvSpPr>
            <a:spLocks noGrp="1"/>
          </p:cNvSpPr>
          <p:nvPr>
            <p:ph type="sldNum" sz="quarter" idx="12"/>
          </p:nvPr>
        </p:nvSpPr>
        <p:spPr/>
        <p:txBody>
          <a:bodyPr/>
          <a:lstStyle/>
          <a:p>
            <a:fld id="{73DEE697-9B70-4EB1-8BD4-C00003642E17}" type="slidenum">
              <a:rPr lang="en-SE" smtClean="0"/>
              <a:t>‹#›</a:t>
            </a:fld>
            <a:endParaRPr lang="en-SE"/>
          </a:p>
        </p:txBody>
      </p:sp>
    </p:spTree>
    <p:extLst>
      <p:ext uri="{BB962C8B-B14F-4D97-AF65-F5344CB8AC3E}">
        <p14:creationId xmlns:p14="http://schemas.microsoft.com/office/powerpoint/2010/main" val="1733539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s with li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514522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418BE7AA-B05F-40FC-BE65-334D5A780A55}"/>
              </a:ext>
            </a:extLst>
          </p:cNvPr>
          <p:cNvCxnSpPr>
            <a:cxnSpLocks/>
          </p:cNvCxnSpPr>
          <p:nvPr/>
        </p:nvCxnSpPr>
        <p:spPr>
          <a:xfrm flipV="1">
            <a:off x="415884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8E28A143-6AE4-4026-8B3B-9C8721F9340E}"/>
              </a:ext>
            </a:extLst>
          </p:cNvPr>
          <p:cNvCxnSpPr>
            <a:cxnSpLocks/>
          </p:cNvCxnSpPr>
          <p:nvPr/>
        </p:nvCxnSpPr>
        <p:spPr>
          <a:xfrm flipV="1">
            <a:off x="803313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adre 16">
            <a:extLst>
              <a:ext uri="{FF2B5EF4-FFF2-40B4-BE49-F238E27FC236}">
                <a16:creationId xmlns:a16="http://schemas.microsoft.com/office/drawing/2014/main" id="{919C6419-FFDB-4B8E-901B-D29524A82EF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 Placeholder 5">
            <a:extLst>
              <a:ext uri="{FF2B5EF4-FFF2-40B4-BE49-F238E27FC236}">
                <a16:creationId xmlns:a16="http://schemas.microsoft.com/office/drawing/2014/main" id="{917A0680-AD05-4F07-A2E3-10A9F8A60DA9}"/>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56294076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908360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73DEE697-9B70-4EB1-8BD4-C00003642E17}" type="slidenum">
              <a:rPr lang="en-SE" smtClean="0"/>
              <a:t>‹#›</a:t>
            </a:fld>
            <a:endParaRPr lang="en-SE"/>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p:txBody>
          <a:bodyPr/>
          <a:lstStyle>
            <a:lvl1pPr>
              <a:defRPr/>
            </a:lvl1pPr>
          </a:lstStyle>
          <a:p>
            <a:r>
              <a:rPr lang="fr-FR" dirty="0"/>
              <a:t>TITLE OF THE SLIDE</a:t>
            </a:r>
          </a:p>
        </p:txBody>
      </p:sp>
      <p:sp>
        <p:nvSpPr>
          <p:cNvPr id="9" name="Cadre 8">
            <a:extLst>
              <a:ext uri="{FF2B5EF4-FFF2-40B4-BE49-F238E27FC236}">
                <a16:creationId xmlns:a16="http://schemas.microsoft.com/office/drawing/2014/main" id="{2F76EB0B-D792-435A-A672-36B46B20BA9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7396489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293588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ontent Placeholder 2">
            <a:extLst>
              <a:ext uri="{FF2B5EF4-FFF2-40B4-BE49-F238E27FC236}">
                <a16:creationId xmlns:a16="http://schemas.microsoft.com/office/drawing/2014/main" id="{C3448DD5-93B4-4A86-B5D7-CD4057F61538}"/>
              </a:ext>
            </a:extLst>
          </p:cNvPr>
          <p:cNvSpPr>
            <a:spLocks noGrp="1"/>
          </p:cNvSpPr>
          <p:nvPr>
            <p:ph idx="1" hasCustomPrompt="1"/>
          </p:nvPr>
        </p:nvSpPr>
        <p:spPr>
          <a:xfrm>
            <a:off x="40478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3D580420-D108-4DFA-B447-3503E53C92F1}"/>
              </a:ext>
            </a:extLst>
          </p:cNvPr>
          <p:cNvSpPr>
            <a:spLocks noGrp="1"/>
          </p:cNvSpPr>
          <p:nvPr>
            <p:ph idx="15" hasCustomPrompt="1"/>
          </p:nvPr>
        </p:nvSpPr>
        <p:spPr>
          <a:xfrm>
            <a:off x="3309868"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8" name="Content Placeholder 2">
            <a:extLst>
              <a:ext uri="{FF2B5EF4-FFF2-40B4-BE49-F238E27FC236}">
                <a16:creationId xmlns:a16="http://schemas.microsoft.com/office/drawing/2014/main" id="{22215690-EA4B-4816-B47C-BFB80C4C015D}"/>
              </a:ext>
            </a:extLst>
          </p:cNvPr>
          <p:cNvSpPr>
            <a:spLocks noGrp="1"/>
          </p:cNvSpPr>
          <p:nvPr>
            <p:ph idx="16" hasCustomPrompt="1"/>
          </p:nvPr>
        </p:nvSpPr>
        <p:spPr>
          <a:xfrm>
            <a:off x="6214951"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9" name="Content Placeholder 2">
            <a:extLst>
              <a:ext uri="{FF2B5EF4-FFF2-40B4-BE49-F238E27FC236}">
                <a16:creationId xmlns:a16="http://schemas.microsoft.com/office/drawing/2014/main" id="{17D90A67-975F-482E-9AB6-7B0ED64C41FE}"/>
              </a:ext>
            </a:extLst>
          </p:cNvPr>
          <p:cNvSpPr>
            <a:spLocks noGrp="1"/>
          </p:cNvSpPr>
          <p:nvPr>
            <p:ph idx="19" hasCustomPrompt="1"/>
          </p:nvPr>
        </p:nvSpPr>
        <p:spPr>
          <a:xfrm>
            <a:off x="912003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adre 19">
            <a:extLst>
              <a:ext uri="{FF2B5EF4-FFF2-40B4-BE49-F238E27FC236}">
                <a16:creationId xmlns:a16="http://schemas.microsoft.com/office/drawing/2014/main" id="{886789B0-90FF-4F37-9433-42344C0A572F}"/>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id="{060E4F68-205C-4A84-9302-7FAB2DC34DE6}"/>
              </a:ext>
            </a:extLst>
          </p:cNvPr>
          <p:cNvSpPr>
            <a:spLocks noGrp="1"/>
          </p:cNvSpPr>
          <p:nvPr>
            <p:ph type="body" sz="quarter" idx="20"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55745920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columns with li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019360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3309868"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6214951"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ontent Placeholder 2">
            <a:extLst>
              <a:ext uri="{FF2B5EF4-FFF2-40B4-BE49-F238E27FC236}">
                <a16:creationId xmlns:a16="http://schemas.microsoft.com/office/drawing/2014/main" id="{1D0309A2-2C77-4A6B-86B6-B5D04081C276}"/>
              </a:ext>
            </a:extLst>
          </p:cNvPr>
          <p:cNvSpPr>
            <a:spLocks noGrp="1"/>
          </p:cNvSpPr>
          <p:nvPr>
            <p:ph idx="19" hasCustomPrompt="1"/>
          </p:nvPr>
        </p:nvSpPr>
        <p:spPr>
          <a:xfrm>
            <a:off x="9120035" y="1808820"/>
            <a:ext cx="2667153" cy="3868080"/>
          </a:xfr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3C50CCED-DF68-4D21-B175-373AD9E463D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id="{7BA22C6F-0CC3-4D57-80F5-CD03A6509911}"/>
              </a:ext>
            </a:extLst>
          </p:cNvPr>
          <p:cNvSpPr>
            <a:spLocks noGrp="1"/>
          </p:cNvSpPr>
          <p:nvPr>
            <p:ph type="body" sz="quarter" idx="20"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77047216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Empty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033609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94261333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83412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5266C08B-2F7E-4F8B-BF8E-E61C11C088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CE0DAD37-9E91-4CB5-BBFB-D7D0AE680AD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7" name="Espace réservé du numéro de diapositive 2">
            <a:extLst>
              <a:ext uri="{FF2B5EF4-FFF2-40B4-BE49-F238E27FC236}">
                <a16:creationId xmlns:a16="http://schemas.microsoft.com/office/drawing/2014/main" id="{FF24FD81-7B55-4044-B852-C1B3DF92DCD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8" name="Espace réservé du pied de page 4">
            <a:extLst>
              <a:ext uri="{FF2B5EF4-FFF2-40B4-BE49-F238E27FC236}">
                <a16:creationId xmlns:a16="http://schemas.microsoft.com/office/drawing/2014/main" id="{B9B9ED51-C446-4AC1-B24E-06FFE95D92F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9E12D94-276B-4046-B3E1-AA0B7ECE75A3}"/>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CE3DF51A-74C3-4387-8AC2-7451AC9EA26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D139AACC-CA50-4151-87D7-5E65665D2864}"/>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55011787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008238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A3C6331E-7AA2-48FC-848A-107CE4F05F72}"/>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id="{E4713064-6C17-45BD-90AB-6E9E0B88803A}"/>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92343281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2 columns_Dark Blue Bg with line">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78875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1F374AA6-28F4-41FD-A410-764242D207E0}"/>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559CE3AF-CA30-4ED6-8552-329F4537E11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AD1B61BB-BDEF-4DAB-8CDD-EE8FE2A14DB6}"/>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25667357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3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575785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5CE47666-5F6C-4221-BE57-EDA03F18B75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id="{D13D2839-C8C2-47A5-929D-74BCB3BF83A3}"/>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9554129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 columns_Dark Blue Bg with line">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633861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38BA5899-CDBB-42D8-BFCD-64F5857EFC65}"/>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0319CC48-B0CA-4682-86EB-D878921F8F3B}"/>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EB3C9E83-59DE-4031-99F8-8E589A475E7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68207C00-928F-496F-B7C6-9171CBC214C4}"/>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99936848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olumns_Dark Blue Bg ">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087554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73DEE697-9B70-4EB1-8BD4-C00003642E17}" type="slidenum">
              <a:rPr lang="en-SE" smtClean="0"/>
              <a:t>‹#›</a:t>
            </a:fld>
            <a:endParaRPr lang="en-SE"/>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8099771D-F956-4DB9-B4F7-7E761C11A3B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id="{581BF1F8-6CC9-494D-8602-9E9AB8CE19EC}"/>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58265580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olumns_Dark Blue Bg with line">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95913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73DEE697-9B70-4EB1-8BD4-C00003642E17}" type="slidenum">
              <a:rPr lang="en-SE" smtClean="0"/>
              <a:t>‹#›</a:t>
            </a:fld>
            <a:endParaRPr lang="en-SE"/>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 </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325EBEA5-1389-448B-8CAE-B7B85188084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id="{588D9899-BB37-4FE9-A385-9495B967978B}"/>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5061541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FSU_graf1">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977795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461966"/>
            <a:ext cx="7114600" cy="4214934"/>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382932" y="910179"/>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899244"/>
            <a:ext cx="11463417" cy="230832"/>
          </a:xfrm>
        </p:spPr>
        <p:txBody>
          <a:bodyPr wrap="square" lIns="72000" anchor="b">
            <a:spAutoFit/>
          </a:bodyPr>
          <a:lstStyle>
            <a:lvl1pPr marL="0" indent="0">
              <a:buNone/>
              <a:defRPr sz="9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73DEE697-9B70-4EB1-8BD4-C00003642E17}" type="slidenum">
              <a:rPr lang="en-SE" smtClean="0"/>
              <a:t>‹#›</a:t>
            </a:fld>
            <a:endParaRPr lang="en-SE"/>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p:txBody>
          <a:bodyPr/>
          <a:lstStyle>
            <a:lvl1pPr>
              <a:defRPr/>
            </a:lvl1pPr>
          </a:lstStyle>
          <a:p>
            <a:r>
              <a:rPr lang="fr-FR" dirty="0"/>
              <a:t>TITLE OF THE SLIDE</a:t>
            </a:r>
          </a:p>
        </p:txBody>
      </p:sp>
      <p:sp>
        <p:nvSpPr>
          <p:cNvPr id="9" name="Cadre 8">
            <a:extLst>
              <a:ext uri="{FF2B5EF4-FFF2-40B4-BE49-F238E27FC236}">
                <a16:creationId xmlns:a16="http://schemas.microsoft.com/office/drawing/2014/main" id="{2F76EB0B-D792-435A-A672-36B46B20BA9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 Placeholder 11">
            <a:extLst>
              <a:ext uri="{FF2B5EF4-FFF2-40B4-BE49-F238E27FC236}">
                <a16:creationId xmlns:a16="http://schemas.microsoft.com/office/drawing/2014/main" id="{8843A2D7-326D-42B5-BBBD-D625FAC04BEE}"/>
              </a:ext>
            </a:extLst>
          </p:cNvPr>
          <p:cNvSpPr>
            <a:spLocks noGrp="1"/>
          </p:cNvSpPr>
          <p:nvPr>
            <p:ph type="body" sz="quarter" idx="19"/>
          </p:nvPr>
        </p:nvSpPr>
        <p:spPr>
          <a:xfrm>
            <a:off x="7661301" y="1461967"/>
            <a:ext cx="4125913" cy="4214934"/>
          </a:xfrm>
          <a:ln w="19050">
            <a:solidFill>
              <a:srgbClr val="5C1237"/>
            </a:solidFill>
          </a:ln>
        </p:spPr>
        <p:txBody>
          <a:bodyPr lIns="108000" tIns="108000" rIns="108000" bIns="108000"/>
          <a:lstStyle>
            <a:lvl2pPr>
              <a:defRPr sz="1400"/>
            </a:lvl2pPr>
            <a:lvl3pPr>
              <a:defRPr sz="1200"/>
            </a:lvl3pPr>
            <a:lvl4pPr>
              <a:defRPr sz="105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E" dirty="0"/>
          </a:p>
        </p:txBody>
      </p:sp>
    </p:spTree>
    <p:extLst>
      <p:ext uri="{BB962C8B-B14F-4D97-AF65-F5344CB8AC3E}">
        <p14:creationId xmlns:p14="http://schemas.microsoft.com/office/powerpoint/2010/main" val="363303540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mpty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587976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7D382778-4BBE-4E08-86E4-7B7315AC1A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BA150D9F-19CF-41D5-863B-7F91F1AB7D3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1F9D6FB-8DB3-4379-851A-D7F19062A2E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ADCF342B-275C-4A27-A66D-2820075198A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47377B4-5609-49EE-8F95-1C8A59DF904C}"/>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77A1E76D-CD0A-45A9-B7A0-29F80C335450}"/>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25A51E10-43D8-4454-9A7D-4CCEC4EE693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057366565"/>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4937932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2" name="Graphique 8">
            <a:extLst>
              <a:ext uri="{FF2B5EF4-FFF2-40B4-BE49-F238E27FC236}">
                <a16:creationId xmlns:a16="http://schemas.microsoft.com/office/drawing/2014/main" id="{3E2F2A02-19F4-4543-A149-7BA6112B4E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3A83716A-3280-4F1F-A538-84B68BE706C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EA13E63A-DB9A-4943-94F5-7D1662AF82E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AF25B436-5E52-4A56-8F65-3680B6E8DD4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121403F2-4414-4234-BC39-C68A3C040066}"/>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7C4457B5-A8C3-46A7-868D-52171EF747E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EBB2D13E-460C-4484-956A-2E4184DC013A}"/>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53805912"/>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2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155670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5ABA2AAA-2D64-4286-AA8D-E8C4B33EF19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id="{E91D8FF7-186F-4A83-B25D-BE2CF23F6B73}"/>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19217387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 columns_Blue Bg with line">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02671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5E3D423D-34E1-4BDE-8374-98A2C452EFBE}"/>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A05C525A-2558-46E8-80B5-9413899901D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8EC52CDF-D466-4846-9EB9-A47E3FF52F9D}"/>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2888788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3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022588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2B4A1FD1-2F6F-4AF1-B710-F76E885B228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69F96A21-9D84-41D1-8541-CC00DB1A993D}"/>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93185126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3 columns_Blue Bg with line">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020792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6D1337EB-DEA5-4E68-BE59-E3A0603AE2DF}"/>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F9606CDD-74E8-4C9E-BCA3-937206DAC0A3}"/>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2D1E5417-BAA4-429E-95E5-698476B6619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5071CAB1-520A-412F-9E41-239A58BC41C5}"/>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848576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columns_Blue Bg ">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757111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8" name="Cadre 17">
            <a:extLst>
              <a:ext uri="{FF2B5EF4-FFF2-40B4-BE49-F238E27FC236}">
                <a16:creationId xmlns:a16="http://schemas.microsoft.com/office/drawing/2014/main" id="{285449E9-76FD-41C4-AB0F-35C777B4B50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677EC601-BF34-434D-8E7A-B489ACDB1B0A}"/>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418362269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columns_Blue Bg with line">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766282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29" name="Text Placeholder 5">
            <a:extLst>
              <a:ext uri="{FF2B5EF4-FFF2-40B4-BE49-F238E27FC236}">
                <a16:creationId xmlns:a16="http://schemas.microsoft.com/office/drawing/2014/main" id="{14D45F11-0055-46E5-9968-3FD5DC5D98AA}"/>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46000881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Empty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309996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D89E5884-F1A8-4E0D-9234-BB2A7C6AA43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818C64AC-1412-4DDD-9F43-C2EF0519216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8" name="Espace réservé du numéro de diapositive 2">
            <a:extLst>
              <a:ext uri="{FF2B5EF4-FFF2-40B4-BE49-F238E27FC236}">
                <a16:creationId xmlns:a16="http://schemas.microsoft.com/office/drawing/2014/main" id="{83E3C24A-2205-49DD-8B09-37A94D1654F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9" name="Espace réservé du pied de page 4">
            <a:extLst>
              <a:ext uri="{FF2B5EF4-FFF2-40B4-BE49-F238E27FC236}">
                <a16:creationId xmlns:a16="http://schemas.microsoft.com/office/drawing/2014/main" id="{D391BA41-15A6-4B3E-AA8F-038F30517DCA}"/>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43749402-7B23-4B7E-B9FD-7CAE1CA86FA4}"/>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94712C5-0D63-4C06-B235-CC788C7E08B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7ED44F4F-6D28-4DC7-8C2D-ED5FD213A4AE}"/>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89998035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ntent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30152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2" name="Graphique 8">
            <a:extLst>
              <a:ext uri="{FF2B5EF4-FFF2-40B4-BE49-F238E27FC236}">
                <a16:creationId xmlns:a16="http://schemas.microsoft.com/office/drawing/2014/main" id="{2513B4C4-9B08-40EC-B04E-201CA7DE43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B6971712-3753-4718-88F2-399AFD21BA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F3ECF30-253F-41F7-AE85-6ED0B962BF5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EBE9D903-93C1-4E77-A737-5DA411D2FA94}"/>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4E21DDE-C5A0-4A10-8DBA-9017D1642C9A}"/>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4E714486-5B7B-4F48-BEFC-281DDDE32204}"/>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77F83AB3-5C9C-4BE8-A193-E20B344A74F6}"/>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07368284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_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p:custDataLst>
              <p:tags r:id="rId2"/>
            </p:custDataLst>
            <p:extLst>
              <p:ext uri="{D42A27DB-BD31-4B8C-83A1-F6EECF244321}">
                <p14:modId xmlns:p14="http://schemas.microsoft.com/office/powerpoint/2010/main" val="1377031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Diapositive think-cell" r:id="rId6" imgW="532" imgH="530" progId="TCLayout.ActiveDocument.1">
                  <p:embed/>
                </p:oleObj>
              </mc:Choice>
              <mc:Fallback>
                <p:oleObj name="Diapositive think-cell" r:id="rId6"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Forme libre : forme 20">
            <a:extLst>
              <a:ext uri="{FF2B5EF4-FFF2-40B4-BE49-F238E27FC236}">
                <a16:creationId xmlns:a16="http://schemas.microsoft.com/office/drawing/2014/main" id="{534AE452-7F08-4FA5-B95D-44688A32E41E}"/>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24732"/>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18E342F9-725B-4C87-A0FA-95B4EFBA6D62}" type="datetimeFigureOut">
              <a:rPr lang="en-SE" smtClean="0"/>
              <a:t>2021-04-26</a:t>
            </a:fld>
            <a:endParaRPr lang="en-SE"/>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TITLE OF THE CHAPTER</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2578642" cy="369332"/>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 15" descr="Une image contenant objet&#10;&#10;Description générée automatiquement">
            <a:extLst>
              <a:ext uri="{FF2B5EF4-FFF2-40B4-BE49-F238E27FC236}">
                <a16:creationId xmlns:a16="http://schemas.microsoft.com/office/drawing/2014/main" id="{5919B4CD-5E7E-4686-8385-C8E06F74C4D8}"/>
              </a:ext>
            </a:extLst>
          </p:cNvPr>
          <p:cNvPicPr>
            <a:picLocks noChangeAspect="1"/>
          </p:cNvPicPr>
          <p:nvPr/>
        </p:nvPicPr>
        <p:blipFill rotWithShape="1">
          <a:blip r:embed="rId8">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14" name="Graphique 12">
            <a:extLst>
              <a:ext uri="{FF2B5EF4-FFF2-40B4-BE49-F238E27FC236}">
                <a16:creationId xmlns:a16="http://schemas.microsoft.com/office/drawing/2014/main" id="{33FF114A-8E2E-4078-8447-E6672F2878C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5" name="Cadre 14">
            <a:extLst>
              <a:ext uri="{FF2B5EF4-FFF2-40B4-BE49-F238E27FC236}">
                <a16:creationId xmlns:a16="http://schemas.microsoft.com/office/drawing/2014/main" id="{FBAD0157-C8A9-43A3-BB2C-AE46F0750E4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91984679"/>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29">
          <p15:clr>
            <a:srgbClr val="F26B43"/>
          </p15:clr>
        </p15:guide>
        <p15:guide id="4" orient="horz" pos="1888">
          <p15:clr>
            <a:srgbClr val="F26B43"/>
          </p15:clr>
        </p15:guide>
        <p15:guide id="5" orient="horz" pos="3317">
          <p15:clr>
            <a:srgbClr val="F26B43"/>
          </p15:clr>
        </p15:guide>
        <p15:guide id="6" orient="horz" pos="3929">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2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300561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07C69250-80AB-4E19-908E-FE1A9C259EA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7A748F82-9296-4BB0-AD75-21BF8922F81C}"/>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75873191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2 columns_Turquoise Bg with line">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030840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 </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CCC03A1B-8149-4249-BC87-D1342F48BC4A}"/>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F8F0B5D-F839-44E6-BB0C-0E7ADA65D542}"/>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id="{29573541-96E6-4C37-91CF-5BF474FEF155}"/>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995954380"/>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3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499900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AEAD5079-35F7-4EBC-8A2B-EF2178EF685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8443CC35-1369-46A5-A365-ED8AF062A97A}"/>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12684308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3 columns_Turquoise Bg with line">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777156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FAF1B7B1-87E0-46A4-AA07-C1063E54C3AD}"/>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18811E3C-6550-477D-B750-990B471D9E0E}"/>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037D93BB-8CB2-444A-9066-CCC9764644F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 Placeholder 5">
            <a:extLst>
              <a:ext uri="{FF2B5EF4-FFF2-40B4-BE49-F238E27FC236}">
                <a16:creationId xmlns:a16="http://schemas.microsoft.com/office/drawing/2014/main" id="{B2766C16-43A5-49A4-8298-39F9CF033777}"/>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045309855"/>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 columns_Green Bg ">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189177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8" name="Text Placeholder 5">
            <a:extLst>
              <a:ext uri="{FF2B5EF4-FFF2-40B4-BE49-F238E27FC236}">
                <a16:creationId xmlns:a16="http://schemas.microsoft.com/office/drawing/2014/main" id="{FFDDB01A-CADB-4BFF-9A20-F0CE8C98EA5E}"/>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63995006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 columns_Green Bg with line">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404986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23" name="Text Placeholder 5">
            <a:extLst>
              <a:ext uri="{FF2B5EF4-FFF2-40B4-BE49-F238E27FC236}">
                <a16:creationId xmlns:a16="http://schemas.microsoft.com/office/drawing/2014/main" id="{65B523C8-85BC-4271-BE91-AC4EDD53217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07711820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mpty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47396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437C81F6-288B-4CD6-8434-31E0562958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34B8D39-A21D-4C23-9BB3-0812B9F0884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F763B716-FDA1-4D3C-824D-1B00864184A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49679F60-0A60-49CD-A33B-A0143C31A6D1}"/>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1CD4711-4D41-4B4B-B260-0ED56BC2605B}"/>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F69778B-1BE8-4B74-A9C2-53A5A24C5B1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id="{EEBB7907-5266-4FE1-9F42-2DAB4AE7595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223587632"/>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ntent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146742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p:txBody>
          <a:bodyPr/>
          <a:lstStyle>
            <a:lvl1pPr>
              <a:defRPr>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2" name="Graphique 8">
            <a:extLst>
              <a:ext uri="{FF2B5EF4-FFF2-40B4-BE49-F238E27FC236}">
                <a16:creationId xmlns:a16="http://schemas.microsoft.com/office/drawing/2014/main" id="{668B2CFD-22F1-4431-AF94-F5F28A5873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4160477B-743B-492A-BC15-89FE6D09C284}"/>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77A23A92-4733-4D64-9578-199845FA4004}"/>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7" name="Espace réservé du pied de page 4">
            <a:extLst>
              <a:ext uri="{FF2B5EF4-FFF2-40B4-BE49-F238E27FC236}">
                <a16:creationId xmlns:a16="http://schemas.microsoft.com/office/drawing/2014/main" id="{2143B5D6-D335-415F-ABD0-9712884C01B1}"/>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4DA76F43-5248-440F-A481-AE3424C906AE}"/>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1F5493F3-3396-494C-B7AA-936DEA3472CF}"/>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id="{796A4A4C-FAE1-400E-841F-11BD7E16F458}"/>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88989240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2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114376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BBDD52F3-BBB0-4B91-8EEB-208C077F83A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id="{019D636F-9750-48F3-BC45-01CF2EDDD38E}"/>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55073713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 columns_Violet Bg with line">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760295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23DB9D5B-DC75-428B-A756-12D2B3B16114}"/>
              </a:ext>
            </a:extLst>
          </p:cNvPr>
          <p:cNvCxnSpPr>
            <a:cxnSpLocks/>
          </p:cNvCxnSpPr>
          <p:nvPr/>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69985D8-FF27-401D-AE13-C8809DEE9C6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id="{4A789430-8E0C-43E5-9540-C3B4C242F390}"/>
              </a:ext>
            </a:extLst>
          </p:cNvPr>
          <p:cNvSpPr>
            <a:spLocks noGrp="1"/>
          </p:cNvSpPr>
          <p:nvPr>
            <p:ph type="body" sz="quarter" idx="18"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8847141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ummary">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CED06AF-D77F-40B5-AC37-133B89CE02D4}"/>
              </a:ext>
            </a:extLst>
          </p:cNvPr>
          <p:cNvGraphicFramePr>
            <a:graphicFrameLocks noChangeAspect="1"/>
          </p:cNvGraphicFramePr>
          <p:nvPr>
            <p:custDataLst>
              <p:tags r:id="rId2"/>
            </p:custDataLst>
            <p:extLst>
              <p:ext uri="{D42A27DB-BD31-4B8C-83A1-F6EECF244321}">
                <p14:modId xmlns:p14="http://schemas.microsoft.com/office/powerpoint/2010/main" val="2387912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7CED06AF-D77F-40B5-AC37-133B89CE0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59207" y="425366"/>
            <a:ext cx="7551996" cy="923330"/>
          </a:xfrm>
        </p:spPr>
        <p:txBody>
          <a:bodyPr lIns="72000" anchor="b">
            <a:spAutoFit/>
          </a:bodyPr>
          <a:lstStyle>
            <a:lvl1pPr>
              <a:defRPr sz="6000" spc="-200" baseline="0">
                <a:solidFill>
                  <a:schemeClr val="bg1"/>
                </a:solidFill>
              </a:defRPr>
            </a:lvl1pPr>
          </a:lstStyle>
          <a:p>
            <a:r>
              <a:rPr lang="en-GB"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64988" y="1649866"/>
            <a:ext cx="7546216" cy="661720"/>
          </a:xfrm>
        </p:spPr>
        <p:txBody>
          <a:bodyPr wrap="square" lIns="108000" rIns="180000">
            <a:spAutoFit/>
          </a:bodyPr>
          <a:lstStyle>
            <a:lvl1pPr marL="450850" indent="-450850">
              <a:lnSpc>
                <a:spcPct val="100000"/>
              </a:lnSpc>
              <a:spcBef>
                <a:spcPts val="1800"/>
              </a:spcBef>
              <a:buSzPct val="100000"/>
              <a:buFont typeface="+mj-lt"/>
              <a:buAutoNum type="arabicPeriod"/>
              <a:defRPr sz="1600">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2</a:t>
            </a:r>
          </a:p>
        </p:txBody>
      </p:sp>
      <p:pic>
        <p:nvPicPr>
          <p:cNvPr id="10" name="Graphique 8">
            <a:extLst>
              <a:ext uri="{FF2B5EF4-FFF2-40B4-BE49-F238E27FC236}">
                <a16:creationId xmlns:a16="http://schemas.microsoft.com/office/drawing/2014/main" id="{9A9743B7-8D0B-4F4B-900B-FE6932488C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Espace réservé du numéro de diapositive 2">
            <a:extLst>
              <a:ext uri="{FF2B5EF4-FFF2-40B4-BE49-F238E27FC236}">
                <a16:creationId xmlns:a16="http://schemas.microsoft.com/office/drawing/2014/main" id="{0DC99564-1E2A-412E-A628-7BCE8232D5EA}"/>
              </a:ext>
            </a:extLst>
          </p:cNvPr>
          <p:cNvSpPr>
            <a:spLocks noGrp="1"/>
          </p:cNvSpPr>
          <p:nvPr>
            <p:ph type="sldNum" sz="quarter" idx="1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2" name="Espace réservé du pied de page 4">
            <a:extLst>
              <a:ext uri="{FF2B5EF4-FFF2-40B4-BE49-F238E27FC236}">
                <a16:creationId xmlns:a16="http://schemas.microsoft.com/office/drawing/2014/main" id="{26F3B280-A751-4795-8CA3-6E2A172C029E}"/>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Cadre 10">
            <a:extLst>
              <a:ext uri="{FF2B5EF4-FFF2-40B4-BE49-F238E27FC236}">
                <a16:creationId xmlns:a16="http://schemas.microsoft.com/office/drawing/2014/main" id="{6F646978-984E-4505-9B5C-9086DFEE204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81012152"/>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3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196718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Cadre 16">
            <a:extLst>
              <a:ext uri="{FF2B5EF4-FFF2-40B4-BE49-F238E27FC236}">
                <a16:creationId xmlns:a16="http://schemas.microsoft.com/office/drawing/2014/main" id="{752D4BAC-73DB-4CB5-B77A-A9F7350DB68A}"/>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id="{CB788D81-D31A-4CAC-81E9-93C2CF76C27D}"/>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93494476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3 columns_Violet Bg with line">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353772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7" name="Straight Connector 35">
            <a:extLst>
              <a:ext uri="{FF2B5EF4-FFF2-40B4-BE49-F238E27FC236}">
                <a16:creationId xmlns:a16="http://schemas.microsoft.com/office/drawing/2014/main" id="{983523C1-7153-4692-B90B-65F30FC43340}"/>
              </a:ext>
            </a:extLst>
          </p:cNvPr>
          <p:cNvCxnSpPr>
            <a:cxnSpLocks/>
          </p:cNvCxnSpPr>
          <p:nvPr/>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68E2FD7F-148A-4626-93A8-57B0F05B1379}"/>
              </a:ext>
            </a:extLst>
          </p:cNvPr>
          <p:cNvCxnSpPr>
            <a:cxnSpLocks/>
          </p:cNvCxnSpPr>
          <p:nvPr/>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B232E484-4563-4A71-9DDC-EE6C0E44DBE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 Placeholder 5">
            <a:extLst>
              <a:ext uri="{FF2B5EF4-FFF2-40B4-BE49-F238E27FC236}">
                <a16:creationId xmlns:a16="http://schemas.microsoft.com/office/drawing/2014/main" id="{CB22B22F-4618-4887-8E43-5E57CBAAA40B}"/>
              </a:ext>
            </a:extLst>
          </p:cNvPr>
          <p:cNvSpPr>
            <a:spLocks noGrp="1"/>
          </p:cNvSpPr>
          <p:nvPr>
            <p:ph type="body" sz="quarter" idx="19"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134592425"/>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 columns_Violet Bg ">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042252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8" name="Text Placeholder 5">
            <a:extLst>
              <a:ext uri="{FF2B5EF4-FFF2-40B4-BE49-F238E27FC236}">
                <a16:creationId xmlns:a16="http://schemas.microsoft.com/office/drawing/2014/main" id="{7FBA5258-DEB6-4FB6-B6F2-E5305CC25656}"/>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42833024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 columns_Violet Bg with line">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4247872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73DEE697-9B70-4EB1-8BD4-C00003642E17}" type="slidenum">
              <a:rPr lang="en-SE" smtClean="0"/>
              <a:t>‹#›</a:t>
            </a:fld>
            <a:endParaRPr lang="en-SE"/>
          </a:p>
        </p:txBody>
      </p:sp>
      <p:sp>
        <p:nvSpPr>
          <p:cNvPr id="23" name="Text Placeholder 5">
            <a:extLst>
              <a:ext uri="{FF2B5EF4-FFF2-40B4-BE49-F238E27FC236}">
                <a16:creationId xmlns:a16="http://schemas.microsoft.com/office/drawing/2014/main" id="{D54D7D76-2F05-497F-9611-CAC623149EDF}"/>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12722502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829890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E3BBFF9-605D-4045-AFCA-0630CAF62903}"/>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0" name="Cadre 9">
            <a:extLst>
              <a:ext uri="{FF2B5EF4-FFF2-40B4-BE49-F238E27FC236}">
                <a16:creationId xmlns:a16="http://schemas.microsoft.com/office/drawing/2014/main" id="{890877FE-2B52-4BAA-A5B3-3185907E441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 Placeholder 5">
            <a:extLst>
              <a:ext uri="{FF2B5EF4-FFF2-40B4-BE49-F238E27FC236}">
                <a16:creationId xmlns:a16="http://schemas.microsoft.com/office/drawing/2014/main" id="{28355A60-9982-4E92-8911-F1D8053002C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08851724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3101886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8" name="Cadre 27">
            <a:extLst>
              <a:ext uri="{FF2B5EF4-FFF2-40B4-BE49-F238E27FC236}">
                <a16:creationId xmlns:a16="http://schemas.microsoft.com/office/drawing/2014/main" id="{DEB3BC3E-E116-4E0A-97F3-66A29CB1DC5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 Placeholder 5">
            <a:extLst>
              <a:ext uri="{FF2B5EF4-FFF2-40B4-BE49-F238E27FC236}">
                <a16:creationId xmlns:a16="http://schemas.microsoft.com/office/drawing/2014/main" id="{1838AB54-965E-43C4-ABA2-1134BE968C2C}"/>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29360707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3455828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5" name="Espace réservé du texte 4">
            <a:extLst>
              <a:ext uri="{FF2B5EF4-FFF2-40B4-BE49-F238E27FC236}">
                <a16:creationId xmlns:a16="http://schemas.microsoft.com/office/drawing/2014/main" id="{1A62086C-76E4-4718-9B87-7C2FB4830775}"/>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1F85B39E-ADE6-4814-B538-973092E927F1}"/>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8" name="Espace réservé du texte 4">
            <a:extLst>
              <a:ext uri="{FF2B5EF4-FFF2-40B4-BE49-F238E27FC236}">
                <a16:creationId xmlns:a16="http://schemas.microsoft.com/office/drawing/2014/main" id="{9CE6EC93-06F2-4F91-965C-189C479505A1}"/>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9" name="Espace réservé du texte 15">
            <a:extLst>
              <a:ext uri="{FF2B5EF4-FFF2-40B4-BE49-F238E27FC236}">
                <a16:creationId xmlns:a16="http://schemas.microsoft.com/office/drawing/2014/main" id="{F78CE628-C138-44AB-BF90-4CD6DCBF6C9B}"/>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30" name="Espace réservé du texte 15">
            <a:extLst>
              <a:ext uri="{FF2B5EF4-FFF2-40B4-BE49-F238E27FC236}">
                <a16:creationId xmlns:a16="http://schemas.microsoft.com/office/drawing/2014/main" id="{6683BE0B-F7A1-470B-9F10-E4277EE351EC}"/>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32" name="Espace réservé du texte 15">
            <a:extLst>
              <a:ext uri="{FF2B5EF4-FFF2-40B4-BE49-F238E27FC236}">
                <a16:creationId xmlns:a16="http://schemas.microsoft.com/office/drawing/2014/main" id="{4171E4E7-27E3-4CAE-8117-8B0985E3269E}"/>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33" name="Espace réservé du texte 4">
            <a:extLst>
              <a:ext uri="{FF2B5EF4-FFF2-40B4-BE49-F238E27FC236}">
                <a16:creationId xmlns:a16="http://schemas.microsoft.com/office/drawing/2014/main" id="{CF196C90-BFA5-4EB1-809E-257C96ED6B2B}"/>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34" name="Espace réservé du texte 15">
            <a:extLst>
              <a:ext uri="{FF2B5EF4-FFF2-40B4-BE49-F238E27FC236}">
                <a16:creationId xmlns:a16="http://schemas.microsoft.com/office/drawing/2014/main" id="{BA8D7796-2153-4B06-BE09-A751E28741D5}"/>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10"/>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1"/>
              </a:buBlip>
            </a:pPr>
            <a:r>
              <a:rPr lang="en-GB" dirty="0"/>
              <a:t>Second level</a:t>
            </a:r>
          </a:p>
          <a:p>
            <a:pPr lvl="2"/>
            <a:r>
              <a:rPr lang="en-GB" dirty="0"/>
              <a:t>Third level</a:t>
            </a:r>
          </a:p>
        </p:txBody>
      </p:sp>
      <p:sp>
        <p:nvSpPr>
          <p:cNvPr id="35" name="Cadre 34">
            <a:extLst>
              <a:ext uri="{FF2B5EF4-FFF2-40B4-BE49-F238E27FC236}">
                <a16:creationId xmlns:a16="http://schemas.microsoft.com/office/drawing/2014/main" id="{5950ADE3-A3C7-426D-AFD5-0939554DBFB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 Placeholder 5">
            <a:extLst>
              <a:ext uri="{FF2B5EF4-FFF2-40B4-BE49-F238E27FC236}">
                <a16:creationId xmlns:a16="http://schemas.microsoft.com/office/drawing/2014/main" id="{2D68E82E-B4A0-495A-9636-7D159DCADCD1}"/>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20014965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 columns with colored titles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4095774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25" name="Espace réservé du texte 4">
            <a:extLst>
              <a:ext uri="{FF2B5EF4-FFF2-40B4-BE49-F238E27FC236}">
                <a16:creationId xmlns:a16="http://schemas.microsoft.com/office/drawing/2014/main" id="{09285BF7-E824-44DC-8939-2EEDF8EAB5ED}"/>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9" name="Espace réservé du texte 15">
            <a:extLst>
              <a:ext uri="{FF2B5EF4-FFF2-40B4-BE49-F238E27FC236}">
                <a16:creationId xmlns:a16="http://schemas.microsoft.com/office/drawing/2014/main" id="{B611E923-D3EE-49B7-A936-85891DEAA76C}"/>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8EDA2254-B51E-42A4-9F98-3E60FD4D7E0B}"/>
              </a:ext>
            </a:extLst>
          </p:cNvPr>
          <p:cNvCxnSpPr>
            <a:cxnSpLocks/>
          </p:cNvCxnSpPr>
          <p:nvPr/>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A212F427-1752-4AF4-86EE-581E8AB69C8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 Placeholder 5">
            <a:extLst>
              <a:ext uri="{FF2B5EF4-FFF2-40B4-BE49-F238E27FC236}">
                <a16:creationId xmlns:a16="http://schemas.microsoft.com/office/drawing/2014/main" id="{53005C0A-6EF4-4FF3-A6A8-13317676675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60179324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 columns with colored titles [V2]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4167598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Espace réservé du texte 4">
            <a:extLst>
              <a:ext uri="{FF2B5EF4-FFF2-40B4-BE49-F238E27FC236}">
                <a16:creationId xmlns:a16="http://schemas.microsoft.com/office/drawing/2014/main" id="{5FBBBE71-038F-47FD-AA2F-DDF7087FA884}"/>
              </a:ext>
            </a:extLst>
          </p:cNvPr>
          <p:cNvSpPr>
            <a:spLocks noGrp="1"/>
          </p:cNvSpPr>
          <p:nvPr>
            <p:ph type="body" sz="quarter" idx="20" hasCustomPrompt="1"/>
          </p:nvPr>
        </p:nvSpPr>
        <p:spPr>
          <a:xfrm>
            <a:off x="404786" y="1993900"/>
            <a:ext cx="2378846" cy="341632"/>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3" name="Espace réservé du texte 4">
            <a:extLst>
              <a:ext uri="{FF2B5EF4-FFF2-40B4-BE49-F238E27FC236}">
                <a16:creationId xmlns:a16="http://schemas.microsoft.com/office/drawing/2014/main" id="{019C832B-ADC5-4655-A9BB-B9E27C49AAA6}"/>
              </a:ext>
            </a:extLst>
          </p:cNvPr>
          <p:cNvSpPr>
            <a:spLocks noGrp="1"/>
          </p:cNvSpPr>
          <p:nvPr>
            <p:ph type="body" sz="quarter" idx="21" hasCustomPrompt="1"/>
          </p:nvPr>
        </p:nvSpPr>
        <p:spPr>
          <a:xfrm>
            <a:off x="3405979" y="1993900"/>
            <a:ext cx="2378846" cy="341632"/>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4" name="Espace réservé du texte 4">
            <a:extLst>
              <a:ext uri="{FF2B5EF4-FFF2-40B4-BE49-F238E27FC236}">
                <a16:creationId xmlns:a16="http://schemas.microsoft.com/office/drawing/2014/main" id="{33B8FF24-5350-4358-8A61-01E632CBA034}"/>
              </a:ext>
            </a:extLst>
          </p:cNvPr>
          <p:cNvSpPr>
            <a:spLocks noGrp="1"/>
          </p:cNvSpPr>
          <p:nvPr>
            <p:ph type="body" sz="quarter" idx="22" hasCustomPrompt="1"/>
          </p:nvPr>
        </p:nvSpPr>
        <p:spPr>
          <a:xfrm>
            <a:off x="6407173" y="1993900"/>
            <a:ext cx="2378846"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5" name="Espace réservé du texte 4">
            <a:extLst>
              <a:ext uri="{FF2B5EF4-FFF2-40B4-BE49-F238E27FC236}">
                <a16:creationId xmlns:a16="http://schemas.microsoft.com/office/drawing/2014/main" id="{F6A611CF-4A0C-414F-97D1-05D2E00D9491}"/>
              </a:ext>
            </a:extLst>
          </p:cNvPr>
          <p:cNvSpPr>
            <a:spLocks noGrp="1"/>
          </p:cNvSpPr>
          <p:nvPr>
            <p:ph type="body" sz="quarter" idx="23" hasCustomPrompt="1"/>
          </p:nvPr>
        </p:nvSpPr>
        <p:spPr>
          <a:xfrm>
            <a:off x="9408368" y="1993900"/>
            <a:ext cx="2378846" cy="341632"/>
          </a:xfr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6" name="Espace réservé du texte 15">
            <a:extLst>
              <a:ext uri="{FF2B5EF4-FFF2-40B4-BE49-F238E27FC236}">
                <a16:creationId xmlns:a16="http://schemas.microsoft.com/office/drawing/2014/main" id="{14D079C5-56C5-4829-9279-B9D159053C09}"/>
              </a:ext>
            </a:extLst>
          </p:cNvPr>
          <p:cNvSpPr>
            <a:spLocks noGrp="1"/>
          </p:cNvSpPr>
          <p:nvPr>
            <p:ph type="body" sz="quarter" idx="24" hasCustomPrompt="1"/>
          </p:nvPr>
        </p:nvSpPr>
        <p:spPr>
          <a:xfrm>
            <a:off x="404786" y="278548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7" name="Espace réservé du texte 15">
            <a:extLst>
              <a:ext uri="{FF2B5EF4-FFF2-40B4-BE49-F238E27FC236}">
                <a16:creationId xmlns:a16="http://schemas.microsoft.com/office/drawing/2014/main" id="{A8B2B706-3906-4253-B6DB-A7C2AFD16B11}"/>
              </a:ext>
            </a:extLst>
          </p:cNvPr>
          <p:cNvSpPr>
            <a:spLocks noGrp="1"/>
          </p:cNvSpPr>
          <p:nvPr>
            <p:ph type="body" sz="quarter" idx="25" hasCustomPrompt="1"/>
          </p:nvPr>
        </p:nvSpPr>
        <p:spPr>
          <a:xfrm>
            <a:off x="3405979" y="278548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8" name="Espace réservé du texte 15">
            <a:extLst>
              <a:ext uri="{FF2B5EF4-FFF2-40B4-BE49-F238E27FC236}">
                <a16:creationId xmlns:a16="http://schemas.microsoft.com/office/drawing/2014/main" id="{829361D3-585B-4494-AC11-E01E8991D2BE}"/>
              </a:ext>
            </a:extLst>
          </p:cNvPr>
          <p:cNvSpPr>
            <a:spLocks noGrp="1"/>
          </p:cNvSpPr>
          <p:nvPr>
            <p:ph type="body" sz="quarter" idx="26" hasCustomPrompt="1"/>
          </p:nvPr>
        </p:nvSpPr>
        <p:spPr>
          <a:xfrm>
            <a:off x="6407172" y="2785487"/>
            <a:ext cx="2378847" cy="1477328"/>
          </a:xfrm>
        </p:spPr>
        <p:txBody>
          <a:bodyPr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dirty="0"/>
              <a:t>Second level</a:t>
            </a:r>
          </a:p>
          <a:p>
            <a:pPr lvl="2"/>
            <a:r>
              <a:rPr lang="en-GB" dirty="0"/>
              <a:t>Third level</a:t>
            </a:r>
          </a:p>
        </p:txBody>
      </p:sp>
      <p:sp>
        <p:nvSpPr>
          <p:cNvPr id="29" name="Espace réservé du texte 15">
            <a:extLst>
              <a:ext uri="{FF2B5EF4-FFF2-40B4-BE49-F238E27FC236}">
                <a16:creationId xmlns:a16="http://schemas.microsoft.com/office/drawing/2014/main" id="{432D91E9-DE40-4B4D-9E1B-9DBA866F3398}"/>
              </a:ext>
            </a:extLst>
          </p:cNvPr>
          <p:cNvSpPr>
            <a:spLocks noGrp="1"/>
          </p:cNvSpPr>
          <p:nvPr>
            <p:ph type="body" sz="quarter" idx="27" hasCustomPrompt="1"/>
          </p:nvPr>
        </p:nvSpPr>
        <p:spPr>
          <a:xfrm>
            <a:off x="9408367" y="2785487"/>
            <a:ext cx="2378847" cy="1477328"/>
          </a:xfrm>
        </p:spPr>
        <p:txBody>
          <a:bodyPr lIns="0" rIns="0">
            <a:spAutoFit/>
          </a:bodyPr>
          <a:lstStyle>
            <a:lvl1pPr>
              <a:defRPr sz="1600"/>
            </a:lvl1pPr>
            <a:lvl2pPr marL="447675" indent="-314325">
              <a:buFontTx/>
              <a:buBlip>
                <a:blip r:embed="rId11"/>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cxnSp>
        <p:nvCxnSpPr>
          <p:cNvPr id="30" name="Straight Connector 35">
            <a:extLst>
              <a:ext uri="{FF2B5EF4-FFF2-40B4-BE49-F238E27FC236}">
                <a16:creationId xmlns:a16="http://schemas.microsoft.com/office/drawing/2014/main" id="{4D161E9A-7872-4440-9E61-28B41BBA4C74}"/>
              </a:ext>
            </a:extLst>
          </p:cNvPr>
          <p:cNvCxnSpPr>
            <a:cxnSpLocks/>
          </p:cNvCxnSpPr>
          <p:nvPr/>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CBF43B31-2F37-4F9B-ABAB-B30C401656C8}"/>
              </a:ext>
            </a:extLst>
          </p:cNvPr>
          <p:cNvCxnSpPr>
            <a:cxnSpLocks/>
          </p:cNvCxnSpPr>
          <p:nvPr/>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29B91B6C-BAB5-4232-87EA-0EA2E4093CD3}"/>
              </a:ext>
            </a:extLst>
          </p:cNvPr>
          <p:cNvCxnSpPr>
            <a:cxnSpLocks/>
          </p:cNvCxnSpPr>
          <p:nvPr/>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CAFBA9EB-068D-4D30-BD0A-3F25A790893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 Placeholder 5">
            <a:extLst>
              <a:ext uri="{FF2B5EF4-FFF2-40B4-BE49-F238E27FC236}">
                <a16:creationId xmlns:a16="http://schemas.microsoft.com/office/drawing/2014/main" id="{E607E369-1FB7-4222-A216-38CB663A48B4}"/>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18799101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81621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3" name="Cadre 22">
            <a:extLst>
              <a:ext uri="{FF2B5EF4-FFF2-40B4-BE49-F238E27FC236}">
                <a16:creationId xmlns:a16="http://schemas.microsoft.com/office/drawing/2014/main" id="{A6E5563B-23BC-4408-B9D4-58AD99313E6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id="{AED187A8-F999-40E8-90EB-093733CC60B8}"/>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67579921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hapt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908438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6" name="Graphique 8">
            <a:extLst>
              <a:ext uri="{FF2B5EF4-FFF2-40B4-BE49-F238E27FC236}">
                <a16:creationId xmlns:a16="http://schemas.microsoft.com/office/drawing/2014/main" id="{E4759D16-3C68-46E4-914B-85AEC88CBD3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7" name="Espace réservé du numéro de diapositive 2">
            <a:extLst>
              <a:ext uri="{FF2B5EF4-FFF2-40B4-BE49-F238E27FC236}">
                <a16:creationId xmlns:a16="http://schemas.microsoft.com/office/drawing/2014/main" id="{3DEA2039-7C0C-4137-BC63-7489537E8A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8" name="Espace réservé du pied de page 4">
            <a:extLst>
              <a:ext uri="{FF2B5EF4-FFF2-40B4-BE49-F238E27FC236}">
                <a16:creationId xmlns:a16="http://schemas.microsoft.com/office/drawing/2014/main" id="{6F0D60AE-1577-4008-9F3D-2335AB963E1E}"/>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0" name="Cadre 19">
            <a:extLst>
              <a:ext uri="{FF2B5EF4-FFF2-40B4-BE49-F238E27FC236}">
                <a16:creationId xmlns:a16="http://schemas.microsoft.com/office/drawing/2014/main" id="{907E0E55-DA25-4581-B98C-62CD55A16F5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64393364"/>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2585580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515C157A-6F74-44A8-9785-4A8F9335C023}"/>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A3F60031-8B36-438E-A717-35784DD2D5A1}"/>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2942971D-C98D-4428-A689-9423825AAD87}"/>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A6334CC9-1D70-4436-83AA-B17CBD593119}"/>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20EA07A4-D40F-47BA-8114-083CB3AD118C}"/>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B648F2B2-21C5-4074-BA28-735D9BA02091}"/>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8" name="Cadre 27">
            <a:extLst>
              <a:ext uri="{FF2B5EF4-FFF2-40B4-BE49-F238E27FC236}">
                <a16:creationId xmlns:a16="http://schemas.microsoft.com/office/drawing/2014/main" id="{9BF4A03B-F37B-4965-80F6-0B709DC7EE3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 Placeholder 5">
            <a:extLst>
              <a:ext uri="{FF2B5EF4-FFF2-40B4-BE49-F238E27FC236}">
                <a16:creationId xmlns:a16="http://schemas.microsoft.com/office/drawing/2014/main" id="{3919981A-9142-4D41-95F4-9B4F0F3B19CE}"/>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08960036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s with colored titles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448628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8AD0E370-DCF9-49CD-9EA7-8B8AC362457E}"/>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CEAFF2D8-1A9C-44B0-9198-6142941FCDB5}"/>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E3D7F208-6D50-442A-A3BA-61611E5E8672}"/>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E8F2F6B4-2140-44C5-A120-32F8342665FE}"/>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1CF7206F-481C-4380-B8D3-416C8CFAAA34}"/>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A48E232D-A901-4275-8D27-BF6BBBAB33F1}"/>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cxnSp>
        <p:nvCxnSpPr>
          <p:cNvPr id="28" name="Straight Connector 35">
            <a:extLst>
              <a:ext uri="{FF2B5EF4-FFF2-40B4-BE49-F238E27FC236}">
                <a16:creationId xmlns:a16="http://schemas.microsoft.com/office/drawing/2014/main" id="{24D521F1-2193-411F-B113-AC0566A258B2}"/>
              </a:ext>
            </a:extLst>
          </p:cNvPr>
          <p:cNvCxnSpPr>
            <a:cxnSpLocks/>
          </p:cNvCxnSpPr>
          <p:nvPr/>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39E588EC-DE9F-4E69-916F-F600E764120E}"/>
              </a:ext>
            </a:extLst>
          </p:cNvPr>
          <p:cNvCxnSpPr>
            <a:cxnSpLocks/>
          </p:cNvCxnSpPr>
          <p:nvPr/>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17776A7A-21BE-4E7C-926D-B32D9BB305B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 Placeholder 5">
            <a:extLst>
              <a:ext uri="{FF2B5EF4-FFF2-40B4-BE49-F238E27FC236}">
                <a16:creationId xmlns:a16="http://schemas.microsoft.com/office/drawing/2014/main" id="{4183BB33-8EEA-421B-B9A0-4B67CBCBC2E8}"/>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98709700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s with colored titles [V2] with lin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310697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B3E82CFB-97D6-45D7-BADA-9AB9D04832F0}"/>
              </a:ext>
            </a:extLst>
          </p:cNvPr>
          <p:cNvSpPr>
            <a:spLocks noGrp="1"/>
          </p:cNvSpPr>
          <p:nvPr>
            <p:ph type="body" sz="quarter" idx="24" hasCustomPrompt="1"/>
          </p:nvPr>
        </p:nvSpPr>
        <p:spPr>
          <a:xfrm>
            <a:off x="396180" y="278548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BFDAFBE7-77A0-416D-9494-5416435885C0}"/>
              </a:ext>
            </a:extLst>
          </p:cNvPr>
          <p:cNvSpPr>
            <a:spLocks noGrp="1"/>
          </p:cNvSpPr>
          <p:nvPr>
            <p:ph type="body" sz="quarter" idx="25" hasCustomPrompt="1"/>
          </p:nvPr>
        </p:nvSpPr>
        <p:spPr>
          <a:xfrm>
            <a:off x="4494645" y="278548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44582077-3607-4624-94EF-42536719D7FF}"/>
              </a:ext>
            </a:extLst>
          </p:cNvPr>
          <p:cNvSpPr>
            <a:spLocks noGrp="1"/>
          </p:cNvSpPr>
          <p:nvPr>
            <p:ph type="body" sz="quarter" idx="26" hasCustomPrompt="1"/>
          </p:nvPr>
        </p:nvSpPr>
        <p:spPr>
          <a:xfrm>
            <a:off x="8593109" y="2785487"/>
            <a:ext cx="3195010" cy="1231106"/>
          </a:xfrm>
        </p:spPr>
        <p:txBody>
          <a:bodyPr wrap="square"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D0D64E5F-2B42-446B-9608-5610CA2AC369}"/>
              </a:ext>
            </a:extLst>
          </p:cNvPr>
          <p:cNvSpPr>
            <a:spLocks noGrp="1"/>
          </p:cNvSpPr>
          <p:nvPr>
            <p:ph type="body" sz="quarter" idx="27" hasCustomPrompt="1"/>
          </p:nvPr>
        </p:nvSpPr>
        <p:spPr>
          <a:xfrm>
            <a:off x="396548" y="1993899"/>
            <a:ext cx="3195009" cy="341633"/>
          </a:xfr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4FDFF29E-822C-437E-B6C9-C13E38631E2B}"/>
              </a:ext>
            </a:extLst>
          </p:cNvPr>
          <p:cNvSpPr>
            <a:spLocks noGrp="1"/>
          </p:cNvSpPr>
          <p:nvPr>
            <p:ph type="body" sz="quarter" idx="28" hasCustomPrompt="1"/>
          </p:nvPr>
        </p:nvSpPr>
        <p:spPr>
          <a:xfrm>
            <a:off x="4494829" y="1993899"/>
            <a:ext cx="3195009" cy="341633"/>
          </a:xfr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99E1DAEB-5F78-44FD-A2AD-EF997D472DA3}"/>
              </a:ext>
            </a:extLst>
          </p:cNvPr>
          <p:cNvSpPr>
            <a:spLocks noGrp="1"/>
          </p:cNvSpPr>
          <p:nvPr>
            <p:ph type="body" sz="quarter" idx="29" hasCustomPrompt="1"/>
          </p:nvPr>
        </p:nvSpPr>
        <p:spPr>
          <a:xfrm>
            <a:off x="8593109" y="1993899"/>
            <a:ext cx="3195009" cy="338554"/>
          </a:xfr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cxnSp>
        <p:nvCxnSpPr>
          <p:cNvPr id="28" name="Straight Connector 35">
            <a:extLst>
              <a:ext uri="{FF2B5EF4-FFF2-40B4-BE49-F238E27FC236}">
                <a16:creationId xmlns:a16="http://schemas.microsoft.com/office/drawing/2014/main" id="{2C504288-9A20-4118-B47D-A6EBD7BD1D88}"/>
              </a:ext>
            </a:extLst>
          </p:cNvPr>
          <p:cNvCxnSpPr>
            <a:cxnSpLocks/>
          </p:cNvCxnSpPr>
          <p:nvPr/>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EC5596AD-B23F-45D5-9FA4-416451B248FA}"/>
              </a:ext>
            </a:extLst>
          </p:cNvPr>
          <p:cNvCxnSpPr>
            <a:cxnSpLocks/>
          </p:cNvCxnSpPr>
          <p:nvPr/>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A6BA8172-CD31-447B-879F-F7CC9AAA882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 Placeholder 5">
            <a:extLst>
              <a:ext uri="{FF2B5EF4-FFF2-40B4-BE49-F238E27FC236}">
                <a16:creationId xmlns:a16="http://schemas.microsoft.com/office/drawing/2014/main" id="{434CC4FB-5413-4236-A699-A80B8983163D}"/>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76970897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3713734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340DE3B-4ADD-48BE-BCE6-7FE7A7786336}"/>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E91004BA-7343-436F-9F59-E70C2655FD16}"/>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 Placeholder 5">
            <a:extLst>
              <a:ext uri="{FF2B5EF4-FFF2-40B4-BE49-F238E27FC236}">
                <a16:creationId xmlns:a16="http://schemas.microsoft.com/office/drawing/2014/main" id="{E0434AE1-1BCB-43D7-A963-5A1B3F26503E}"/>
              </a:ext>
            </a:extLst>
          </p:cNvPr>
          <p:cNvSpPr>
            <a:spLocks noGrp="1"/>
          </p:cNvSpPr>
          <p:nvPr>
            <p:ph type="body" sz="quarter" idx="28"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97988252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418049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p:spPr>
        <p:txBody>
          <a:bodyPr lIns="0" rIns="0">
            <a:spAutoFit/>
          </a:bodyPr>
          <a:lstStyle>
            <a:lvl1pPr>
              <a:defRPr sz="1600"/>
            </a:lvl1pPr>
            <a:lvl2pPr marL="447675" indent="-314325">
              <a:buFontTx/>
              <a:buBlip>
                <a:blip r:embed="rId10"/>
              </a:buBlip>
              <a:defRPr sz="1600"/>
            </a:lvl2pPr>
            <a:lvl3pPr>
              <a:defRPr sz="1400"/>
            </a:lvl3pPr>
            <a:lvl4pPr marL="758825" indent="0">
              <a:buNone/>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ED3FC135-82C8-4A96-888D-AB8CE8961301}"/>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DCCEC75F-BBD9-499D-9268-3D89E7E6B8F7}"/>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 Placeholder 5">
            <a:extLst>
              <a:ext uri="{FF2B5EF4-FFF2-40B4-BE49-F238E27FC236}">
                <a16:creationId xmlns:a16="http://schemas.microsoft.com/office/drawing/2014/main" id="{F555966C-F5A2-43B8-AA8E-BDEF0358B00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49918999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576142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DF5ACA36-D848-4F29-92F9-47321029F315}"/>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CC159F0E-5DEA-49B1-9A35-F946E07E024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 Placeholder 5">
            <a:extLst>
              <a:ext uri="{FF2B5EF4-FFF2-40B4-BE49-F238E27FC236}">
                <a16:creationId xmlns:a16="http://schemas.microsoft.com/office/drawing/2014/main" id="{ECD1A07D-65E8-4860-B8E7-E97B3492EF92}"/>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66701589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1483946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8E6DE7D-0FB2-4B25-A7F7-95C4D06B9322}"/>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17FC6A8B-1DAF-41A9-8654-1DA19B158FA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 Placeholder 5">
            <a:extLst>
              <a:ext uri="{FF2B5EF4-FFF2-40B4-BE49-F238E27FC236}">
                <a16:creationId xmlns:a16="http://schemas.microsoft.com/office/drawing/2014/main" id="{0BFCF298-991E-48EA-A347-FED6D4D50D6C}"/>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71232793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only_dark blue bg">
    <p:bg>
      <p:bgPr>
        <a:solidFill>
          <a:schemeClr val="accent1"/>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2392117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4" name="Titre 3">
            <a:extLst>
              <a:ext uri="{FF2B5EF4-FFF2-40B4-BE49-F238E27FC236}">
                <a16:creationId xmlns:a16="http://schemas.microsoft.com/office/drawing/2014/main" id="{20156DF7-56BC-40D5-8DA8-2F22C6D867B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4" name="Espace réservé du numéro de diapositive 2">
            <a:extLst>
              <a:ext uri="{FF2B5EF4-FFF2-40B4-BE49-F238E27FC236}">
                <a16:creationId xmlns:a16="http://schemas.microsoft.com/office/drawing/2014/main" id="{050AD626-E7A4-427F-9A3F-B6A6BA21F6B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5" name="Espace réservé du pied de page 4">
            <a:extLst>
              <a:ext uri="{FF2B5EF4-FFF2-40B4-BE49-F238E27FC236}">
                <a16:creationId xmlns:a16="http://schemas.microsoft.com/office/drawing/2014/main" id="{A9AA2E6C-EBCE-4B97-AB00-23968A3265E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9" name="Text Placeholder 8">
            <a:extLst>
              <a:ext uri="{FF2B5EF4-FFF2-40B4-BE49-F238E27FC236}">
                <a16:creationId xmlns:a16="http://schemas.microsoft.com/office/drawing/2014/main" id="{317C93FA-7D2C-4658-80E0-B891EA08A0CE}"/>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Text Placeholder 5">
            <a:extLst>
              <a:ext uri="{FF2B5EF4-FFF2-40B4-BE49-F238E27FC236}">
                <a16:creationId xmlns:a16="http://schemas.microsoft.com/office/drawing/2014/main" id="{816D622C-B7F5-4E1C-AFF1-AF2CA763AC43}"/>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045914679"/>
      </p:ext>
    </p:extLst>
  </p:cSld>
  <p:clrMapOvr>
    <a:masterClrMapping/>
  </p:clrMapOvr>
  <p:extLst>
    <p:ext uri="{DCECCB84-F9BA-43D5-87BE-67443E8EF086}">
      <p15:sldGuideLst xmlns:p15="http://schemas.microsoft.com/office/powerpoint/2012/main">
        <p15:guide id="1" pos="247">
          <p15:clr>
            <a:srgbClr val="F26B43"/>
          </p15:clr>
        </p15:guide>
        <p15:guide id="2" pos="7423">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Verbatim green">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653565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grpSp>
        <p:nvGrpSpPr>
          <p:cNvPr id="18" name="Group 10">
            <a:extLst>
              <a:ext uri="{FF2B5EF4-FFF2-40B4-BE49-F238E27FC236}">
                <a16:creationId xmlns:a16="http://schemas.microsoft.com/office/drawing/2014/main" id="{37034E82-C110-4AF1-81C9-1B2FF8608B01}"/>
              </a:ext>
            </a:extLst>
          </p:cNvPr>
          <p:cNvGrpSpPr>
            <a:grpSpLocks/>
          </p:cNvGrpSpPr>
          <p:nvPr/>
        </p:nvGrpSpPr>
        <p:grpSpPr bwMode="auto">
          <a:xfrm rot="10800000" flipH="1">
            <a:off x="701006" y="1494906"/>
            <a:ext cx="1299066" cy="1063368"/>
            <a:chOff x="1033" y="1117"/>
            <a:chExt cx="1907" cy="1561"/>
          </a:xfrm>
          <a:solidFill>
            <a:schemeClr val="tx2"/>
          </a:solidFill>
        </p:grpSpPr>
        <p:sp>
          <p:nvSpPr>
            <p:cNvPr id="19" name="Freeform 11">
              <a:extLst>
                <a:ext uri="{FF2B5EF4-FFF2-40B4-BE49-F238E27FC236}">
                  <a16:creationId xmlns:a16="http://schemas.microsoft.com/office/drawing/2014/main" id="{BD7A13DF-71B0-4DF3-9670-ECE323231743}"/>
                </a:ext>
              </a:extLst>
            </p:cNvPr>
            <p:cNvSpPr>
              <a:spLocks/>
            </p:cNvSpPr>
            <p:nvPr/>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12">
              <a:extLst>
                <a:ext uri="{FF2B5EF4-FFF2-40B4-BE49-F238E27FC236}">
                  <a16:creationId xmlns:a16="http://schemas.microsoft.com/office/drawing/2014/main" id="{C79DC92B-9CE8-407F-B93F-CA5ACD8F2E8D}"/>
                </a:ext>
              </a:extLst>
            </p:cNvPr>
            <p:cNvSpPr>
              <a:spLocks/>
            </p:cNvSpPr>
            <p:nvPr/>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p:spPr>
        <p:txBody>
          <a:bodyPr anchor="b">
            <a:spAutoFit/>
          </a:bodyPr>
          <a:lstStyle>
            <a:lvl1pPr marL="0" indent="0" algn="r">
              <a:buNone/>
              <a:defRPr sz="1600" b="1">
                <a:solidFill>
                  <a:schemeClr val="tx1"/>
                </a:solidFill>
              </a:defRPr>
            </a:lvl1pPr>
          </a:lstStyle>
          <a:p>
            <a:pPr lvl="0"/>
            <a:r>
              <a:rPr lang="en-GB" dirty="0"/>
              <a:t>Name, Position</a:t>
            </a:r>
          </a:p>
        </p:txBody>
      </p:sp>
      <p:sp>
        <p:nvSpPr>
          <p:cNvPr id="4" name="Titre 3">
            <a:extLst>
              <a:ext uri="{FF2B5EF4-FFF2-40B4-BE49-F238E27FC236}">
                <a16:creationId xmlns:a16="http://schemas.microsoft.com/office/drawing/2014/main" id="{D69A5C51-135A-4539-8A83-F2DE50C1572C}"/>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BF7A0D0E-8184-4BA8-BEDC-8D6B253B3340}"/>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673572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Verbatim blu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2922292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5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p:spPr>
        <p:txBody>
          <a:bodyPr anchor="b">
            <a:spAutoFit/>
          </a:bodyPr>
          <a:lstStyle>
            <a:lvl1pPr marL="0" indent="0" algn="r">
              <a:buNone/>
              <a:defRPr sz="1600" b="1">
                <a:solidFill>
                  <a:schemeClr val="tx1"/>
                </a:solidFill>
              </a:defRPr>
            </a:lvl1pPr>
          </a:lstStyle>
          <a:p>
            <a:pPr lvl="0"/>
            <a:r>
              <a:rPr lang="en-GB" dirty="0"/>
              <a:t>Name, Position</a:t>
            </a:r>
          </a:p>
        </p:txBody>
      </p:sp>
      <p:grpSp>
        <p:nvGrpSpPr>
          <p:cNvPr id="13" name="Group 10">
            <a:extLst>
              <a:ext uri="{FF2B5EF4-FFF2-40B4-BE49-F238E27FC236}">
                <a16:creationId xmlns:a16="http://schemas.microsoft.com/office/drawing/2014/main" id="{4A038897-2792-4479-8EAB-9A8ABDE74F32}"/>
              </a:ext>
            </a:extLst>
          </p:cNvPr>
          <p:cNvGrpSpPr>
            <a:grpSpLocks/>
          </p:cNvGrpSpPr>
          <p:nvPr/>
        </p:nvGrpSpPr>
        <p:grpSpPr bwMode="auto">
          <a:xfrm rot="10800000" flipH="1">
            <a:off x="701006" y="1494906"/>
            <a:ext cx="1299066" cy="1063368"/>
            <a:chOff x="1033" y="1117"/>
            <a:chExt cx="1907" cy="1561"/>
          </a:xfrm>
          <a:solidFill>
            <a:schemeClr val="bg2"/>
          </a:solidFill>
        </p:grpSpPr>
        <p:sp>
          <p:nvSpPr>
            <p:cNvPr id="14" name="Freeform 11">
              <a:extLst>
                <a:ext uri="{FF2B5EF4-FFF2-40B4-BE49-F238E27FC236}">
                  <a16:creationId xmlns:a16="http://schemas.microsoft.com/office/drawing/2014/main" id="{BECFD5B3-64F4-4C51-A672-EBE7467808F1}"/>
                </a:ext>
              </a:extLst>
            </p:cNvPr>
            <p:cNvSpPr>
              <a:spLocks/>
            </p:cNvSpPr>
            <p:nvPr/>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12">
              <a:extLst>
                <a:ext uri="{FF2B5EF4-FFF2-40B4-BE49-F238E27FC236}">
                  <a16:creationId xmlns:a16="http://schemas.microsoft.com/office/drawing/2014/main" id="{099295A6-576A-454D-9A3A-871777688331}"/>
                </a:ext>
              </a:extLst>
            </p:cNvPr>
            <p:cNvSpPr>
              <a:spLocks/>
            </p:cNvSpPr>
            <p:nvPr/>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9F4AF75B-C07F-40D0-9789-3B7669A9743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95FA30DA-C1C6-46AC-9495-9AC59758C19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7171900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_2">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56B4929C-8011-4179-8CDE-3FB8CD201206}"/>
              </a:ext>
            </a:extLst>
          </p:cNvPr>
          <p:cNvGraphicFramePr>
            <a:graphicFrameLocks noChangeAspect="1"/>
          </p:cNvGraphicFramePr>
          <p:nvPr>
            <p:custDataLst>
              <p:tags r:id="rId2"/>
            </p:custDataLst>
            <p:extLst>
              <p:ext uri="{D42A27DB-BD31-4B8C-83A1-F6EECF244321}">
                <p14:modId xmlns:p14="http://schemas.microsoft.com/office/powerpoint/2010/main" val="916117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id="{56B4929C-8011-4179-8CDE-3FB8CD2012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70C4FA2-C5EC-49E1-8C35-04867997158C}"/>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texte 2">
            <a:extLst>
              <a:ext uri="{FF2B5EF4-FFF2-40B4-BE49-F238E27FC236}">
                <a16:creationId xmlns:a16="http://schemas.microsoft.com/office/drawing/2014/main" id="{35825EF1-A063-4BA8-A114-9FEFB36C88BB}"/>
              </a:ext>
            </a:extLst>
          </p:cNvPr>
          <p:cNvSpPr>
            <a:spLocks noGrp="1"/>
          </p:cNvSpPr>
          <p:nvPr>
            <p:ph type="body" idx="1" hasCustomPrompt="1"/>
          </p:nvPr>
        </p:nvSpPr>
        <p:spPr>
          <a:xfrm>
            <a:off x="459207" y="2816932"/>
            <a:ext cx="7551996" cy="461665"/>
          </a:xfrm>
        </p:spPr>
        <p:txBody>
          <a:bodyPr lIns="108000" rIns="180000">
            <a:spAutoFit/>
          </a:bodyPr>
          <a:lstStyle>
            <a:lvl1pPr marL="0" indent="0">
              <a:buNone/>
              <a:defRPr sz="24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sp>
        <p:nvSpPr>
          <p:cNvPr id="12" name="Text Placeholder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blipFill>
                  <a:blip r:embed="rId7"/>
                  <a:stretch>
                    <a:fillRect/>
                  </a:stretch>
                </a:blipFill>
              </a:defRPr>
            </a:lvl1pPr>
          </a:lstStyle>
          <a:p>
            <a:pPr lvl="0"/>
            <a:r>
              <a:rPr lang="en-GB" dirty="0"/>
              <a:t>0</a:t>
            </a:r>
          </a:p>
        </p:txBody>
      </p:sp>
      <p:sp>
        <p:nvSpPr>
          <p:cNvPr id="11" name="Title 1">
            <a:extLst>
              <a:ext uri="{FF2B5EF4-FFF2-40B4-BE49-F238E27FC236}">
                <a16:creationId xmlns:a16="http://schemas.microsoft.com/office/drawing/2014/main" id="{6C15C0FE-1109-48F3-B89A-6248AC1CCB74}"/>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2"/>
                </a:solidFill>
                <a:latin typeface="+mj-lt"/>
              </a:defRPr>
            </a:lvl1pPr>
          </a:lstStyle>
          <a:p>
            <a:r>
              <a:rPr lang="en-GB" dirty="0"/>
              <a:t>Title of the chapter</a:t>
            </a:r>
          </a:p>
        </p:txBody>
      </p:sp>
      <p:sp>
        <p:nvSpPr>
          <p:cNvPr id="2" name="Espace réservé du numéro de diapositive 1">
            <a:extLst>
              <a:ext uri="{FF2B5EF4-FFF2-40B4-BE49-F238E27FC236}">
                <a16:creationId xmlns:a16="http://schemas.microsoft.com/office/drawing/2014/main" id="{CC92D6CF-FE8C-42F7-BBBC-FC11531533BE}"/>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8" name="Cadre 7">
            <a:extLst>
              <a:ext uri="{FF2B5EF4-FFF2-40B4-BE49-F238E27FC236}">
                <a16:creationId xmlns:a16="http://schemas.microsoft.com/office/drawing/2014/main" id="{A42C5E95-BCE9-407E-AE64-73EA646B2B4F}"/>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46731920"/>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Verbatim_Turquoise bg">
    <p:bg>
      <p:bgPr>
        <a:solidFill>
          <a:schemeClr val="tx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p:custDataLst>
              <p:tags r:id="rId2"/>
            </p:custDataLst>
            <p:extLst>
              <p:ext uri="{D42A27DB-BD31-4B8C-83A1-F6EECF244321}">
                <p14:modId xmlns:p14="http://schemas.microsoft.com/office/powerpoint/2010/main" val="2368543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p:spPr>
        <p:txBody>
          <a:bodyPr anchor="b">
            <a:normAutofit/>
          </a:bodyPr>
          <a:lstStyle>
            <a:lvl1pPr marL="0" indent="0">
              <a:buNone/>
              <a:defRPr sz="2800">
                <a:solidFill>
                  <a:schemeClr val="bg1"/>
                </a:solidFill>
              </a:defRPr>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p:spPr>
        <p:txBody>
          <a:bodyPr anchor="b">
            <a:spAutoFit/>
          </a:bodyPr>
          <a:lstStyle>
            <a:lvl1pPr marL="0" indent="0" algn="r">
              <a:buNone/>
              <a:defRPr sz="1600" b="1">
                <a:solidFill>
                  <a:schemeClr val="bg1"/>
                </a:solidFill>
              </a:defRPr>
            </a:lvl1pPr>
          </a:lstStyle>
          <a:p>
            <a:pPr lvl="0"/>
            <a:r>
              <a:rPr lang="en-GB" dirty="0"/>
              <a:t>Name, Position</a:t>
            </a:r>
          </a:p>
        </p:txBody>
      </p:sp>
      <p:pic>
        <p:nvPicPr>
          <p:cNvPr id="15" name="Graphique 14">
            <a:extLst>
              <a:ext uri="{FF2B5EF4-FFF2-40B4-BE49-F238E27FC236}">
                <a16:creationId xmlns:a16="http://schemas.microsoft.com/office/drawing/2014/main" id="{4F76921A-1CA6-45D7-A760-D7C080EEEB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5164" y="6135730"/>
            <a:ext cx="549900" cy="495918"/>
          </a:xfrm>
          <a:prstGeom prst="rect">
            <a:avLst/>
          </a:prstGeom>
        </p:spPr>
      </p:pic>
      <p:grpSp>
        <p:nvGrpSpPr>
          <p:cNvPr id="16" name="Group 10">
            <a:extLst>
              <a:ext uri="{FF2B5EF4-FFF2-40B4-BE49-F238E27FC236}">
                <a16:creationId xmlns:a16="http://schemas.microsoft.com/office/drawing/2014/main" id="{B5EE29BA-2D73-4E72-A1CA-6B221F770E63}"/>
              </a:ext>
            </a:extLst>
          </p:cNvPr>
          <p:cNvGrpSpPr>
            <a:grpSpLocks/>
          </p:cNvGrpSpPr>
          <p:nvPr/>
        </p:nvGrpSpPr>
        <p:grpSpPr bwMode="auto">
          <a:xfrm rot="10800000" flipH="1">
            <a:off x="701006" y="1494906"/>
            <a:ext cx="1299066" cy="1063368"/>
            <a:chOff x="1033" y="1117"/>
            <a:chExt cx="1907" cy="1561"/>
          </a:xfrm>
          <a:solidFill>
            <a:schemeClr val="bg1"/>
          </a:solidFill>
        </p:grpSpPr>
        <p:sp>
          <p:nvSpPr>
            <p:cNvPr id="17" name="Freeform 11">
              <a:extLst>
                <a:ext uri="{FF2B5EF4-FFF2-40B4-BE49-F238E27FC236}">
                  <a16:creationId xmlns:a16="http://schemas.microsoft.com/office/drawing/2014/main" id="{07E82261-878F-41AC-82EB-D8EEDA8D4775}"/>
                </a:ext>
              </a:extLst>
            </p:cNvPr>
            <p:cNvSpPr>
              <a:spLocks/>
            </p:cNvSpPr>
            <p:nvPr/>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12">
              <a:extLst>
                <a:ext uri="{FF2B5EF4-FFF2-40B4-BE49-F238E27FC236}">
                  <a16:creationId xmlns:a16="http://schemas.microsoft.com/office/drawing/2014/main" id="{16276F45-0CAF-4CAB-9066-CAABA52E2532}"/>
                </a:ext>
              </a:extLst>
            </p:cNvPr>
            <p:cNvSpPr>
              <a:spLocks/>
            </p:cNvSpPr>
            <p:nvPr/>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BCFA5C14-C9CA-4FFB-9083-AE890C41C0B0}"/>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D4126967-78A5-497D-A140-B29A3E7B98F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38B07116-5D1F-4AA7-9788-74A3139F7BB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Cadre 12">
            <a:extLst>
              <a:ext uri="{FF2B5EF4-FFF2-40B4-BE49-F238E27FC236}">
                <a16:creationId xmlns:a16="http://schemas.microsoft.com/office/drawing/2014/main" id="{CE5B38A0-F8CE-4105-8A52-31B103BD6472}"/>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9161280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xt &amp; visual">
    <p:spTree>
      <p:nvGrpSpPr>
        <p:cNvPr id="1" name=""/>
        <p:cNvGrpSpPr/>
        <p:nvPr/>
      </p:nvGrpSpPr>
      <p:grpSpPr>
        <a:xfrm>
          <a:off x="0" y="0"/>
          <a:ext cx="0" cy="0"/>
          <a:chOff x="0" y="0"/>
          <a:chExt cx="0" cy="0"/>
        </a:xfrm>
      </p:grpSpPr>
      <p:sp>
        <p:nvSpPr>
          <p:cNvPr id="17" name="Espace réservé pour une image  16">
            <a:extLst>
              <a:ext uri="{FF2B5EF4-FFF2-40B4-BE49-F238E27FC236}">
                <a16:creationId xmlns:a16="http://schemas.microsoft.com/office/drawing/2014/main" id="{ACCC50F6-A13C-4A72-BF1F-65509E750763}"/>
              </a:ext>
            </a:extLst>
          </p:cNvPr>
          <p:cNvSpPr>
            <a:spLocks noGrp="1"/>
          </p:cNvSpPr>
          <p:nvPr>
            <p:ph type="pic" sz="quarter" idx="16"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dirty="0"/>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7652604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73DEE697-9B70-4EB1-8BD4-C00003642E17}" type="slidenum">
              <a:rPr lang="en-SE" smtClean="0"/>
              <a:t>‹#›</a:t>
            </a:fld>
            <a:endParaRPr lang="en-SE" dirty="0"/>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p:spPr>
        <p:txBody>
          <a:bodyPr>
            <a:normAutofit/>
          </a:bodyPr>
          <a:lstStyle>
            <a:lvl1pPr>
              <a:spcBef>
                <a:spcPts val="1800"/>
              </a:spcBef>
              <a:defRPr sz="18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2" name="Text Placeholder 8">
            <a:extLst>
              <a:ext uri="{FF2B5EF4-FFF2-40B4-BE49-F238E27FC236}">
                <a16:creationId xmlns:a16="http://schemas.microsoft.com/office/drawing/2014/main" id="{E1843EEE-85CE-4470-99A7-7C858A82380C}"/>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8" name="Text Placeholder 5">
            <a:extLst>
              <a:ext uri="{FF2B5EF4-FFF2-40B4-BE49-F238E27FC236}">
                <a16:creationId xmlns:a16="http://schemas.microsoft.com/office/drawing/2014/main" id="{82D48E3D-AEBD-4A51-9B00-4B096ECDDD8F}"/>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8754838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adre 15">
            <a:extLst>
              <a:ext uri="{FF2B5EF4-FFF2-40B4-BE49-F238E27FC236}">
                <a16:creationId xmlns:a16="http://schemas.microsoft.com/office/drawing/2014/main" id="{0B635F16-E6B6-4D10-887E-F31D8954A50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5143020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Columns with title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adre 15">
            <a:extLst>
              <a:ext uri="{FF2B5EF4-FFF2-40B4-BE49-F238E27FC236}">
                <a16:creationId xmlns:a16="http://schemas.microsoft.com/office/drawing/2014/main" id="{A049C2FF-866E-4770-BF24-2A2A4573819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3833541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Columns with titles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FC8FF2AF-06A0-4B8B-9C11-55AAD938CF0A}"/>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2BA67531-D311-47B7-B960-48B899E690DC}"/>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9382E897-FE3C-46CE-9ACE-BEA0D33725B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650593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s with titles [V2]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2F8C33B5-002C-4EF1-B673-4461C926FCC8}"/>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A95AE8C0-70B8-4713-90A9-411938A16F46}"/>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CEA53D01-537F-435D-939E-B46D503CAC2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569182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s with titles_dark blue bg">
    <p:bg>
      <p:bgPr>
        <a:solidFill>
          <a:schemeClr val="accent1"/>
        </a:soli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3" name="Titre 2">
            <a:extLst>
              <a:ext uri="{FF2B5EF4-FFF2-40B4-BE49-F238E27FC236}">
                <a16:creationId xmlns:a16="http://schemas.microsoft.com/office/drawing/2014/main" id="{FC2D6908-8D7A-4CE7-9DE7-6E0F205FACE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3" name="Espace réservé du numéro de diapositive 2">
            <a:extLst>
              <a:ext uri="{FF2B5EF4-FFF2-40B4-BE49-F238E27FC236}">
                <a16:creationId xmlns:a16="http://schemas.microsoft.com/office/drawing/2014/main" id="{24ADEA99-782B-4EA9-8B50-5C36455F7ED5}"/>
              </a:ext>
            </a:extLst>
          </p:cNvPr>
          <p:cNvSpPr>
            <a:spLocks noGrp="1"/>
          </p:cNvSpPr>
          <p:nvPr>
            <p:ph type="sldNum" sz="quarter" idx="20"/>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6" name="Espace réservé du pied de page 4">
            <a:extLst>
              <a:ext uri="{FF2B5EF4-FFF2-40B4-BE49-F238E27FC236}">
                <a16:creationId xmlns:a16="http://schemas.microsoft.com/office/drawing/2014/main" id="{1C65FA57-AC6F-4E7C-BFE5-E8B5F9BC4595}"/>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5" name="Text Placeholder 8">
            <a:extLst>
              <a:ext uri="{FF2B5EF4-FFF2-40B4-BE49-F238E27FC236}">
                <a16:creationId xmlns:a16="http://schemas.microsoft.com/office/drawing/2014/main" id="{894C1CDE-19D4-4D84-B267-37EEF280E791}"/>
              </a:ext>
            </a:extLst>
          </p:cNvPr>
          <p:cNvSpPr>
            <a:spLocks noGrp="1"/>
          </p:cNvSpPr>
          <p:nvPr>
            <p:ph type="body" sz="quarter" idx="21"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254091608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10">
          <p15:clr>
            <a:srgbClr val="F26B43"/>
          </p15:clr>
        </p15:guide>
        <p15:guide id="4" orient="horz" pos="600">
          <p15:clr>
            <a:srgbClr val="F26B43"/>
          </p15:clr>
        </p15:guide>
        <p15:guide id="5" pos="30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1F327ED3-8F17-47CC-A13B-08AE8ED17B2A}"/>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1315835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Columns with titles &amp; visual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EF680AAE-5E06-4510-A29A-EA1B5C3FC64E}"/>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016587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Columns with titles &amp; visuals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46EDFA8F-1089-4EDE-804F-C8EEA747D94B}"/>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E1FE6121-B033-48ED-8125-9D7B1EB9D180}"/>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AFA2E4AD-7204-43D7-8512-89DC1D3D221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9689423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ter_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p:custDataLst>
              <p:tags r:id="rId2"/>
            </p:custDataLst>
            <p:extLst>
              <p:ext uri="{D42A27DB-BD31-4B8C-83A1-F6EECF244321}">
                <p14:modId xmlns:p14="http://schemas.microsoft.com/office/powerpoint/2010/main" val="1116471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Diapositive think-cell" r:id="rId6" imgW="532" imgH="530" progId="TCLayout.ActiveDocument.1">
                  <p:embed/>
                </p:oleObj>
              </mc:Choice>
              <mc:Fallback>
                <p:oleObj name="Diapositive think-cell" r:id="rId6"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0" name="Graphique 8">
            <a:extLst>
              <a:ext uri="{FF2B5EF4-FFF2-40B4-BE49-F238E27FC236}">
                <a16:creationId xmlns:a16="http://schemas.microsoft.com/office/drawing/2014/main" id="{12566D07-C10F-4149-9D24-43409582809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1" name="Espace réservé du numéro de diapositive 2">
            <a:extLst>
              <a:ext uri="{FF2B5EF4-FFF2-40B4-BE49-F238E27FC236}">
                <a16:creationId xmlns:a16="http://schemas.microsoft.com/office/drawing/2014/main" id="{DA7B4581-DBF3-4675-85A2-573E4F1A22C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4" name="Espace réservé du pied de page 4">
            <a:extLst>
              <a:ext uri="{FF2B5EF4-FFF2-40B4-BE49-F238E27FC236}">
                <a16:creationId xmlns:a16="http://schemas.microsoft.com/office/drawing/2014/main" id="{9E7FCC28-2779-438A-83C5-F5B120BFA1BE}"/>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5" name="Cadre 14">
            <a:extLst>
              <a:ext uri="{FF2B5EF4-FFF2-40B4-BE49-F238E27FC236}">
                <a16:creationId xmlns:a16="http://schemas.microsoft.com/office/drawing/2014/main" id="{02F159B8-5F8C-452A-BB13-84E84CEAF42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40889301"/>
      </p:ext>
    </p:extLst>
  </p:cSld>
  <p:clrMapOvr>
    <a:masterClrMapping/>
  </p:clrMapOvr>
  <p:extLst>
    <p:ext uri="{DCECCB84-F9BA-43D5-87BE-67443E8EF086}">
      <p15:sldGuideLst xmlns:p15="http://schemas.microsoft.com/office/powerpoint/2012/main">
        <p15:guide id="1" orient="horz" pos="4156">
          <p15:clr>
            <a:srgbClr val="F26B43"/>
          </p15:clr>
        </p15:guide>
        <p15:guide id="2" orient="horz" pos="3906">
          <p15:clr>
            <a:srgbClr val="F26B43"/>
          </p15:clr>
        </p15:guide>
        <p15:guide id="3" pos="288">
          <p15:clr>
            <a:srgbClr val="F26B43"/>
          </p15:clr>
        </p15:guide>
        <p15:guide id="4" pos="360">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s with titles &amp; visuals [V2] with li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73DEE697-9B70-4EB1-8BD4-C00003642E17}" type="slidenum">
              <a:rPr lang="en-SE" smtClean="0"/>
              <a:t>‹#›</a:t>
            </a:fld>
            <a:endParaRPr lang="en-SE"/>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07307D6C-CFED-478A-8521-38542B995C3C}"/>
              </a:ext>
            </a:extLst>
          </p:cNvPr>
          <p:cNvCxnSpPr>
            <a:cxnSpLocks/>
          </p:cNvCxnSpPr>
          <p:nvPr/>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38E10114-9C0F-4DDB-BF6F-27B6517277F2}"/>
              </a:ext>
            </a:extLst>
          </p:cNvPr>
          <p:cNvCxnSpPr>
            <a:cxnSpLocks/>
          </p:cNvCxnSpPr>
          <p:nvPr/>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7CB89C1B-B469-4BD0-A927-DBD9FD988B4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59946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Visuals">
    <p:bg>
      <p:bgPr>
        <a:solidFill>
          <a:schemeClr val="accent1"/>
        </a:soli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95300" y="2060848"/>
            <a:ext cx="3121480" cy="2736304"/>
          </a:xfrm>
          <a:solidFill>
            <a:schemeClr val="bg1">
              <a:lumMod val="95000"/>
            </a:schemeClr>
          </a:solidFill>
        </p:spPr>
        <p:txBody>
          <a:bodyPr/>
          <a:lstStyle/>
          <a:p>
            <a:r>
              <a:rPr lang="en-GB" dirty="0"/>
              <a:t> </a:t>
            </a:r>
          </a:p>
        </p:txBody>
      </p:sp>
      <p:sp>
        <p:nvSpPr>
          <p:cNvPr id="28" name="Espace réservé pour une image  3">
            <a:extLst>
              <a:ext uri="{FF2B5EF4-FFF2-40B4-BE49-F238E27FC236}">
                <a16:creationId xmlns:a16="http://schemas.microsoft.com/office/drawing/2014/main" id="{92DC38E2-6433-425A-AC4B-48625A6E8808}"/>
              </a:ext>
            </a:extLst>
          </p:cNvPr>
          <p:cNvSpPr>
            <a:spLocks noGrp="1"/>
          </p:cNvSpPr>
          <p:nvPr>
            <p:ph type="pic" sz="quarter" idx="22" hasCustomPrompt="1"/>
          </p:nvPr>
        </p:nvSpPr>
        <p:spPr>
          <a:xfrm>
            <a:off x="4535260" y="2060848"/>
            <a:ext cx="3121480" cy="2736304"/>
          </a:xfrm>
          <a:solidFill>
            <a:schemeClr val="bg1">
              <a:lumMod val="95000"/>
            </a:schemeClr>
          </a:solidFill>
        </p:spPr>
        <p:txBody>
          <a:bodyPr/>
          <a:lstStyle/>
          <a:p>
            <a:r>
              <a:rPr lang="en-GB" dirty="0"/>
              <a:t> </a:t>
            </a:r>
          </a:p>
        </p:txBody>
      </p:sp>
      <p:sp>
        <p:nvSpPr>
          <p:cNvPr id="29" name="Espace réservé pour une image  3">
            <a:extLst>
              <a:ext uri="{FF2B5EF4-FFF2-40B4-BE49-F238E27FC236}">
                <a16:creationId xmlns:a16="http://schemas.microsoft.com/office/drawing/2014/main" id="{D5B047C5-121C-4653-820B-DD6B2F6EE107}"/>
              </a:ext>
            </a:extLst>
          </p:cNvPr>
          <p:cNvSpPr>
            <a:spLocks noGrp="1"/>
          </p:cNvSpPr>
          <p:nvPr>
            <p:ph type="pic" sz="quarter" idx="23" hasCustomPrompt="1"/>
          </p:nvPr>
        </p:nvSpPr>
        <p:spPr>
          <a:xfrm>
            <a:off x="8575220" y="2060848"/>
            <a:ext cx="3121480" cy="2736304"/>
          </a:xfr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1AD6EB8C-2615-4D88-8541-9EF352E77BEE}"/>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a:t>
            </a:r>
            <a:r>
              <a:rPr lang="fr-FR" dirty="0" err="1"/>
              <a:t>slidE</a:t>
            </a:r>
            <a:endParaRPr lang="fr-FR" dirty="0"/>
          </a:p>
        </p:txBody>
      </p:sp>
      <p:sp>
        <p:nvSpPr>
          <p:cNvPr id="10" name="Espace réservé du numéro de diapositive 2">
            <a:extLst>
              <a:ext uri="{FF2B5EF4-FFF2-40B4-BE49-F238E27FC236}">
                <a16:creationId xmlns:a16="http://schemas.microsoft.com/office/drawing/2014/main" id="{D9D196F0-E493-49D2-9F1C-A192712DF1B1}"/>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1" name="Espace réservé du pied de page 4">
            <a:extLst>
              <a:ext uri="{FF2B5EF4-FFF2-40B4-BE49-F238E27FC236}">
                <a16:creationId xmlns:a16="http://schemas.microsoft.com/office/drawing/2014/main" id="{1DA3D5A4-C7A8-4D4E-87EB-5E1B79842736}"/>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9" name="Text Placeholder 8">
            <a:extLst>
              <a:ext uri="{FF2B5EF4-FFF2-40B4-BE49-F238E27FC236}">
                <a16:creationId xmlns:a16="http://schemas.microsoft.com/office/drawing/2014/main" id="{7C0063D2-D9CA-443F-8ADD-8084E6CAF018}"/>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207465181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guide id="6" pos="30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ntacts_Dark Blue Bg">
    <p:bg>
      <p:bgPr>
        <a:solidFill>
          <a:schemeClr val="accent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p:custDataLst>
              <p:tags r:id="rId2"/>
            </p:custDataLst>
            <p:extLst>
              <p:ext uri="{D42A27DB-BD31-4B8C-83A1-F6EECF244321}">
                <p14:modId xmlns:p14="http://schemas.microsoft.com/office/powerpoint/2010/main" val="2778288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0"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p:spPr>
        <p:txBody>
          <a:bodyPr/>
          <a:lstStyle>
            <a:lvl1pPr>
              <a:defRPr>
                <a:solidFill>
                  <a:schemeClr val="bg1"/>
                </a:solidFill>
              </a:defRPr>
            </a:lvl1pPr>
          </a:lstStyle>
          <a:p>
            <a:r>
              <a:rPr lang="en-US"/>
              <a:t>Click icon to add picture</a:t>
            </a:r>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p:spPr>
        <p:txBody>
          <a:bodyPr/>
          <a:lstStyle>
            <a:lvl1pPr>
              <a:defRPr>
                <a:solidFill>
                  <a:schemeClr val="bg1"/>
                </a:solidFill>
              </a:defRPr>
            </a:lvl1pPr>
          </a:lstStyle>
          <a:p>
            <a:r>
              <a:rPr lang="en-US"/>
              <a:t>Click icon to add picture</a:t>
            </a:r>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p:spPr>
        <p:txBody>
          <a:bodyPr/>
          <a:lstStyle>
            <a:lvl1pPr>
              <a:defRPr>
                <a:solidFill>
                  <a:schemeClr val="bg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9" name="Text Placeholder 8">
            <a:extLst>
              <a:ext uri="{FF2B5EF4-FFF2-40B4-BE49-F238E27FC236}">
                <a16:creationId xmlns:a16="http://schemas.microsoft.com/office/drawing/2014/main" id="{0FD6EC61-BEBC-4E54-BC44-9C1775E70656}"/>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68EED736-1703-4230-AAE3-5752B65C5AC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82980652"/>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Contacts_Blue Bg">
    <p:bg>
      <p:bgPr>
        <a:solidFill>
          <a:schemeClr val="bg2"/>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p:custDataLst>
              <p:tags r:id="rId2"/>
            </p:custDataLst>
            <p:extLst>
              <p:ext uri="{D42A27DB-BD31-4B8C-83A1-F6EECF244321}">
                <p14:modId xmlns:p14="http://schemas.microsoft.com/office/powerpoint/2010/main" val="25174695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4"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p:spPr>
        <p:txBody>
          <a:bodyPr/>
          <a:lstStyle>
            <a:lvl1pPr>
              <a:defRPr>
                <a:solidFill>
                  <a:schemeClr val="bg1"/>
                </a:solidFill>
              </a:defRPr>
            </a:lvl1pPr>
          </a:lstStyle>
          <a:p>
            <a:r>
              <a:rPr lang="en-US"/>
              <a:t>Click icon to add picture</a:t>
            </a:r>
            <a:endParaRPr lang="en-GB"/>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p:spPr>
        <p:txBody>
          <a:bodyPr/>
          <a:lstStyle>
            <a:lvl1pPr>
              <a:defRPr>
                <a:solidFill>
                  <a:schemeClr val="bg1"/>
                </a:solidFill>
              </a:defRPr>
            </a:lvl1pPr>
          </a:lstStyle>
          <a:p>
            <a:r>
              <a:rPr lang="en-US"/>
              <a:t>Click icon to add picture</a:t>
            </a:r>
            <a:endParaRPr lang="en-GB"/>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p:spPr>
        <p:txBody>
          <a:bodyPr/>
          <a:lstStyle>
            <a:lvl1pPr>
              <a:defRPr>
                <a:solidFill>
                  <a:schemeClr val="bg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655BB120-DEC8-4862-A749-F95DCFBBD8A3}"/>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884DC4C2-9D2C-4842-A411-C03316909904}"/>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23" name="Espace réservé du pied de page 4">
            <a:extLst>
              <a:ext uri="{FF2B5EF4-FFF2-40B4-BE49-F238E27FC236}">
                <a16:creationId xmlns:a16="http://schemas.microsoft.com/office/drawing/2014/main" id="{80203216-1526-40D8-82F2-453F753FA3DB}"/>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9" name="Text Placeholder 8">
            <a:extLst>
              <a:ext uri="{FF2B5EF4-FFF2-40B4-BE49-F238E27FC236}">
                <a16:creationId xmlns:a16="http://schemas.microsoft.com/office/drawing/2014/main" id="{2B73FA08-BEBA-4849-818A-CAA0CE59A661}"/>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FF22C7FD-AB94-474F-A263-6F71CCCBCD75}"/>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49208577"/>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272C5A-A11F-4DD3-BF54-F64C82B84D60}"/>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4" name="Text Placeholder 8">
            <a:extLst>
              <a:ext uri="{FF2B5EF4-FFF2-40B4-BE49-F238E27FC236}">
                <a16:creationId xmlns:a16="http://schemas.microsoft.com/office/drawing/2014/main" id="{A59EA477-4D96-4C94-A268-87C2D94F0851}"/>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5" name="Cadre 4">
            <a:extLst>
              <a:ext uri="{FF2B5EF4-FFF2-40B4-BE49-F238E27FC236}">
                <a16:creationId xmlns:a16="http://schemas.microsoft.com/office/drawing/2014/main" id="{3DF33BB3-DE83-4590-A4FA-9BC48FEB225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93291569"/>
      </p:ext>
    </p:extLst>
  </p:cSld>
  <p:clrMapOvr>
    <a:masterClrMapping/>
  </p:clrMapOvr>
  <p:extLst>
    <p:ext uri="{DCECCB84-F9BA-43D5-87BE-67443E8EF086}">
      <p15:sldGuideLst xmlns:p15="http://schemas.microsoft.com/office/powerpoint/2012/main">
        <p15:guide id="1" orient="horz" pos="3906">
          <p15:clr>
            <a:srgbClr val="F26B43"/>
          </p15:clr>
        </p15:guide>
        <p15:guide id="2" orient="horz" pos="4156">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Emp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p:nvSpPr>
        <p:spPr>
          <a:xfrm>
            <a:off x="-1" y="0"/>
            <a:ext cx="59879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Espace réservé du numéro de diapositive 2">
            <a:extLst>
              <a:ext uri="{FF2B5EF4-FFF2-40B4-BE49-F238E27FC236}">
                <a16:creationId xmlns:a16="http://schemas.microsoft.com/office/drawing/2014/main" id="{4E9F0883-33F3-4D62-A0A5-04FAA00189A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8" name="Espace réservé du pied de page 4">
            <a:extLst>
              <a:ext uri="{FF2B5EF4-FFF2-40B4-BE49-F238E27FC236}">
                <a16:creationId xmlns:a16="http://schemas.microsoft.com/office/drawing/2014/main" id="{7CE4141A-CB17-4D34-9EF4-654584A2F66C}"/>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7" name="Cadre 6">
            <a:extLst>
              <a:ext uri="{FF2B5EF4-FFF2-40B4-BE49-F238E27FC236}">
                <a16:creationId xmlns:a16="http://schemas.microsoft.com/office/drawing/2014/main" id="{DDD157D2-6F21-42E5-B4EA-1247BDAA6263}"/>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88749236"/>
      </p:ext>
    </p:extLst>
  </p:cSld>
  <p:clrMapOvr>
    <a:masterClrMapping/>
  </p:clrMapOvr>
  <p:extLst>
    <p:ext uri="{DCECCB84-F9BA-43D5-87BE-67443E8EF086}">
      <p15:sldGuideLst xmlns:p15="http://schemas.microsoft.com/office/powerpoint/2012/main">
        <p15:guide id="1" orient="horz" pos="3906">
          <p15:clr>
            <a:srgbClr val="F26B43"/>
          </p15:clr>
        </p15:guide>
        <p15:guide id="2" orient="horz" pos="4156">
          <p15:clr>
            <a:srgbClr val="F26B43"/>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Visual on the right">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7B4C045D-983E-4F2B-8857-9216B119E081}"/>
              </a:ext>
            </a:extLst>
          </p:cNvPr>
          <p:cNvSpPr>
            <a:spLocks noGrp="1"/>
          </p:cNvSpPr>
          <p:nvPr>
            <p:ph type="pic" sz="quarter" idx="13"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dirty="0"/>
              <a:t> </a:t>
            </a:r>
          </a:p>
        </p:txBody>
      </p:sp>
      <p:sp>
        <p:nvSpPr>
          <p:cNvPr id="2" name="Espace réservé du numéro de diapositive 1">
            <a:extLst>
              <a:ext uri="{FF2B5EF4-FFF2-40B4-BE49-F238E27FC236}">
                <a16:creationId xmlns:a16="http://schemas.microsoft.com/office/drawing/2014/main" id="{B52F0521-4D9F-4207-B1DF-7BCF176045CE}"/>
              </a:ext>
            </a:extLst>
          </p:cNvPr>
          <p:cNvSpPr>
            <a:spLocks noGrp="1"/>
          </p:cNvSpPr>
          <p:nvPr>
            <p:ph type="sldNum" sz="quarter" idx="18"/>
          </p:nvPr>
        </p:nvSpPr>
        <p:spPr/>
        <p:txBody>
          <a:bodyPr/>
          <a:lstStyle/>
          <a:p>
            <a:fld id="{73DEE697-9B70-4EB1-8BD4-C00003642E17}" type="slidenum">
              <a:rPr lang="en-SE" smtClean="0"/>
              <a:t>‹#›</a:t>
            </a:fld>
            <a:endParaRPr lang="en-SE"/>
          </a:p>
        </p:txBody>
      </p:sp>
      <p:sp>
        <p:nvSpPr>
          <p:cNvPr id="5" name="Text Placeholder 8">
            <a:extLst>
              <a:ext uri="{FF2B5EF4-FFF2-40B4-BE49-F238E27FC236}">
                <a16:creationId xmlns:a16="http://schemas.microsoft.com/office/drawing/2014/main" id="{0FDE419E-CB0C-43DC-A5A5-526480C8B10D}"/>
              </a:ext>
            </a:extLst>
          </p:cNvPr>
          <p:cNvSpPr>
            <a:spLocks noGrp="1"/>
          </p:cNvSpPr>
          <p:nvPr>
            <p:ph type="body" sz="quarter" idx="24"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902148550"/>
      </p:ext>
    </p:extLst>
  </p:cSld>
  <p:clrMapOvr>
    <a:masterClrMapping/>
  </p:clrMapOvr>
  <p:extLst>
    <p:ext uri="{DCECCB84-F9BA-43D5-87BE-67443E8EF086}">
      <p15:sldGuideLst xmlns:p15="http://schemas.microsoft.com/office/powerpoint/2012/main">
        <p15:guide id="1" orient="horz" pos="3906">
          <p15:clr>
            <a:srgbClr val="F26B43"/>
          </p15:clr>
        </p15:guide>
        <p15:guide id="2" orient="horz" pos="4156">
          <p15:clr>
            <a:srgbClr val="F26B43"/>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p:custDataLst>
              <p:tags r:id="rId2"/>
            </p:custDataLst>
            <p:extLst>
              <p:ext uri="{D42A27DB-BD31-4B8C-83A1-F6EECF244321}">
                <p14:modId xmlns:p14="http://schemas.microsoft.com/office/powerpoint/2010/main" val="4026715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78"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Image 8" descr="Une image contenant objet&#10;&#10;Description générée automatiquement">
            <a:extLst>
              <a:ext uri="{FF2B5EF4-FFF2-40B4-BE49-F238E27FC236}">
                <a16:creationId xmlns:a16="http://schemas.microsoft.com/office/drawing/2014/main" id="{7AB34238-B7E0-4612-92CE-C4989B35C07E}"/>
              </a:ext>
            </a:extLst>
          </p:cNvPr>
          <p:cNvPicPr>
            <a:picLocks noChangeAspect="1"/>
          </p:cNvPicPr>
          <p:nvPr/>
        </p:nvPicPr>
        <p:blipFill rotWithShape="1">
          <a:blip r:embed="rId6">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7" name="Graphique 12">
            <a:extLst>
              <a:ext uri="{FF2B5EF4-FFF2-40B4-BE49-F238E27FC236}">
                <a16:creationId xmlns:a16="http://schemas.microsoft.com/office/drawing/2014/main" id="{4A97E8AF-E7A3-48CB-93FA-FB7ABD189E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 name="Cadre 7">
            <a:extLst>
              <a:ext uri="{FF2B5EF4-FFF2-40B4-BE49-F238E27FC236}">
                <a16:creationId xmlns:a16="http://schemas.microsoft.com/office/drawing/2014/main" id="{2477EA9A-3073-4EA7-A4DD-B3342BEE6CC1}"/>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98170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hanks 1">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p:custDataLst>
              <p:tags r:id="rId2"/>
            </p:custDataLst>
            <p:extLst>
              <p:ext uri="{D42A27DB-BD31-4B8C-83A1-F6EECF244321}">
                <p14:modId xmlns:p14="http://schemas.microsoft.com/office/powerpoint/2010/main" val="1219727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2"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ZoneTexte 9">
            <a:extLst>
              <a:ext uri="{FF2B5EF4-FFF2-40B4-BE49-F238E27FC236}">
                <a16:creationId xmlns:a16="http://schemas.microsoft.com/office/drawing/2014/main" id="{C539E3ED-BDF3-459B-ADDB-C44E9D3916BA}"/>
              </a:ext>
            </a:extLst>
          </p:cNvPr>
          <p:cNvSpPr txBox="1"/>
          <p:nvPr/>
        </p:nvSpPr>
        <p:spPr>
          <a:xfrm>
            <a:off x="515380" y="944724"/>
            <a:ext cx="3416320" cy="1200329"/>
          </a:xfrm>
          <a:prstGeom prst="rect">
            <a:avLst/>
          </a:prstGeom>
          <a:noFill/>
        </p:spPr>
        <p:txBody>
          <a:bodyPr wrap="none" rtlCol="0">
            <a:spAutoFit/>
          </a:bodyPr>
          <a:lstStyle/>
          <a:p>
            <a:r>
              <a:rPr lang="fr-FR" sz="7200" b="1" dirty="0">
                <a:solidFill>
                  <a:schemeClr val="bg1"/>
                </a:solidFill>
                <a:latin typeface="+mn-lt"/>
              </a:rPr>
              <a:t>THANK</a:t>
            </a:r>
          </a:p>
        </p:txBody>
      </p:sp>
      <p:pic>
        <p:nvPicPr>
          <p:cNvPr id="14" name="Image 13" descr="Une image contenant objet&#10;&#10;Description générée automatiquement">
            <a:extLst>
              <a:ext uri="{FF2B5EF4-FFF2-40B4-BE49-F238E27FC236}">
                <a16:creationId xmlns:a16="http://schemas.microsoft.com/office/drawing/2014/main" id="{F8221D8A-EA7F-4431-BA65-C4F6154E8931}"/>
              </a:ext>
            </a:extLst>
          </p:cNvPr>
          <p:cNvPicPr>
            <a:picLocks noChangeAspect="1"/>
          </p:cNvPicPr>
          <p:nvPr/>
        </p:nvPicPr>
        <p:blipFill rotWithShape="1">
          <a:blip r:embed="rId6">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20" name="ZoneTexte 19">
            <a:extLst>
              <a:ext uri="{FF2B5EF4-FFF2-40B4-BE49-F238E27FC236}">
                <a16:creationId xmlns:a16="http://schemas.microsoft.com/office/drawing/2014/main" id="{6EB9C8AA-305A-4586-B066-7FD90B345C8E}"/>
              </a:ext>
            </a:extLst>
          </p:cNvPr>
          <p:cNvSpPr txBox="1"/>
          <p:nvPr/>
        </p:nvSpPr>
        <p:spPr>
          <a:xfrm>
            <a:off x="613347" y="2014987"/>
            <a:ext cx="2628292" cy="1116124"/>
          </a:xfrm>
          <a:prstGeom prst="rect">
            <a:avLst/>
          </a:prstGeom>
          <a:solidFill>
            <a:schemeClr val="tx2"/>
          </a:solidFill>
        </p:spPr>
        <p:txBody>
          <a:bodyPr wrap="square" lIns="180000" rIns="180000" rtlCol="0">
            <a:noAutofit/>
          </a:bodyPr>
          <a:lstStyle/>
          <a:p>
            <a:pPr algn="ctr"/>
            <a:r>
              <a:rPr lang="fr-FR" sz="7200" b="1" dirty="0">
                <a:solidFill>
                  <a:schemeClr val="bg1"/>
                </a:solidFill>
                <a:latin typeface="+mn-lt"/>
              </a:rPr>
              <a:t>YOU</a:t>
            </a:r>
          </a:p>
        </p:txBody>
      </p:sp>
      <p:pic>
        <p:nvPicPr>
          <p:cNvPr id="9" name="Graphique 12">
            <a:extLst>
              <a:ext uri="{FF2B5EF4-FFF2-40B4-BE49-F238E27FC236}">
                <a16:creationId xmlns:a16="http://schemas.microsoft.com/office/drawing/2014/main" id="{179AD86B-4CB0-4369-A2E2-E512D4A8BC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1" name="Cadre 10">
            <a:extLst>
              <a:ext uri="{FF2B5EF4-FFF2-40B4-BE49-F238E27FC236}">
                <a16:creationId xmlns:a16="http://schemas.microsoft.com/office/drawing/2014/main" id="{F945265E-2B42-4452-B3C5-C3D6662D38A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36465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hanks 2">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p:custDataLst>
              <p:tags r:id="rId2"/>
            </p:custDataLst>
            <p:extLst>
              <p:ext uri="{D42A27DB-BD31-4B8C-83A1-F6EECF244321}">
                <p14:modId xmlns:p14="http://schemas.microsoft.com/office/powerpoint/2010/main" val="3130390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6"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13" descr="Une image contenant objet&#10;&#10;Description générée automatiquement">
            <a:extLst>
              <a:ext uri="{FF2B5EF4-FFF2-40B4-BE49-F238E27FC236}">
                <a16:creationId xmlns:a16="http://schemas.microsoft.com/office/drawing/2014/main" id="{99BF86A5-F0B8-42C9-A87E-16C8B6F6808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33" name="Rectangle 32">
            <a:extLst>
              <a:ext uri="{FF2B5EF4-FFF2-40B4-BE49-F238E27FC236}">
                <a16:creationId xmlns:a16="http://schemas.microsoft.com/office/drawing/2014/main" id="{F679F638-3664-4A3D-B3CC-1AE9AB09B32C}"/>
              </a:ext>
            </a:extLst>
          </p:cNvPr>
          <p:cNvSpPr/>
          <p:nvPr/>
        </p:nvSpPr>
        <p:spPr>
          <a:xfrm>
            <a:off x="613347" y="2022491"/>
            <a:ext cx="2628292"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e 33">
            <a:extLst>
              <a:ext uri="{FF2B5EF4-FFF2-40B4-BE49-F238E27FC236}">
                <a16:creationId xmlns:a16="http://schemas.microsoft.com/office/drawing/2014/main" id="{113FDBA7-5D27-421C-85B6-3FA82D4FF202}"/>
              </a:ext>
            </a:extLst>
          </p:cNvPr>
          <p:cNvGrpSpPr/>
          <p:nvPr/>
        </p:nvGrpSpPr>
        <p:grpSpPr>
          <a:xfrm>
            <a:off x="697167" y="1903445"/>
            <a:ext cx="2376783" cy="1354217"/>
            <a:chOff x="794460" y="1664804"/>
            <a:chExt cx="2376783" cy="1354217"/>
          </a:xfrm>
        </p:grpSpPr>
        <p:sp>
          <p:nvSpPr>
            <p:cNvPr id="36" name="TextBox 12">
              <a:extLst>
                <a:ext uri="{FF2B5EF4-FFF2-40B4-BE49-F238E27FC236}">
                  <a16:creationId xmlns:a16="http://schemas.microsoft.com/office/drawing/2014/main" id="{6DBE849B-11CF-4A64-8448-70B62EB6CF22}"/>
                </a:ext>
              </a:extLst>
            </p:cNvPr>
            <p:cNvSpPr txBox="1">
              <a:spLocks/>
            </p:cNvSpPr>
            <p:nvPr/>
          </p:nvSpPr>
          <p:spPr>
            <a:xfrm>
              <a:off x="794460" y="1664804"/>
              <a:ext cx="814325" cy="1354217"/>
            </a:xfrm>
            <a:prstGeom prst="rect">
              <a:avLst/>
            </a:prstGeom>
            <a:noFill/>
          </p:spPr>
          <p:txBody>
            <a:bodyPr wrap="none" lIns="0" tIns="0" rIns="0" bIns="0" rtlCol="0" anchor="ctr">
              <a:noAutofit/>
            </a:bodyPr>
            <a:lstStyle/>
            <a:p>
              <a:pPr algn="ctr"/>
              <a:r>
                <a:rPr lang="en-GB" sz="8000" b="1" dirty="0">
                  <a:blipFill>
                    <a:blip r:embed="rId8"/>
                    <a:stretch>
                      <a:fillRect/>
                    </a:stretch>
                  </a:blipFill>
                </a:rPr>
                <a:t>Y</a:t>
              </a:r>
            </a:p>
          </p:txBody>
        </p:sp>
        <p:sp>
          <p:nvSpPr>
            <p:cNvPr id="37" name="TextBox 12">
              <a:extLst>
                <a:ext uri="{FF2B5EF4-FFF2-40B4-BE49-F238E27FC236}">
                  <a16:creationId xmlns:a16="http://schemas.microsoft.com/office/drawing/2014/main" id="{A243C84E-50CC-4C5F-B7D5-5A14645EA45A}"/>
                </a:ext>
              </a:extLst>
            </p:cNvPr>
            <p:cNvSpPr txBox="1">
              <a:spLocks/>
            </p:cNvSpPr>
            <p:nvPr/>
          </p:nvSpPr>
          <p:spPr>
            <a:xfrm>
              <a:off x="1550687" y="1664804"/>
              <a:ext cx="814325" cy="1354217"/>
            </a:xfrm>
            <a:prstGeom prst="rect">
              <a:avLst/>
            </a:prstGeom>
            <a:noFill/>
          </p:spPr>
          <p:txBody>
            <a:bodyPr wrap="none" lIns="0" tIns="0" rIns="0" bIns="0" rtlCol="0" anchor="ctr">
              <a:noAutofit/>
            </a:bodyPr>
            <a:lstStyle/>
            <a:p>
              <a:pPr algn="ctr"/>
              <a:r>
                <a:rPr lang="en-GB" sz="8000" b="1" dirty="0">
                  <a:blipFill>
                    <a:blip r:embed="rId8"/>
                    <a:stretch>
                      <a:fillRect/>
                    </a:stretch>
                  </a:blipFill>
                </a:rPr>
                <a:t>O</a:t>
              </a:r>
            </a:p>
          </p:txBody>
        </p:sp>
        <p:sp>
          <p:nvSpPr>
            <p:cNvPr id="38" name="TextBox 12">
              <a:extLst>
                <a:ext uri="{FF2B5EF4-FFF2-40B4-BE49-F238E27FC236}">
                  <a16:creationId xmlns:a16="http://schemas.microsoft.com/office/drawing/2014/main" id="{4DE2360C-0138-43FB-88B6-A916D5FF6C06}"/>
                </a:ext>
              </a:extLst>
            </p:cNvPr>
            <p:cNvSpPr txBox="1">
              <a:spLocks/>
            </p:cNvSpPr>
            <p:nvPr/>
          </p:nvSpPr>
          <p:spPr>
            <a:xfrm>
              <a:off x="2356918" y="1664804"/>
              <a:ext cx="814325" cy="1354217"/>
            </a:xfrm>
            <a:prstGeom prst="rect">
              <a:avLst/>
            </a:prstGeom>
            <a:noFill/>
          </p:spPr>
          <p:txBody>
            <a:bodyPr wrap="none" lIns="0" tIns="0" rIns="0" bIns="0" rtlCol="0" anchor="ctr">
              <a:noAutofit/>
            </a:bodyPr>
            <a:lstStyle/>
            <a:p>
              <a:pPr algn="ctr"/>
              <a:r>
                <a:rPr lang="en-GB" sz="8000" b="1" dirty="0">
                  <a:blipFill>
                    <a:blip r:embed="rId8"/>
                    <a:stretch>
                      <a:fillRect/>
                    </a:stretch>
                  </a:blipFill>
                </a:rPr>
                <a:t>U</a:t>
              </a:r>
            </a:p>
          </p:txBody>
        </p:sp>
      </p:grpSp>
      <p:sp>
        <p:nvSpPr>
          <p:cNvPr id="40" name="ZoneTexte 39">
            <a:extLst>
              <a:ext uri="{FF2B5EF4-FFF2-40B4-BE49-F238E27FC236}">
                <a16:creationId xmlns:a16="http://schemas.microsoft.com/office/drawing/2014/main" id="{63612154-01AA-4A44-9626-0CEFBE31DD80}"/>
              </a:ext>
            </a:extLst>
          </p:cNvPr>
          <p:cNvSpPr txBox="1"/>
          <p:nvPr/>
        </p:nvSpPr>
        <p:spPr>
          <a:xfrm>
            <a:off x="515380" y="944724"/>
            <a:ext cx="3416320" cy="1200329"/>
          </a:xfrm>
          <a:prstGeom prst="rect">
            <a:avLst/>
          </a:prstGeom>
          <a:noFill/>
        </p:spPr>
        <p:txBody>
          <a:bodyPr wrap="none" rtlCol="0">
            <a:spAutoFit/>
          </a:bodyPr>
          <a:lstStyle/>
          <a:p>
            <a:r>
              <a:rPr lang="fr-FR" sz="7200" b="1" dirty="0">
                <a:solidFill>
                  <a:schemeClr val="bg1"/>
                </a:solidFill>
                <a:latin typeface="+mn-lt"/>
              </a:rPr>
              <a:t>THANK</a:t>
            </a:r>
          </a:p>
        </p:txBody>
      </p:sp>
      <p:pic>
        <p:nvPicPr>
          <p:cNvPr id="15" name="Graphique 12">
            <a:extLst>
              <a:ext uri="{FF2B5EF4-FFF2-40B4-BE49-F238E27FC236}">
                <a16:creationId xmlns:a16="http://schemas.microsoft.com/office/drawing/2014/main" id="{9A6E24CF-8D33-4CD9-8F42-13A4AED0D58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id="{DD99AA5A-3B38-4496-8080-775E9B06BE0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5179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Visual in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09EBE8-0C7E-4ABF-B776-8E09915DB959}"/>
              </a:ext>
            </a:extLst>
          </p:cNvPr>
          <p:cNvSpPr/>
          <p:nvPr/>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rme libre : forme 12">
            <a:extLst>
              <a:ext uri="{FF2B5EF4-FFF2-40B4-BE49-F238E27FC236}">
                <a16:creationId xmlns:a16="http://schemas.microsoft.com/office/drawing/2014/main" id="{63F05E0D-3D04-4017-9808-762862E50409}"/>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orme libre : forme 13">
            <a:extLst>
              <a:ext uri="{FF2B5EF4-FFF2-40B4-BE49-F238E27FC236}">
                <a16:creationId xmlns:a16="http://schemas.microsoft.com/office/drawing/2014/main" id="{FD65DF1D-0D1A-471B-8283-644A0E829D66}"/>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0" name="Graphique 8">
            <a:extLst>
              <a:ext uri="{FF2B5EF4-FFF2-40B4-BE49-F238E27FC236}">
                <a16:creationId xmlns:a16="http://schemas.microsoft.com/office/drawing/2014/main" id="{55CF31FB-0777-4002-8B91-D7D7686039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2" name="Espace réservé du numéro de diapositive 2">
            <a:extLst>
              <a:ext uri="{FF2B5EF4-FFF2-40B4-BE49-F238E27FC236}">
                <a16:creationId xmlns:a16="http://schemas.microsoft.com/office/drawing/2014/main" id="{5E6B0BDD-2859-4F0A-A7E1-A44BEFADC16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5" name="Espace réservé du pied de page 4">
            <a:extLst>
              <a:ext uri="{FF2B5EF4-FFF2-40B4-BE49-F238E27FC236}">
                <a16:creationId xmlns:a16="http://schemas.microsoft.com/office/drawing/2014/main" id="{F5A26E8D-D486-4A59-828C-BE9E51CDB5D2}"/>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a:t>
            </a:r>
            <a:r>
              <a:rPr lang="fr-FR" dirty="0" err="1"/>
              <a:t>text</a:t>
            </a:r>
            <a:r>
              <a:rPr lang="fr-FR" dirty="0"/>
              <a:t> of the slide</a:t>
            </a:r>
          </a:p>
        </p:txBody>
      </p:sp>
      <p:sp>
        <p:nvSpPr>
          <p:cNvPr id="17" name="Cadre 16">
            <a:extLst>
              <a:ext uri="{FF2B5EF4-FFF2-40B4-BE49-F238E27FC236}">
                <a16:creationId xmlns:a16="http://schemas.microsoft.com/office/drawing/2014/main" id="{AA4E60BF-8266-4954-89D7-E523061AB5A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65652191"/>
      </p:ext>
    </p:extLst>
  </p:cSld>
  <p:clrMapOvr>
    <a:masterClrMapping/>
  </p:clrMapOvr>
  <p:extLst>
    <p:ext uri="{DCECCB84-F9BA-43D5-87BE-67443E8EF086}">
      <p15:sldGuideLst xmlns:p15="http://schemas.microsoft.com/office/powerpoint/2012/main">
        <p15:guide id="1" pos="248">
          <p15:clr>
            <a:srgbClr val="F26B43"/>
          </p15:clr>
        </p15:guide>
        <p15:guide id="2" pos="306">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C92D-BB54-47BE-86A6-09B815E32E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59CB5548-31DC-4DAB-9749-11F3FC3C0F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0327D3C2-F791-4614-9C61-790E6F8B1589}"/>
              </a:ext>
            </a:extLst>
          </p:cNvPr>
          <p:cNvSpPr>
            <a:spLocks noGrp="1"/>
          </p:cNvSpPr>
          <p:nvPr>
            <p:ph type="dt" sz="half" idx="10"/>
          </p:nvPr>
        </p:nvSpPr>
        <p:spPr/>
        <p:txBody>
          <a:bodyPr/>
          <a:lstStyle/>
          <a:p>
            <a:fld id="{18E342F9-725B-4C87-A0FA-95B4EFBA6D62}" type="datetimeFigureOut">
              <a:rPr lang="en-SE" smtClean="0"/>
              <a:t>2021-04-26</a:t>
            </a:fld>
            <a:endParaRPr lang="en-SE"/>
          </a:p>
        </p:txBody>
      </p:sp>
      <p:sp>
        <p:nvSpPr>
          <p:cNvPr id="5" name="Footer Placeholder 4">
            <a:extLst>
              <a:ext uri="{FF2B5EF4-FFF2-40B4-BE49-F238E27FC236}">
                <a16:creationId xmlns:a16="http://schemas.microsoft.com/office/drawing/2014/main" id="{8AD06D39-AF01-436E-A1F7-CBCA5D8B9ADB}"/>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9866E0D-18D0-4A10-BBA5-E5F339D32371}"/>
              </a:ext>
            </a:extLst>
          </p:cNvPr>
          <p:cNvSpPr>
            <a:spLocks noGrp="1"/>
          </p:cNvSpPr>
          <p:nvPr>
            <p:ph type="sldNum" sz="quarter" idx="12"/>
          </p:nvPr>
        </p:nvSpPr>
        <p:spPr/>
        <p:txBody>
          <a:bodyPr/>
          <a:lstStyle/>
          <a:p>
            <a:fld id="{73DEE697-9B70-4EB1-8BD4-C00003642E17}" type="slidenum">
              <a:rPr lang="en-SE" smtClean="0"/>
              <a:t>‹#›</a:t>
            </a:fld>
            <a:endParaRPr lang="en-SE"/>
          </a:p>
        </p:txBody>
      </p:sp>
    </p:spTree>
    <p:extLst>
      <p:ext uri="{BB962C8B-B14F-4D97-AF65-F5344CB8AC3E}">
        <p14:creationId xmlns:p14="http://schemas.microsoft.com/office/powerpoint/2010/main" val="2421867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v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p:custDataLst>
              <p:tags r:id="rId2"/>
            </p:custDataLst>
            <p:extLst>
              <p:ext uri="{D42A27DB-BD31-4B8C-83A1-F6EECF244321}">
                <p14:modId xmlns:p14="http://schemas.microsoft.com/office/powerpoint/2010/main" val="2302846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7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9" name="Forme libre : forme 28">
            <a:extLst>
              <a:ext uri="{FF2B5EF4-FFF2-40B4-BE49-F238E27FC236}">
                <a16:creationId xmlns:a16="http://schemas.microsoft.com/office/drawing/2014/main" id="{7F299C1D-1251-47CF-8DC0-0B896E12FCE0}"/>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Connecteur droit 16">
            <a:extLst>
              <a:ext uri="{FF2B5EF4-FFF2-40B4-BE49-F238E27FC236}">
                <a16:creationId xmlns:a16="http://schemas.microsoft.com/office/drawing/2014/main" id="{79935D5E-B7ED-4F9D-A894-6B0811A25EEF}"/>
              </a:ext>
            </a:extLst>
          </p:cNvPr>
          <p:cNvCxnSpPr>
            <a:cxnSpLocks/>
          </p:cNvCxnSpPr>
          <p:nvPr/>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TITLE OF THE PRESENTATION</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9131" y="3001503"/>
            <a:ext cx="7551997" cy="424732"/>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pic>
        <p:nvPicPr>
          <p:cNvPr id="33" name="Image 32" descr="Une image contenant objet&#10;&#10;Description générée automatiquement">
            <a:extLst>
              <a:ext uri="{FF2B5EF4-FFF2-40B4-BE49-F238E27FC236}">
                <a16:creationId xmlns:a16="http://schemas.microsoft.com/office/drawing/2014/main" id="{EDBF095C-490F-455B-8877-BE70651A9100}"/>
              </a:ext>
            </a:extLst>
          </p:cNvPr>
          <p:cNvPicPr>
            <a:picLocks noChangeAspect="1"/>
          </p:cNvPicPr>
          <p:nvPr/>
        </p:nvPicPr>
        <p:blipFill rotWithShape="1">
          <a:blip r:embed="rId7">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18E342F9-725B-4C87-A0FA-95B4EFBA6D62}" type="datetimeFigureOut">
              <a:rPr lang="en-SE" smtClean="0"/>
              <a:t>2021-04-26</a:t>
            </a:fld>
            <a:endParaRPr lang="en-SE"/>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9132" y="4014515"/>
            <a:ext cx="2578642" cy="369332"/>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pic>
        <p:nvPicPr>
          <p:cNvPr id="14" name="Graphique 12">
            <a:extLst>
              <a:ext uri="{FF2B5EF4-FFF2-40B4-BE49-F238E27FC236}">
                <a16:creationId xmlns:a16="http://schemas.microsoft.com/office/drawing/2014/main" id="{EDC392AE-DD2C-4A4A-B7EE-4301D02F16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id="{22590B82-793B-46ED-8C13-DFD24AADC39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49475612"/>
      </p:ext>
    </p:extLst>
  </p:cSld>
  <p:clrMapOvr>
    <a:masterClrMapping/>
  </p:clrMapOvr>
  <p:extLst>
    <p:ext uri="{DCECCB84-F9BA-43D5-87BE-67443E8EF086}">
      <p15:sldGuideLst xmlns:p15="http://schemas.microsoft.com/office/powerpoint/2012/main">
        <p15:guide id="1" orient="horz" pos="329">
          <p15:clr>
            <a:srgbClr val="F26B43"/>
          </p15:clr>
        </p15:guide>
        <p15:guide id="2" orient="horz" pos="1886">
          <p15:clr>
            <a:srgbClr val="F26B43"/>
          </p15:clr>
        </p15:guide>
        <p15:guide id="4" orient="horz" pos="3317">
          <p15:clr>
            <a:srgbClr val="F26B43"/>
          </p15:clr>
        </p15:guide>
        <p15:guide id="5" orient="horz" pos="3917">
          <p15:clr>
            <a:srgbClr val="F26B43"/>
          </p15:clr>
        </p15:guide>
        <p15:guide id="6" pos="288">
          <p15:clr>
            <a:srgbClr val="F26B43"/>
          </p15:clr>
        </p15:guide>
        <p15:guide id="7" pos="357">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1531333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85775" y="1368596"/>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73DEE697-9B70-4EB1-8BD4-C00003642E17}" type="slidenum">
              <a:rPr lang="en-SE" smtClean="0"/>
              <a:t>‹#›</a:t>
            </a:fld>
            <a:endParaRPr lang="en-SE"/>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p:txBody>
          <a:bodyPr/>
          <a:lstStyle>
            <a:lvl1pPr>
              <a:defRPr/>
            </a:lvl1pPr>
          </a:lstStyle>
          <a:p>
            <a:r>
              <a:rPr lang="fr-FR" dirty="0"/>
              <a:t>TITLE OF THE SLIDE</a:t>
            </a:r>
          </a:p>
        </p:txBody>
      </p:sp>
      <p:sp>
        <p:nvSpPr>
          <p:cNvPr id="9" name="Cadre 8">
            <a:extLst>
              <a:ext uri="{FF2B5EF4-FFF2-40B4-BE49-F238E27FC236}">
                <a16:creationId xmlns:a16="http://schemas.microsoft.com/office/drawing/2014/main" id="{2F76EB0B-D792-435A-A672-36B46B20BA9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5398867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FSU_graf1">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3417904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461966"/>
            <a:ext cx="7114600" cy="4214934"/>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382932" y="910179"/>
            <a:ext cx="2311063"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899244"/>
            <a:ext cx="11463417" cy="230832"/>
          </a:xfrm>
        </p:spPr>
        <p:txBody>
          <a:bodyPr wrap="square" lIns="72000" anchor="b">
            <a:spAutoFit/>
          </a:bodyPr>
          <a:lstStyle>
            <a:lvl1pPr marL="0" indent="0">
              <a:buNone/>
              <a:defRPr sz="9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73DEE697-9B70-4EB1-8BD4-C00003642E17}" type="slidenum">
              <a:rPr lang="en-SE" smtClean="0"/>
              <a:t>‹#›</a:t>
            </a:fld>
            <a:endParaRPr lang="en-SE"/>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p:txBody>
          <a:bodyPr/>
          <a:lstStyle>
            <a:lvl1pPr>
              <a:defRPr/>
            </a:lvl1pPr>
          </a:lstStyle>
          <a:p>
            <a:r>
              <a:rPr lang="fr-FR" dirty="0"/>
              <a:t>TITLE OF THE SLIDE</a:t>
            </a:r>
          </a:p>
        </p:txBody>
      </p:sp>
      <p:sp>
        <p:nvSpPr>
          <p:cNvPr id="9" name="Cadre 8">
            <a:extLst>
              <a:ext uri="{FF2B5EF4-FFF2-40B4-BE49-F238E27FC236}">
                <a16:creationId xmlns:a16="http://schemas.microsoft.com/office/drawing/2014/main" id="{2F76EB0B-D792-435A-A672-36B46B20BA9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 Placeholder 11">
            <a:extLst>
              <a:ext uri="{FF2B5EF4-FFF2-40B4-BE49-F238E27FC236}">
                <a16:creationId xmlns:a16="http://schemas.microsoft.com/office/drawing/2014/main" id="{8843A2D7-326D-42B5-BBBD-D625FAC04BEE}"/>
              </a:ext>
            </a:extLst>
          </p:cNvPr>
          <p:cNvSpPr>
            <a:spLocks noGrp="1"/>
          </p:cNvSpPr>
          <p:nvPr>
            <p:ph type="body" sz="quarter" idx="19"/>
          </p:nvPr>
        </p:nvSpPr>
        <p:spPr>
          <a:xfrm>
            <a:off x="7661301" y="1461967"/>
            <a:ext cx="4125913" cy="4214934"/>
          </a:xfrm>
          <a:ln w="19050">
            <a:solidFill>
              <a:srgbClr val="5C1237"/>
            </a:solidFill>
          </a:ln>
        </p:spPr>
        <p:txBody>
          <a:bodyPr lIns="108000" tIns="108000" rIns="108000" bIns="108000"/>
          <a:lstStyle>
            <a:lvl2pPr>
              <a:defRPr sz="1400"/>
            </a:lvl2pPr>
            <a:lvl3pPr>
              <a:defRPr sz="1200"/>
            </a:lvl3pPr>
            <a:lvl4pPr>
              <a:defRPr sz="105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E" dirty="0"/>
          </a:p>
        </p:txBody>
      </p:sp>
    </p:spTree>
    <p:extLst>
      <p:ext uri="{BB962C8B-B14F-4D97-AF65-F5344CB8AC3E}">
        <p14:creationId xmlns:p14="http://schemas.microsoft.com/office/powerpoint/2010/main" val="368704854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Cover_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p:custDataLst>
              <p:tags r:id="rId2"/>
            </p:custDataLst>
            <p:extLst>
              <p:ext uri="{D42A27DB-BD31-4B8C-83A1-F6EECF244321}">
                <p14:modId xmlns:p14="http://schemas.microsoft.com/office/powerpoint/2010/main" val="2537696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Diapositive think-cell" r:id="rId6" imgW="532" imgH="530" progId="TCLayout.ActiveDocument.1">
                  <p:embed/>
                </p:oleObj>
              </mc:Choice>
              <mc:Fallback>
                <p:oleObj name="Diapositive think-cell" r:id="rId6"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Forme libre : forme 20">
            <a:extLst>
              <a:ext uri="{FF2B5EF4-FFF2-40B4-BE49-F238E27FC236}">
                <a16:creationId xmlns:a16="http://schemas.microsoft.com/office/drawing/2014/main" id="{534AE452-7F08-4FA5-B95D-44688A32E41E}"/>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24732"/>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18E342F9-725B-4C87-A0FA-95B4EFBA6D62}" type="datetimeFigureOut">
              <a:rPr lang="en-SE" smtClean="0"/>
              <a:t>2021-04-26</a:t>
            </a:fld>
            <a:endParaRPr lang="en-SE"/>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TITLE OF THE CHAPTER</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2578642" cy="369332"/>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 15" descr="Une image contenant objet&#10;&#10;Description générée automatiquement">
            <a:extLst>
              <a:ext uri="{FF2B5EF4-FFF2-40B4-BE49-F238E27FC236}">
                <a16:creationId xmlns:a16="http://schemas.microsoft.com/office/drawing/2014/main" id="{5919B4CD-5E7E-4686-8385-C8E06F74C4D8}"/>
              </a:ext>
            </a:extLst>
          </p:cNvPr>
          <p:cNvPicPr>
            <a:picLocks noChangeAspect="1"/>
          </p:cNvPicPr>
          <p:nvPr/>
        </p:nvPicPr>
        <p:blipFill rotWithShape="1">
          <a:blip r:embed="rId8">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14" name="Graphique 12">
            <a:extLst>
              <a:ext uri="{FF2B5EF4-FFF2-40B4-BE49-F238E27FC236}">
                <a16:creationId xmlns:a16="http://schemas.microsoft.com/office/drawing/2014/main" id="{33FF114A-8E2E-4078-8447-E6672F2878C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5" name="Cadre 14">
            <a:extLst>
              <a:ext uri="{FF2B5EF4-FFF2-40B4-BE49-F238E27FC236}">
                <a16:creationId xmlns:a16="http://schemas.microsoft.com/office/drawing/2014/main" id="{FBAD0157-C8A9-43A3-BB2C-AE46F0750E4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34533468"/>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29">
          <p15:clr>
            <a:srgbClr val="F26B43"/>
          </p15:clr>
        </p15:guide>
        <p15:guide id="4" orient="horz" pos="1888">
          <p15:clr>
            <a:srgbClr val="F26B43"/>
          </p15:clr>
        </p15:guide>
        <p15:guide id="5" orient="horz" pos="3317">
          <p15:clr>
            <a:srgbClr val="F26B43"/>
          </p15:clr>
        </p15:guide>
        <p15:guide id="6" orient="horz" pos="3929">
          <p15:clr>
            <a:srgbClr val="F26B43"/>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ummary">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CED06AF-D77F-40B5-AC37-133B89CE02D4}"/>
              </a:ext>
            </a:extLst>
          </p:cNvPr>
          <p:cNvGraphicFramePr>
            <a:graphicFrameLocks noChangeAspect="1"/>
          </p:cNvGraphicFramePr>
          <p:nvPr>
            <p:custDataLst>
              <p:tags r:id="rId2"/>
            </p:custDataLst>
            <p:extLst>
              <p:ext uri="{D42A27DB-BD31-4B8C-83A1-F6EECF244321}">
                <p14:modId xmlns:p14="http://schemas.microsoft.com/office/powerpoint/2010/main" val="429558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0"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7CED06AF-D77F-40B5-AC37-133B89CE0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59207" y="425366"/>
            <a:ext cx="7551996" cy="923330"/>
          </a:xfrm>
        </p:spPr>
        <p:txBody>
          <a:bodyPr lIns="72000" anchor="b">
            <a:spAutoFit/>
          </a:bodyPr>
          <a:lstStyle>
            <a:lvl1pPr>
              <a:defRPr sz="6000" spc="-200" baseline="0">
                <a:solidFill>
                  <a:schemeClr val="bg1"/>
                </a:solidFill>
              </a:defRPr>
            </a:lvl1pPr>
          </a:lstStyle>
          <a:p>
            <a:r>
              <a:rPr lang="en-GB"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64988" y="1649866"/>
            <a:ext cx="7546216" cy="661720"/>
          </a:xfrm>
        </p:spPr>
        <p:txBody>
          <a:bodyPr wrap="square" lIns="108000" rIns="180000">
            <a:spAutoFit/>
          </a:bodyPr>
          <a:lstStyle>
            <a:lvl1pPr marL="450850" indent="-450850">
              <a:lnSpc>
                <a:spcPct val="100000"/>
              </a:lnSpc>
              <a:spcBef>
                <a:spcPts val="1800"/>
              </a:spcBef>
              <a:buSzPct val="100000"/>
              <a:buFont typeface="+mj-lt"/>
              <a:buAutoNum type="arabicPeriod"/>
              <a:defRPr sz="1600">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2</a:t>
            </a:r>
          </a:p>
        </p:txBody>
      </p:sp>
      <p:pic>
        <p:nvPicPr>
          <p:cNvPr id="10" name="Graphique 8">
            <a:extLst>
              <a:ext uri="{FF2B5EF4-FFF2-40B4-BE49-F238E27FC236}">
                <a16:creationId xmlns:a16="http://schemas.microsoft.com/office/drawing/2014/main" id="{9A9743B7-8D0B-4F4B-900B-FE6932488C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Espace réservé du numéro de diapositive 2">
            <a:extLst>
              <a:ext uri="{FF2B5EF4-FFF2-40B4-BE49-F238E27FC236}">
                <a16:creationId xmlns:a16="http://schemas.microsoft.com/office/drawing/2014/main" id="{0DC99564-1E2A-412E-A628-7BCE8232D5EA}"/>
              </a:ext>
            </a:extLst>
          </p:cNvPr>
          <p:cNvSpPr>
            <a:spLocks noGrp="1"/>
          </p:cNvSpPr>
          <p:nvPr>
            <p:ph type="sldNum" sz="quarter" idx="14"/>
          </p:nvPr>
        </p:nvSpPr>
        <p:spPr/>
        <p:txBody>
          <a:bodyPr/>
          <a:lstStyle>
            <a:lvl1pPr>
              <a:defRPr>
                <a:solidFill>
                  <a:schemeClr val="bg1"/>
                </a:solidFill>
              </a:defRPr>
            </a:lvl1pPr>
          </a:lstStyle>
          <a:p>
            <a:fld id="{73DEE697-9B70-4EB1-8BD4-C00003642E17}" type="slidenum">
              <a:rPr lang="en-SE" smtClean="0"/>
              <a:t>‹#›</a:t>
            </a:fld>
            <a:endParaRPr lang="en-SE"/>
          </a:p>
        </p:txBody>
      </p:sp>
      <p:sp>
        <p:nvSpPr>
          <p:cNvPr id="12" name="Espace réservé du pied de page 4">
            <a:extLst>
              <a:ext uri="{FF2B5EF4-FFF2-40B4-BE49-F238E27FC236}">
                <a16:creationId xmlns:a16="http://schemas.microsoft.com/office/drawing/2014/main" id="{26F3B280-A751-4795-8CA3-6E2A172C029E}"/>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Cadre 10">
            <a:extLst>
              <a:ext uri="{FF2B5EF4-FFF2-40B4-BE49-F238E27FC236}">
                <a16:creationId xmlns:a16="http://schemas.microsoft.com/office/drawing/2014/main" id="{6F646978-984E-4505-9B5C-9086DFEE204C}"/>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7576524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hapt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p:custDataLst>
              <p:tags r:id="rId2"/>
            </p:custDataLst>
            <p:extLst>
              <p:ext uri="{D42A27DB-BD31-4B8C-83A1-F6EECF244321}">
                <p14:modId xmlns:p14="http://schemas.microsoft.com/office/powerpoint/2010/main" val="759482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6" name="Graphique 8">
            <a:extLst>
              <a:ext uri="{FF2B5EF4-FFF2-40B4-BE49-F238E27FC236}">
                <a16:creationId xmlns:a16="http://schemas.microsoft.com/office/drawing/2014/main" id="{E4759D16-3C68-46E4-914B-85AEC88CBD3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7" name="Espace réservé du numéro de diapositive 2">
            <a:extLst>
              <a:ext uri="{FF2B5EF4-FFF2-40B4-BE49-F238E27FC236}">
                <a16:creationId xmlns:a16="http://schemas.microsoft.com/office/drawing/2014/main" id="{3DEA2039-7C0C-4137-BC63-7489537E8A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8" name="Espace réservé du pied de page 4">
            <a:extLst>
              <a:ext uri="{FF2B5EF4-FFF2-40B4-BE49-F238E27FC236}">
                <a16:creationId xmlns:a16="http://schemas.microsoft.com/office/drawing/2014/main" id="{6F0D60AE-1577-4008-9F3D-2335AB963E1E}"/>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0" name="Cadre 19">
            <a:extLst>
              <a:ext uri="{FF2B5EF4-FFF2-40B4-BE49-F238E27FC236}">
                <a16:creationId xmlns:a16="http://schemas.microsoft.com/office/drawing/2014/main" id="{907E0E55-DA25-4581-B98C-62CD55A16F5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81515623"/>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hapter_2">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56B4929C-8011-4179-8CDE-3FB8CD201206}"/>
              </a:ext>
            </a:extLst>
          </p:cNvPr>
          <p:cNvGraphicFramePr>
            <a:graphicFrameLocks noChangeAspect="1"/>
          </p:cNvGraphicFramePr>
          <p:nvPr>
            <p:custDataLst>
              <p:tags r:id="rId2"/>
            </p:custDataLst>
            <p:extLst>
              <p:ext uri="{D42A27DB-BD31-4B8C-83A1-F6EECF244321}">
                <p14:modId xmlns:p14="http://schemas.microsoft.com/office/powerpoint/2010/main" val="1966914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18"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id="{56B4929C-8011-4179-8CDE-3FB8CD2012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70C4FA2-C5EC-49E1-8C35-04867997158C}"/>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texte 2">
            <a:extLst>
              <a:ext uri="{FF2B5EF4-FFF2-40B4-BE49-F238E27FC236}">
                <a16:creationId xmlns:a16="http://schemas.microsoft.com/office/drawing/2014/main" id="{35825EF1-A063-4BA8-A114-9FEFB36C88BB}"/>
              </a:ext>
            </a:extLst>
          </p:cNvPr>
          <p:cNvSpPr>
            <a:spLocks noGrp="1"/>
          </p:cNvSpPr>
          <p:nvPr>
            <p:ph type="body" idx="1" hasCustomPrompt="1"/>
          </p:nvPr>
        </p:nvSpPr>
        <p:spPr>
          <a:xfrm>
            <a:off x="459207" y="2816932"/>
            <a:ext cx="7551996" cy="461665"/>
          </a:xfrm>
        </p:spPr>
        <p:txBody>
          <a:bodyPr lIns="108000" rIns="180000">
            <a:spAutoFit/>
          </a:bodyPr>
          <a:lstStyle>
            <a:lvl1pPr marL="0" indent="0">
              <a:buNone/>
              <a:defRPr sz="24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sp>
        <p:nvSpPr>
          <p:cNvPr id="12" name="Text Placeholder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blipFill>
                  <a:blip r:embed="rId7"/>
                  <a:stretch>
                    <a:fillRect/>
                  </a:stretch>
                </a:blipFill>
              </a:defRPr>
            </a:lvl1pPr>
          </a:lstStyle>
          <a:p>
            <a:pPr lvl="0"/>
            <a:r>
              <a:rPr lang="en-GB" dirty="0"/>
              <a:t>0</a:t>
            </a:r>
          </a:p>
        </p:txBody>
      </p:sp>
      <p:sp>
        <p:nvSpPr>
          <p:cNvPr id="11" name="Title 1">
            <a:extLst>
              <a:ext uri="{FF2B5EF4-FFF2-40B4-BE49-F238E27FC236}">
                <a16:creationId xmlns:a16="http://schemas.microsoft.com/office/drawing/2014/main" id="{6C15C0FE-1109-48F3-B89A-6248AC1CCB74}"/>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2"/>
                </a:solidFill>
                <a:latin typeface="+mj-lt"/>
              </a:defRPr>
            </a:lvl1pPr>
          </a:lstStyle>
          <a:p>
            <a:r>
              <a:rPr lang="en-GB" dirty="0"/>
              <a:t>Title of the chapter</a:t>
            </a:r>
          </a:p>
        </p:txBody>
      </p:sp>
      <p:sp>
        <p:nvSpPr>
          <p:cNvPr id="2" name="Espace réservé du numéro de diapositive 1">
            <a:extLst>
              <a:ext uri="{FF2B5EF4-FFF2-40B4-BE49-F238E27FC236}">
                <a16:creationId xmlns:a16="http://schemas.microsoft.com/office/drawing/2014/main" id="{CC92D6CF-FE8C-42F7-BBBC-FC11531533BE}"/>
              </a:ext>
            </a:extLst>
          </p:cNvPr>
          <p:cNvSpPr>
            <a:spLocks noGrp="1"/>
          </p:cNvSpPr>
          <p:nvPr>
            <p:ph type="sldNum" sz="quarter" idx="14"/>
          </p:nvPr>
        </p:nvSpPr>
        <p:spPr/>
        <p:txBody>
          <a:bodyPr/>
          <a:lstStyle/>
          <a:p>
            <a:fld id="{73DEE697-9B70-4EB1-8BD4-C00003642E17}" type="slidenum">
              <a:rPr lang="en-SE" smtClean="0"/>
              <a:t>‹#›</a:t>
            </a:fld>
            <a:endParaRPr lang="en-SE"/>
          </a:p>
        </p:txBody>
      </p:sp>
      <p:sp>
        <p:nvSpPr>
          <p:cNvPr id="8" name="Cadre 7">
            <a:extLst>
              <a:ext uri="{FF2B5EF4-FFF2-40B4-BE49-F238E27FC236}">
                <a16:creationId xmlns:a16="http://schemas.microsoft.com/office/drawing/2014/main" id="{A42C5E95-BCE9-407E-AE64-73EA646B2B4F}"/>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10826675"/>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hapter_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p:custDataLst>
              <p:tags r:id="rId2"/>
            </p:custDataLst>
            <p:extLst>
              <p:ext uri="{D42A27DB-BD31-4B8C-83A1-F6EECF244321}">
                <p14:modId xmlns:p14="http://schemas.microsoft.com/office/powerpoint/2010/main" val="274479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2" name="Diapositive think-cell" r:id="rId6" imgW="532" imgH="530" progId="TCLayout.ActiveDocument.1">
                  <p:embed/>
                </p:oleObj>
              </mc:Choice>
              <mc:Fallback>
                <p:oleObj name="Diapositive think-cell" r:id="rId6"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p:spPr>
        <p:txBody>
          <a:bodyPr wrap="none">
            <a:spAutoFit/>
          </a:bodyPr>
          <a:lstStyle>
            <a:lvl1pPr marL="0" indent="0">
              <a:buNone/>
              <a:defRPr sz="28700" b="1">
                <a:solidFill>
                  <a:schemeClr val="bg1"/>
                </a:solidFill>
              </a:defRPr>
            </a:lvl1pPr>
          </a:lstStyle>
          <a:p>
            <a:pPr lvl="0"/>
            <a:r>
              <a:rPr lang="en-GB" dirty="0"/>
              <a:t>0</a:t>
            </a: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52215" y="2816932"/>
            <a:ext cx="7551996" cy="461665"/>
          </a:xfr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0" name="Graphique 8">
            <a:extLst>
              <a:ext uri="{FF2B5EF4-FFF2-40B4-BE49-F238E27FC236}">
                <a16:creationId xmlns:a16="http://schemas.microsoft.com/office/drawing/2014/main" id="{12566D07-C10F-4149-9D24-43409582809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1" name="Espace réservé du numéro de diapositive 2">
            <a:extLst>
              <a:ext uri="{FF2B5EF4-FFF2-40B4-BE49-F238E27FC236}">
                <a16:creationId xmlns:a16="http://schemas.microsoft.com/office/drawing/2014/main" id="{DA7B4581-DBF3-4675-85A2-573E4F1A22C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4" name="Espace réservé du pied de page 4">
            <a:extLst>
              <a:ext uri="{FF2B5EF4-FFF2-40B4-BE49-F238E27FC236}">
                <a16:creationId xmlns:a16="http://schemas.microsoft.com/office/drawing/2014/main" id="{9E7FCC28-2779-438A-83C5-F5B120BFA1BE}"/>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5" name="Cadre 14">
            <a:extLst>
              <a:ext uri="{FF2B5EF4-FFF2-40B4-BE49-F238E27FC236}">
                <a16:creationId xmlns:a16="http://schemas.microsoft.com/office/drawing/2014/main" id="{02F159B8-5F8C-452A-BB13-84E84CEAF429}"/>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73026220"/>
      </p:ext>
    </p:extLst>
  </p:cSld>
  <p:clrMapOvr>
    <a:masterClrMapping/>
  </p:clrMapOvr>
  <p:extLst>
    <p:ext uri="{DCECCB84-F9BA-43D5-87BE-67443E8EF086}">
      <p15:sldGuideLst xmlns:p15="http://schemas.microsoft.com/office/powerpoint/2012/main">
        <p15:guide id="1" orient="horz" pos="4156">
          <p15:clr>
            <a:srgbClr val="F26B43"/>
          </p15:clr>
        </p15:guide>
        <p15:guide id="2" orient="horz" pos="3906">
          <p15:clr>
            <a:srgbClr val="F26B43"/>
          </p15:clr>
        </p15:guide>
        <p15:guide id="3" pos="288">
          <p15:clr>
            <a:srgbClr val="F26B43"/>
          </p15:clr>
        </p15:guide>
        <p15:guide id="4" pos="360">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Visual in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09EBE8-0C7E-4ABF-B776-8E09915DB959}"/>
              </a:ext>
            </a:extLst>
          </p:cNvPr>
          <p:cNvSpPr/>
          <p:nvPr/>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rme libre : forme 12">
            <a:extLst>
              <a:ext uri="{FF2B5EF4-FFF2-40B4-BE49-F238E27FC236}">
                <a16:creationId xmlns:a16="http://schemas.microsoft.com/office/drawing/2014/main" id="{63F05E0D-3D04-4017-9808-762862E50409}"/>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orme libre : forme 13">
            <a:extLst>
              <a:ext uri="{FF2B5EF4-FFF2-40B4-BE49-F238E27FC236}">
                <a16:creationId xmlns:a16="http://schemas.microsoft.com/office/drawing/2014/main" id="{FD65DF1D-0D1A-471B-8283-644A0E829D66}"/>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0" name="Graphique 8">
            <a:extLst>
              <a:ext uri="{FF2B5EF4-FFF2-40B4-BE49-F238E27FC236}">
                <a16:creationId xmlns:a16="http://schemas.microsoft.com/office/drawing/2014/main" id="{55CF31FB-0777-4002-8B91-D7D7686039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2" name="Espace réservé du numéro de diapositive 2">
            <a:extLst>
              <a:ext uri="{FF2B5EF4-FFF2-40B4-BE49-F238E27FC236}">
                <a16:creationId xmlns:a16="http://schemas.microsoft.com/office/drawing/2014/main" id="{5E6B0BDD-2859-4F0A-A7E1-A44BEFADC16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73DEE697-9B70-4EB1-8BD4-C00003642E17}" type="slidenum">
              <a:rPr lang="en-SE" smtClean="0"/>
              <a:t>‹#›</a:t>
            </a:fld>
            <a:endParaRPr lang="en-SE"/>
          </a:p>
        </p:txBody>
      </p:sp>
      <p:sp>
        <p:nvSpPr>
          <p:cNvPr id="15" name="Espace réservé du pied de page 4">
            <a:extLst>
              <a:ext uri="{FF2B5EF4-FFF2-40B4-BE49-F238E27FC236}">
                <a16:creationId xmlns:a16="http://schemas.microsoft.com/office/drawing/2014/main" id="{F5A26E8D-D486-4A59-828C-BE9E51CDB5D2}"/>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a:t>
            </a:r>
            <a:r>
              <a:rPr lang="fr-FR" dirty="0" err="1"/>
              <a:t>text</a:t>
            </a:r>
            <a:r>
              <a:rPr lang="fr-FR" dirty="0"/>
              <a:t> of the slide</a:t>
            </a:r>
          </a:p>
        </p:txBody>
      </p:sp>
      <p:sp>
        <p:nvSpPr>
          <p:cNvPr id="17" name="Cadre 16">
            <a:extLst>
              <a:ext uri="{FF2B5EF4-FFF2-40B4-BE49-F238E27FC236}">
                <a16:creationId xmlns:a16="http://schemas.microsoft.com/office/drawing/2014/main" id="{AA4E60BF-8266-4954-89D7-E523061AB5A8}"/>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62385485"/>
      </p:ext>
    </p:extLst>
  </p:cSld>
  <p:clrMapOvr>
    <a:masterClrMapping/>
  </p:clrMapOvr>
  <p:extLst>
    <p:ext uri="{DCECCB84-F9BA-43D5-87BE-67443E8EF086}">
      <p15:sldGuideLst xmlns:p15="http://schemas.microsoft.com/office/powerpoint/2012/main">
        <p15:guide id="1" pos="248">
          <p15:clr>
            <a:srgbClr val="F26B43"/>
          </p15:clr>
        </p15:guide>
        <p15:guide id="2" pos="306">
          <p15:clr>
            <a:srgbClr val="A4A3A4"/>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oleObject" Target="../embeddings/oleObject1.bin"/><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9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pn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vmlDrawing" Target="../drawings/vmlDrawing1.v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tags" Target="../tags/tag1.xml"/><Relationship Id="rId98"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84" Type="http://schemas.openxmlformats.org/officeDocument/2006/relationships/slideLayout" Target="../slideLayouts/slideLayout174.xml"/><Relationship Id="rId89" Type="http://schemas.openxmlformats.org/officeDocument/2006/relationships/slideLayout" Target="../slideLayouts/slideLayout179.xml"/><Relationship Id="rId16" Type="http://schemas.openxmlformats.org/officeDocument/2006/relationships/slideLayout" Target="../slideLayouts/slideLayout106.xml"/><Relationship Id="rId11" Type="http://schemas.openxmlformats.org/officeDocument/2006/relationships/slideLayout" Target="../slideLayouts/slideLayout101.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74" Type="http://schemas.openxmlformats.org/officeDocument/2006/relationships/slideLayout" Target="../slideLayouts/slideLayout164.xml"/><Relationship Id="rId79" Type="http://schemas.openxmlformats.org/officeDocument/2006/relationships/slideLayout" Target="../slideLayouts/slideLayout169.xml"/><Relationship Id="rId5" Type="http://schemas.openxmlformats.org/officeDocument/2006/relationships/slideLayout" Target="../slideLayouts/slideLayout95.xml"/><Relationship Id="rId90" Type="http://schemas.openxmlformats.org/officeDocument/2006/relationships/slideLayout" Target="../slideLayouts/slideLayout180.xml"/><Relationship Id="rId95" Type="http://schemas.openxmlformats.org/officeDocument/2006/relationships/oleObject" Target="../embeddings/oleObject1.bin"/><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0" Type="http://schemas.openxmlformats.org/officeDocument/2006/relationships/slideLayout" Target="../slideLayouts/slideLayout170.xml"/><Relationship Id="rId85" Type="http://schemas.openxmlformats.org/officeDocument/2006/relationships/slideLayout" Target="../slideLayouts/slideLayout175.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83" Type="http://schemas.openxmlformats.org/officeDocument/2006/relationships/slideLayout" Target="../slideLayouts/slideLayout173.xml"/><Relationship Id="rId88" Type="http://schemas.openxmlformats.org/officeDocument/2006/relationships/slideLayout" Target="../slideLayouts/slideLayout178.xml"/><Relationship Id="rId91" Type="http://schemas.openxmlformats.org/officeDocument/2006/relationships/theme" Target="../theme/theme2.xml"/><Relationship Id="rId96" Type="http://schemas.openxmlformats.org/officeDocument/2006/relationships/image" Target="../media/image1.emf"/><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81" Type="http://schemas.openxmlformats.org/officeDocument/2006/relationships/slideLayout" Target="../slideLayouts/slideLayout171.xml"/><Relationship Id="rId86" Type="http://schemas.openxmlformats.org/officeDocument/2006/relationships/slideLayout" Target="../slideLayouts/slideLayout176.xml"/><Relationship Id="rId94" Type="http://schemas.openxmlformats.org/officeDocument/2006/relationships/tags" Target="../tags/tag15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76" Type="http://schemas.openxmlformats.org/officeDocument/2006/relationships/slideLayout" Target="../slideLayouts/slideLayout166.xml"/><Relationship Id="rId97" Type="http://schemas.openxmlformats.org/officeDocument/2006/relationships/image" Target="../media/image2.png"/><Relationship Id="rId7" Type="http://schemas.openxmlformats.org/officeDocument/2006/relationships/slideLayout" Target="../slideLayouts/slideLayout97.xml"/><Relationship Id="rId71" Type="http://schemas.openxmlformats.org/officeDocument/2006/relationships/slideLayout" Target="../slideLayouts/slideLayout161.xml"/><Relationship Id="rId92" Type="http://schemas.openxmlformats.org/officeDocument/2006/relationships/vmlDrawing" Target="../drawings/vmlDrawing77.vml"/><Relationship Id="rId2" Type="http://schemas.openxmlformats.org/officeDocument/2006/relationships/slideLayout" Target="../slideLayouts/slideLayout92.xml"/><Relationship Id="rId29" Type="http://schemas.openxmlformats.org/officeDocument/2006/relationships/slideLayout" Target="../slideLayouts/slideLayout119.xml"/><Relationship Id="rId24" Type="http://schemas.openxmlformats.org/officeDocument/2006/relationships/slideLayout" Target="../slideLayouts/slideLayout114.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66" Type="http://schemas.openxmlformats.org/officeDocument/2006/relationships/slideLayout" Target="../slideLayouts/slideLayout156.xml"/><Relationship Id="rId87" Type="http://schemas.openxmlformats.org/officeDocument/2006/relationships/slideLayout" Target="../slideLayouts/slideLayout177.xml"/><Relationship Id="rId61" Type="http://schemas.openxmlformats.org/officeDocument/2006/relationships/slideLayout" Target="../slideLayouts/slideLayout151.xml"/><Relationship Id="rId82" Type="http://schemas.openxmlformats.org/officeDocument/2006/relationships/slideLayout" Target="../slideLayouts/slideLayout172.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56" Type="http://schemas.openxmlformats.org/officeDocument/2006/relationships/slideLayout" Target="../slideLayouts/slideLayout146.xml"/><Relationship Id="rId77" Type="http://schemas.openxmlformats.org/officeDocument/2006/relationships/slideLayout" Target="../slideLayouts/slideLayout167.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93" Type="http://schemas.openxmlformats.org/officeDocument/2006/relationships/tags" Target="../tags/tag149.xml"/><Relationship Id="rId98"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3EA1CA7-6A4B-4525-B31A-79FD8A5011E4}"/>
              </a:ext>
            </a:extLst>
          </p:cNvPr>
          <p:cNvGraphicFramePr>
            <a:graphicFrameLocks noChangeAspect="1"/>
          </p:cNvGraphicFramePr>
          <p:nvPr>
            <p:custDataLst>
              <p:tags r:id="rId93"/>
            </p:custDataLst>
            <p:extLst>
              <p:ext uri="{D42A27DB-BD31-4B8C-83A1-F6EECF244321}">
                <p14:modId xmlns:p14="http://schemas.microsoft.com/office/powerpoint/2010/main" val="4246026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Diapositive think-cell" r:id="rId95" imgW="532" imgH="530" progId="TCLayout.ActiveDocument.1">
                  <p:embed/>
                </p:oleObj>
              </mc:Choice>
              <mc:Fallback>
                <p:oleObj name="Diapositive think-cell" r:id="rId95" imgW="532" imgH="530" progId="TCLayout.ActiveDocument.1">
                  <p:embed/>
                  <p:pic>
                    <p:nvPicPr>
                      <p:cNvPr id="8" name="Objet 7" hidden="1">
                        <a:extLst>
                          <a:ext uri="{FF2B5EF4-FFF2-40B4-BE49-F238E27FC236}">
                            <a16:creationId xmlns:a16="http://schemas.microsoft.com/office/drawing/2014/main" id="{53EA1CA7-6A4B-4525-B31A-79FD8A5011E4}"/>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56D049D-4B41-45FE-A1DE-AB458A6C5C72}"/>
              </a:ext>
            </a:extLst>
          </p:cNvPr>
          <p:cNvSpPr/>
          <p:nvPr>
            <p:custDataLst>
              <p:tags r:id="rId94"/>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4786" y="382816"/>
            <a:ext cx="11382428" cy="480131"/>
          </a:xfrm>
          <a:prstGeom prst="rect">
            <a:avLst/>
          </a:prstGeom>
        </p:spPr>
        <p:txBody>
          <a:bodyPr vert="horz" wrap="square" lIns="72000" tIns="45720" rIns="72000" bIns="45720" rtlCol="0" anchor="t">
            <a:spAutoFit/>
          </a:bodyPr>
          <a:lstStyle/>
          <a:p>
            <a:r>
              <a:rPr lang="en-GB" dirty="0"/>
              <a:t>TITLE OF THE SLIDE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04786" y="1808820"/>
            <a:ext cx="11382428" cy="3868080"/>
          </a:xfrm>
          <a:prstGeom prst="rect">
            <a:avLst/>
          </a:prstGeom>
        </p:spPr>
        <p:txBody>
          <a:bodyPr vert="horz" lIns="0" tIns="45720" rIns="0" bIns="45720" rtlCol="0">
            <a:noAutofit/>
          </a:bodyPr>
          <a:lstStyle/>
          <a:p>
            <a:pPr lvl="0"/>
            <a:r>
              <a:rPr lang="en-GB" dirty="0"/>
              <a:t>Click to change the text styles on the slide master</a:t>
            </a:r>
          </a:p>
          <a:p>
            <a:pPr lvl="1"/>
            <a:r>
              <a:rPr lang="en-GB" dirty="0"/>
              <a:t>Text level 1</a:t>
            </a:r>
          </a:p>
          <a:p>
            <a:pPr lvl="2"/>
            <a:r>
              <a:rPr lang="en-GB" dirty="0"/>
              <a:t>Text level 2</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382932" y="6219234"/>
            <a:ext cx="360037" cy="365125"/>
          </a:xfrm>
          <a:prstGeom prst="rect">
            <a:avLst/>
          </a:prstGeom>
        </p:spPr>
        <p:txBody>
          <a:bodyPr vert="horz" lIns="0" tIns="45720" rIns="0" bIns="45720" rtlCol="0" anchor="ctr"/>
          <a:lstStyle>
            <a:lvl1pPr algn="r">
              <a:defRPr sz="900" b="1">
                <a:solidFill>
                  <a:schemeClr val="bg2">
                    <a:lumMod val="75000"/>
                  </a:schemeClr>
                </a:solidFill>
                <a:latin typeface="+mj-lt"/>
              </a:defRPr>
            </a:lvl1pPr>
          </a:lstStyle>
          <a:p>
            <a:endParaRPr lang="en-SE" dirty="0"/>
          </a:p>
        </p:txBody>
      </p:sp>
      <p:sp>
        <p:nvSpPr>
          <p:cNvPr id="11" name="Espace réservé du pied de page 4">
            <a:extLst>
              <a:ext uri="{FF2B5EF4-FFF2-40B4-BE49-F238E27FC236}">
                <a16:creationId xmlns:a16="http://schemas.microsoft.com/office/drawing/2014/main" id="{14F23E25-9FFE-4257-90E6-350B5249631F}"/>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Ipsos 2021 | Min </a:t>
            </a:r>
            <a:r>
              <a:rPr lang="en-GB" dirty="0" err="1"/>
              <a:t>Sexualitet</a:t>
            </a:r>
            <a:r>
              <a:rPr lang="en-GB" dirty="0"/>
              <a:t> – Min </a:t>
            </a:r>
            <a:r>
              <a:rPr lang="en-GB" dirty="0" err="1"/>
              <a:t>Rätt</a:t>
            </a:r>
            <a:endParaRPr lang="en-GB" dirty="0"/>
          </a:p>
        </p:txBody>
      </p:sp>
      <p:pic>
        <p:nvPicPr>
          <p:cNvPr id="12" name="Graphique 8">
            <a:extLst>
              <a:ext uri="{FF2B5EF4-FFF2-40B4-BE49-F238E27FC236}">
                <a16:creationId xmlns:a16="http://schemas.microsoft.com/office/drawing/2014/main" id="{11C5A540-F007-4FEB-B81F-D7A7222E2502}"/>
              </a:ext>
            </a:extLst>
          </p:cNvPr>
          <p:cNvPicPr>
            <a:picLocks noChangeAspect="1"/>
          </p:cNvPicPr>
          <p:nvPr/>
        </p:nvPicPr>
        <p:blipFill>
          <a:blip r:embed="rId9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9" name="Cadre 8">
            <a:extLst>
              <a:ext uri="{FF2B5EF4-FFF2-40B4-BE49-F238E27FC236}">
                <a16:creationId xmlns:a16="http://schemas.microsoft.com/office/drawing/2014/main" id="{DADADD2C-AA31-4B61-9336-3D1B1D6CDBA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94604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50"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 id="2147483725" r:id="rId66"/>
    <p:sldLayoutId id="2147483726" r:id="rId67"/>
    <p:sldLayoutId id="2147483727" r:id="rId68"/>
    <p:sldLayoutId id="2147483728" r:id="rId69"/>
    <p:sldLayoutId id="2147483729" r:id="rId70"/>
    <p:sldLayoutId id="2147483730" r:id="rId71"/>
    <p:sldLayoutId id="2147483731" r:id="rId72"/>
    <p:sldLayoutId id="2147483732" r:id="rId73"/>
    <p:sldLayoutId id="2147483733" r:id="rId74"/>
    <p:sldLayoutId id="2147483734" r:id="rId75"/>
    <p:sldLayoutId id="2147483735" r:id="rId76"/>
    <p:sldLayoutId id="2147483736" r:id="rId77"/>
    <p:sldLayoutId id="2147483737" r:id="rId78"/>
    <p:sldLayoutId id="2147483738" r:id="rId79"/>
    <p:sldLayoutId id="2147483739" r:id="rId80"/>
    <p:sldLayoutId id="2147483740" r:id="rId81"/>
    <p:sldLayoutId id="2147483741" r:id="rId82"/>
    <p:sldLayoutId id="2147483742" r:id="rId83"/>
    <p:sldLayoutId id="2147483743" r:id="rId84"/>
    <p:sldLayoutId id="2147483744" r:id="rId85"/>
    <p:sldLayoutId id="2147483745" r:id="rId86"/>
    <p:sldLayoutId id="2147483746" r:id="rId87"/>
    <p:sldLayoutId id="2147483747" r:id="rId88"/>
    <p:sldLayoutId id="2147483748" r:id="rId89"/>
    <p:sldLayoutId id="2147483749" r:id="rId90"/>
  </p:sldLayoutIdLst>
  <p:txStyles>
    <p:title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p:titleStyle>
    <p:body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98"/>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3EA1CA7-6A4B-4525-B31A-79FD8A5011E4}"/>
              </a:ext>
            </a:extLst>
          </p:cNvPr>
          <p:cNvGraphicFramePr>
            <a:graphicFrameLocks noChangeAspect="1"/>
          </p:cNvGraphicFramePr>
          <p:nvPr>
            <p:custDataLst>
              <p:tags r:id="rId93"/>
            </p:custDataLst>
            <p:extLst>
              <p:ext uri="{D42A27DB-BD31-4B8C-83A1-F6EECF244321}">
                <p14:modId xmlns:p14="http://schemas.microsoft.com/office/powerpoint/2010/main" val="2735552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0" name="Diapositive think-cell" r:id="rId95" imgW="532" imgH="530" progId="TCLayout.ActiveDocument.1">
                  <p:embed/>
                </p:oleObj>
              </mc:Choice>
              <mc:Fallback>
                <p:oleObj name="Diapositive think-cell" r:id="rId95" imgW="532" imgH="530" progId="TCLayout.ActiveDocument.1">
                  <p:embed/>
                  <p:pic>
                    <p:nvPicPr>
                      <p:cNvPr id="8" name="Objet 7" hidden="1">
                        <a:extLst>
                          <a:ext uri="{FF2B5EF4-FFF2-40B4-BE49-F238E27FC236}">
                            <a16:creationId xmlns:a16="http://schemas.microsoft.com/office/drawing/2014/main" id="{53EA1CA7-6A4B-4525-B31A-79FD8A5011E4}"/>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56D049D-4B41-45FE-A1DE-AB458A6C5C72}"/>
              </a:ext>
            </a:extLst>
          </p:cNvPr>
          <p:cNvSpPr/>
          <p:nvPr>
            <p:custDataLst>
              <p:tags r:id="rId94"/>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4786" y="382816"/>
            <a:ext cx="11382428" cy="480131"/>
          </a:xfrm>
          <a:prstGeom prst="rect">
            <a:avLst/>
          </a:prstGeom>
        </p:spPr>
        <p:txBody>
          <a:bodyPr vert="horz" wrap="square" lIns="72000" tIns="45720" rIns="72000" bIns="45720" rtlCol="0" anchor="t">
            <a:spAutoFit/>
          </a:bodyPr>
          <a:lstStyle/>
          <a:p>
            <a:r>
              <a:rPr lang="en-GB" dirty="0"/>
              <a:t>TITLE OF THE SLIDE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04786" y="1808820"/>
            <a:ext cx="11382428" cy="3868080"/>
          </a:xfrm>
          <a:prstGeom prst="rect">
            <a:avLst/>
          </a:prstGeom>
        </p:spPr>
        <p:txBody>
          <a:bodyPr vert="horz" lIns="0" tIns="45720" rIns="0" bIns="45720" rtlCol="0">
            <a:noAutofit/>
          </a:bodyPr>
          <a:lstStyle/>
          <a:p>
            <a:pPr lvl="0"/>
            <a:r>
              <a:rPr lang="en-GB" dirty="0"/>
              <a:t>Click to change the text styles on the slide master</a:t>
            </a:r>
          </a:p>
          <a:p>
            <a:pPr lvl="1"/>
            <a:r>
              <a:rPr lang="en-GB" dirty="0"/>
              <a:t>Text level 1</a:t>
            </a:r>
          </a:p>
          <a:p>
            <a:pPr lvl="2"/>
            <a:r>
              <a:rPr lang="en-GB" dirty="0"/>
              <a:t>Text level 2</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382932" y="6219234"/>
            <a:ext cx="360037" cy="365125"/>
          </a:xfrm>
          <a:prstGeom prst="rect">
            <a:avLst/>
          </a:prstGeom>
        </p:spPr>
        <p:txBody>
          <a:bodyPr vert="horz" lIns="0" tIns="45720" rIns="0" bIns="45720" rtlCol="0" anchor="ctr"/>
          <a:lstStyle>
            <a:lvl1pPr algn="r">
              <a:defRPr sz="900" b="1">
                <a:solidFill>
                  <a:schemeClr val="bg2">
                    <a:lumMod val="75000"/>
                  </a:schemeClr>
                </a:solidFill>
                <a:latin typeface="+mj-lt"/>
              </a:defRPr>
            </a:lvl1pPr>
          </a:lstStyle>
          <a:p>
            <a:endParaRPr lang="en-SE" dirty="0"/>
          </a:p>
        </p:txBody>
      </p:sp>
      <p:sp>
        <p:nvSpPr>
          <p:cNvPr id="11" name="Espace réservé du pied de page 4">
            <a:extLst>
              <a:ext uri="{FF2B5EF4-FFF2-40B4-BE49-F238E27FC236}">
                <a16:creationId xmlns:a16="http://schemas.microsoft.com/office/drawing/2014/main" id="{14F23E25-9FFE-4257-90E6-350B5249631F}"/>
              </a:ext>
            </a:extLst>
          </p:cNvPr>
          <p:cNvSpPr txBox="1">
            <a:spLocks/>
          </p:cNvSpPr>
          <p:nvPr/>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Ipsos 2021 | Min </a:t>
            </a:r>
            <a:r>
              <a:rPr lang="en-GB" dirty="0" err="1"/>
              <a:t>Sexualitet</a:t>
            </a:r>
            <a:r>
              <a:rPr lang="en-GB" dirty="0"/>
              <a:t> – Min </a:t>
            </a:r>
            <a:r>
              <a:rPr lang="en-GB" dirty="0" err="1"/>
              <a:t>Rätt</a:t>
            </a:r>
            <a:endParaRPr lang="en-GB" dirty="0"/>
          </a:p>
        </p:txBody>
      </p:sp>
      <p:pic>
        <p:nvPicPr>
          <p:cNvPr id="12" name="Graphique 8">
            <a:extLst>
              <a:ext uri="{FF2B5EF4-FFF2-40B4-BE49-F238E27FC236}">
                <a16:creationId xmlns:a16="http://schemas.microsoft.com/office/drawing/2014/main" id="{11C5A540-F007-4FEB-B81F-D7A7222E2502}"/>
              </a:ext>
            </a:extLst>
          </p:cNvPr>
          <p:cNvPicPr>
            <a:picLocks noChangeAspect="1"/>
          </p:cNvPicPr>
          <p:nvPr/>
        </p:nvPicPr>
        <p:blipFill>
          <a:blip r:embed="rId9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9" name="Cadre 8">
            <a:extLst>
              <a:ext uri="{FF2B5EF4-FFF2-40B4-BE49-F238E27FC236}">
                <a16:creationId xmlns:a16="http://schemas.microsoft.com/office/drawing/2014/main" id="{DADADD2C-AA31-4B61-9336-3D1B1D6CDBAD}"/>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9842050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 id="2147483809" r:id="rId58"/>
    <p:sldLayoutId id="2147483810" r:id="rId59"/>
    <p:sldLayoutId id="2147483811" r:id="rId60"/>
    <p:sldLayoutId id="2147483812" r:id="rId61"/>
    <p:sldLayoutId id="2147483813" r:id="rId62"/>
    <p:sldLayoutId id="2147483814" r:id="rId63"/>
    <p:sldLayoutId id="2147483815" r:id="rId64"/>
    <p:sldLayoutId id="2147483816" r:id="rId65"/>
    <p:sldLayoutId id="2147483817" r:id="rId66"/>
    <p:sldLayoutId id="2147483818" r:id="rId67"/>
    <p:sldLayoutId id="2147483819" r:id="rId68"/>
    <p:sldLayoutId id="2147483820" r:id="rId69"/>
    <p:sldLayoutId id="2147483821" r:id="rId70"/>
    <p:sldLayoutId id="2147483822" r:id="rId71"/>
    <p:sldLayoutId id="2147483823" r:id="rId72"/>
    <p:sldLayoutId id="2147483824" r:id="rId73"/>
    <p:sldLayoutId id="2147483825" r:id="rId74"/>
    <p:sldLayoutId id="2147483826" r:id="rId75"/>
    <p:sldLayoutId id="2147483827" r:id="rId76"/>
    <p:sldLayoutId id="2147483828" r:id="rId77"/>
    <p:sldLayoutId id="2147483829" r:id="rId78"/>
    <p:sldLayoutId id="2147483830" r:id="rId79"/>
    <p:sldLayoutId id="2147483831" r:id="rId80"/>
    <p:sldLayoutId id="2147483832" r:id="rId81"/>
    <p:sldLayoutId id="2147483833" r:id="rId82"/>
    <p:sldLayoutId id="2147483834" r:id="rId83"/>
    <p:sldLayoutId id="2147483835" r:id="rId84"/>
    <p:sldLayoutId id="2147483836" r:id="rId85"/>
    <p:sldLayoutId id="2147483837" r:id="rId86"/>
    <p:sldLayoutId id="2147483838" r:id="rId87"/>
    <p:sldLayoutId id="2147483839" r:id="rId88"/>
    <p:sldLayoutId id="2147483840" r:id="rId89"/>
    <p:sldLayoutId id="2147483841" r:id="rId90"/>
  </p:sldLayoutIdLst>
  <p:txStyles>
    <p:title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p:titleStyle>
    <p:body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98"/>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chart" Target="../charts/chart20.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chart" Target="../charts/char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chart" Target="../charts/chart38.xml"/></Relationships>
</file>

<file path=ppt/slides/_rels/slide4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chart" Target="../charts/chart40.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chart" Target="../charts/chart46.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71.xml"/><Relationship Id="rId4" Type="http://schemas.openxmlformats.org/officeDocument/2006/relationships/image" Target="../media/image28.sv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71.xml"/><Relationship Id="rId4" Type="http://schemas.openxmlformats.org/officeDocument/2006/relationships/image" Target="../media/image28.sv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71.xml"/><Relationship Id="rId4" Type="http://schemas.openxmlformats.org/officeDocument/2006/relationships/image" Target="../media/image28.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CCD6BA2-DF62-4789-85BF-E8C5A3F989FE}"/>
              </a:ext>
            </a:extLst>
          </p:cNvPr>
          <p:cNvSpPr>
            <a:spLocks noGrp="1"/>
          </p:cNvSpPr>
          <p:nvPr>
            <p:ph type="subTitle" idx="1"/>
          </p:nvPr>
        </p:nvSpPr>
        <p:spPr>
          <a:xfrm>
            <a:off x="459132" y="2660472"/>
            <a:ext cx="7551997" cy="1200329"/>
          </a:xfrm>
        </p:spPr>
        <p:txBody>
          <a:bodyPr/>
          <a:lstStyle/>
          <a:p>
            <a:r>
              <a:rPr lang="sv-SE" dirty="0"/>
              <a:t>En undersökning av sexuell hälsa bland personer med funktionsnedsättningar och kroniska sjukdomar</a:t>
            </a:r>
            <a:endParaRPr lang="en-SE" dirty="0"/>
          </a:p>
        </p:txBody>
      </p:sp>
      <p:sp>
        <p:nvSpPr>
          <p:cNvPr id="4" name="Title 3">
            <a:extLst>
              <a:ext uri="{FF2B5EF4-FFF2-40B4-BE49-F238E27FC236}">
                <a16:creationId xmlns:a16="http://schemas.microsoft.com/office/drawing/2014/main" id="{70377F37-44B9-4BFC-AA83-7C4478EA0D85}"/>
              </a:ext>
            </a:extLst>
          </p:cNvPr>
          <p:cNvSpPr>
            <a:spLocks noGrp="1"/>
          </p:cNvSpPr>
          <p:nvPr>
            <p:ph type="ctrTitle"/>
          </p:nvPr>
        </p:nvSpPr>
        <p:spPr/>
        <p:txBody>
          <a:bodyPr/>
          <a:lstStyle/>
          <a:p>
            <a:r>
              <a:rPr lang="sv-SE" dirty="0"/>
              <a:t>Min sexualitet min rätt</a:t>
            </a:r>
            <a:endParaRPr lang="en-SE" dirty="0"/>
          </a:p>
        </p:txBody>
      </p:sp>
      <p:sp>
        <p:nvSpPr>
          <p:cNvPr id="6" name="Text Placeholder 5">
            <a:extLst>
              <a:ext uri="{FF2B5EF4-FFF2-40B4-BE49-F238E27FC236}">
                <a16:creationId xmlns:a16="http://schemas.microsoft.com/office/drawing/2014/main" id="{30796579-EE16-42AD-8789-3373269EF641}"/>
              </a:ext>
            </a:extLst>
          </p:cNvPr>
          <p:cNvSpPr>
            <a:spLocks noGrp="1"/>
          </p:cNvSpPr>
          <p:nvPr>
            <p:ph type="body" sz="quarter" idx="12"/>
          </p:nvPr>
        </p:nvSpPr>
        <p:spPr>
          <a:xfrm>
            <a:off x="459132" y="4014515"/>
            <a:ext cx="3414703" cy="400110"/>
          </a:xfrm>
        </p:spPr>
        <p:txBody>
          <a:bodyPr/>
          <a:lstStyle/>
          <a:p>
            <a:r>
              <a:rPr lang="sv-SE" dirty="0" err="1"/>
              <a:t>Ipsos</a:t>
            </a:r>
            <a:r>
              <a:rPr lang="sv-SE" dirty="0"/>
              <a:t>: Hanna Agnes Persson</a:t>
            </a:r>
            <a:endParaRPr lang="en-SE" dirty="0"/>
          </a:p>
        </p:txBody>
      </p:sp>
    </p:spTree>
    <p:extLst>
      <p:ext uri="{BB962C8B-B14F-4D97-AF65-F5344CB8AC3E}">
        <p14:creationId xmlns:p14="http://schemas.microsoft.com/office/powerpoint/2010/main" val="424719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98B0E5-3BBB-4FA7-B408-2F76D02F9338}"/>
              </a:ext>
            </a:extLst>
          </p:cNvPr>
          <p:cNvSpPr>
            <a:spLocks noGrp="1"/>
          </p:cNvSpPr>
          <p:nvPr>
            <p:ph type="body" sz="quarter" idx="15"/>
          </p:nvPr>
        </p:nvSpPr>
        <p:spPr>
          <a:xfrm>
            <a:off x="382932" y="910179"/>
            <a:ext cx="11110203" cy="353943"/>
          </a:xfrm>
        </p:spPr>
        <p:txBody>
          <a:bodyPr/>
          <a:lstStyle/>
          <a:p>
            <a:r>
              <a:rPr lang="sv-SE" dirty="0"/>
              <a:t>En jämn spridning i åldersgrupperna, med undantag för en underrepresentation av de över 65 år. </a:t>
            </a:r>
            <a:endParaRPr lang="en-SE" dirty="0"/>
          </a:p>
        </p:txBody>
      </p:sp>
      <p:sp>
        <p:nvSpPr>
          <p:cNvPr id="4" name="Text Placeholder 3">
            <a:extLst>
              <a:ext uri="{FF2B5EF4-FFF2-40B4-BE49-F238E27FC236}">
                <a16:creationId xmlns:a16="http://schemas.microsoft.com/office/drawing/2014/main" id="{DA983F22-8D69-4BA7-AE0D-B02E1A005EE0}"/>
              </a:ext>
            </a:extLst>
          </p:cNvPr>
          <p:cNvSpPr>
            <a:spLocks noGrp="1"/>
          </p:cNvSpPr>
          <p:nvPr>
            <p:ph type="body" sz="quarter" idx="17"/>
          </p:nvPr>
        </p:nvSpPr>
        <p:spPr/>
        <p:txBody>
          <a:bodyPr/>
          <a:lstStyle/>
          <a:p>
            <a:r>
              <a:rPr lang="sv-SE" dirty="0"/>
              <a:t>Bas: Samtliga, n= 2033. Data redovisas oviktad.</a:t>
            </a:r>
            <a:endParaRPr lang="en-SE" dirty="0"/>
          </a:p>
        </p:txBody>
      </p:sp>
      <p:sp>
        <p:nvSpPr>
          <p:cNvPr id="5" name="Title 4">
            <a:extLst>
              <a:ext uri="{FF2B5EF4-FFF2-40B4-BE49-F238E27FC236}">
                <a16:creationId xmlns:a16="http://schemas.microsoft.com/office/drawing/2014/main" id="{A242BAEF-E9C8-4EA9-A125-B888824D8896}"/>
              </a:ext>
            </a:extLst>
          </p:cNvPr>
          <p:cNvSpPr>
            <a:spLocks noGrp="1"/>
          </p:cNvSpPr>
          <p:nvPr>
            <p:ph type="title"/>
          </p:nvPr>
        </p:nvSpPr>
        <p:spPr/>
        <p:txBody>
          <a:bodyPr/>
          <a:lstStyle/>
          <a:p>
            <a:r>
              <a:rPr lang="sv-SE" dirty="0"/>
              <a:t>ålder</a:t>
            </a:r>
            <a:endParaRPr lang="en-SE" dirty="0"/>
          </a:p>
        </p:txBody>
      </p:sp>
      <p:sp>
        <p:nvSpPr>
          <p:cNvPr id="6" name="Text Placeholder 5">
            <a:extLst>
              <a:ext uri="{FF2B5EF4-FFF2-40B4-BE49-F238E27FC236}">
                <a16:creationId xmlns:a16="http://schemas.microsoft.com/office/drawing/2014/main" id="{870D71AA-9511-4101-ABB5-F338DC5B96DB}"/>
              </a:ext>
            </a:extLst>
          </p:cNvPr>
          <p:cNvSpPr>
            <a:spLocks noGrp="1"/>
          </p:cNvSpPr>
          <p:nvPr>
            <p:ph type="body" sz="quarter" idx="19"/>
          </p:nvPr>
        </p:nvSpPr>
        <p:spPr/>
        <p:txBody>
          <a:bodyPr/>
          <a:lstStyle/>
          <a:p>
            <a:pPr marL="0" indent="0">
              <a:buNone/>
            </a:pPr>
            <a:r>
              <a:rPr lang="sv-SE" dirty="0"/>
              <a:t>Jämfört med hur SCB skattar åldersfördelningen bland personer med funktionsnedsättningar så har denna undersökning en underrepresentation av den äldsta målgruppen. SCB:s skattningar innefattar dock funktionsnedsättningar som är åldersrelaterade, ofta hörsel- och synnedsättningar, och därför blir den äldre åldersgruppen relativt stor. </a:t>
            </a:r>
            <a:endParaRPr lang="en-SE" dirty="0"/>
          </a:p>
        </p:txBody>
      </p:sp>
      <p:graphicFrame>
        <p:nvGraphicFramePr>
          <p:cNvPr id="8" name="Content Placeholder 10">
            <a:extLst>
              <a:ext uri="{FF2B5EF4-FFF2-40B4-BE49-F238E27FC236}">
                <a16:creationId xmlns:a16="http://schemas.microsoft.com/office/drawing/2014/main" id="{8ED98B81-A5CC-475F-AC96-29BD471858A5}"/>
              </a:ext>
            </a:extLst>
          </p:cNvPr>
          <p:cNvGraphicFramePr>
            <a:graphicFrameLocks noGrp="1"/>
          </p:cNvGraphicFramePr>
          <p:nvPr>
            <p:ph idx="1"/>
            <p:extLst>
              <p:ext uri="{D42A27DB-BD31-4B8C-83A1-F6EECF244321}">
                <p14:modId xmlns:p14="http://schemas.microsoft.com/office/powerpoint/2010/main" val="3177352437"/>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D621977A-7E51-422E-B926-60C1818F661E}"/>
              </a:ext>
            </a:extLst>
          </p:cNvPr>
          <p:cNvGraphicFramePr>
            <a:graphicFrameLocks noGrp="1"/>
          </p:cNvGraphicFramePr>
          <p:nvPr>
            <p:extLst>
              <p:ext uri="{D42A27DB-BD31-4B8C-83A1-F6EECF244321}">
                <p14:modId xmlns:p14="http://schemas.microsoft.com/office/powerpoint/2010/main" val="4016785795"/>
              </p:ext>
            </p:extLst>
          </p:nvPr>
        </p:nvGraphicFramePr>
        <p:xfrm>
          <a:off x="8215941" y="4390699"/>
          <a:ext cx="3005054" cy="1107370"/>
        </p:xfrm>
        <a:graphic>
          <a:graphicData uri="http://schemas.openxmlformats.org/drawingml/2006/table">
            <a:tbl>
              <a:tblPr>
                <a:tableStyleId>{616DA210-FB5B-4158-B5E0-FEB733F419BA}</a:tableStyleId>
              </a:tblPr>
              <a:tblGrid>
                <a:gridCol w="1502527">
                  <a:extLst>
                    <a:ext uri="{9D8B030D-6E8A-4147-A177-3AD203B41FA5}">
                      <a16:colId xmlns:a16="http://schemas.microsoft.com/office/drawing/2014/main" val="3418316808"/>
                    </a:ext>
                  </a:extLst>
                </a:gridCol>
                <a:gridCol w="1502527">
                  <a:extLst>
                    <a:ext uri="{9D8B030D-6E8A-4147-A177-3AD203B41FA5}">
                      <a16:colId xmlns:a16="http://schemas.microsoft.com/office/drawing/2014/main" val="302103211"/>
                    </a:ext>
                  </a:extLst>
                </a:gridCol>
              </a:tblGrid>
              <a:tr h="205966">
                <a:tc gridSpan="2">
                  <a:txBody>
                    <a:bodyPr/>
                    <a:lstStyle/>
                    <a:p>
                      <a:pPr algn="ctr" fontAlgn="b"/>
                      <a:r>
                        <a:rPr lang="sv-SE" sz="1000" b="1" i="0" u="none" strike="noStrike" dirty="0">
                          <a:solidFill>
                            <a:srgbClr val="000000"/>
                          </a:solidFill>
                          <a:effectLst/>
                          <a:latin typeface="Roboto"/>
                        </a:rPr>
                        <a:t>SCB:s skattningar</a:t>
                      </a:r>
                    </a:p>
                  </a:txBody>
                  <a:tcPr marL="9525" marR="9525" marT="9525" marB="0" anchor="ctr"/>
                </a:tc>
                <a:tc hMerge="1">
                  <a:txBody>
                    <a:bodyPr/>
                    <a:lstStyle/>
                    <a:p>
                      <a:pPr algn="r" fontAlgn="b"/>
                      <a:endParaRPr lang="en-SE"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368791"/>
                  </a:ext>
                </a:extLst>
              </a:tr>
              <a:tr h="225351">
                <a:tc>
                  <a:txBody>
                    <a:bodyPr/>
                    <a:lstStyle/>
                    <a:p>
                      <a:pPr algn="ctr" fontAlgn="b"/>
                      <a:r>
                        <a:rPr lang="sv-SE" sz="1400" u="none" strike="noStrike" dirty="0">
                          <a:effectLst/>
                        </a:rPr>
                        <a:t>16-29 år</a:t>
                      </a:r>
                      <a:endParaRPr lang="sv-SE" sz="1400" b="0" i="0" u="none" strike="noStrike" dirty="0">
                        <a:solidFill>
                          <a:srgbClr val="000000"/>
                        </a:solidFill>
                        <a:effectLst/>
                        <a:latin typeface="Roboto"/>
                      </a:endParaRPr>
                    </a:p>
                  </a:txBody>
                  <a:tcPr marL="9525" marR="9525" marT="9525" marB="0" anchor="ctr"/>
                </a:tc>
                <a:tc>
                  <a:txBody>
                    <a:bodyPr/>
                    <a:lstStyle/>
                    <a:p>
                      <a:pPr algn="ctr" fontAlgn="b"/>
                      <a:r>
                        <a:rPr lang="en-SE" sz="1400" u="none" strike="noStrike" dirty="0">
                          <a:effectLst/>
                        </a:rPr>
                        <a:t>17%</a:t>
                      </a:r>
                      <a:endParaRPr lang="en-S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07384033"/>
                  </a:ext>
                </a:extLst>
              </a:tr>
              <a:tr h="225351">
                <a:tc>
                  <a:txBody>
                    <a:bodyPr/>
                    <a:lstStyle/>
                    <a:p>
                      <a:pPr algn="ctr" fontAlgn="b"/>
                      <a:r>
                        <a:rPr lang="sv-SE" sz="1400" u="none" strike="noStrike" dirty="0">
                          <a:effectLst/>
                        </a:rPr>
                        <a:t>30-44 år</a:t>
                      </a:r>
                      <a:endParaRPr lang="sv-SE" sz="1400" b="0" i="0" u="none" strike="noStrike" dirty="0">
                        <a:solidFill>
                          <a:srgbClr val="000000"/>
                        </a:solidFill>
                        <a:effectLst/>
                        <a:latin typeface="Roboto"/>
                      </a:endParaRPr>
                    </a:p>
                  </a:txBody>
                  <a:tcPr marL="9525" marR="9525" marT="9525" marB="0" anchor="ctr"/>
                </a:tc>
                <a:tc>
                  <a:txBody>
                    <a:bodyPr/>
                    <a:lstStyle/>
                    <a:p>
                      <a:pPr algn="ctr" fontAlgn="b"/>
                      <a:r>
                        <a:rPr lang="en-SE" sz="1400" u="none" strike="noStrike">
                          <a:effectLst/>
                        </a:rPr>
                        <a:t>17%</a:t>
                      </a:r>
                      <a:endParaRPr lang="en-SE"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48481446"/>
                  </a:ext>
                </a:extLst>
              </a:tr>
              <a:tr h="225351">
                <a:tc>
                  <a:txBody>
                    <a:bodyPr/>
                    <a:lstStyle/>
                    <a:p>
                      <a:pPr algn="ctr" fontAlgn="b"/>
                      <a:r>
                        <a:rPr lang="sv-SE" sz="1400" u="none" strike="noStrike" dirty="0">
                          <a:effectLst/>
                        </a:rPr>
                        <a:t>45-64 år</a:t>
                      </a:r>
                      <a:endParaRPr lang="sv-SE" sz="1400" b="0" i="0" u="none" strike="noStrike" dirty="0">
                        <a:solidFill>
                          <a:srgbClr val="000000"/>
                        </a:solidFill>
                        <a:effectLst/>
                        <a:latin typeface="Roboto"/>
                      </a:endParaRPr>
                    </a:p>
                  </a:txBody>
                  <a:tcPr marL="9525" marR="9525" marT="9525" marB="0" anchor="ctr"/>
                </a:tc>
                <a:tc>
                  <a:txBody>
                    <a:bodyPr/>
                    <a:lstStyle/>
                    <a:p>
                      <a:pPr algn="ctr" fontAlgn="b"/>
                      <a:r>
                        <a:rPr lang="en-SE" sz="1400" u="none" strike="noStrike" dirty="0">
                          <a:effectLst/>
                        </a:rPr>
                        <a:t>29%</a:t>
                      </a:r>
                      <a:endParaRPr lang="en-S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77241930"/>
                  </a:ext>
                </a:extLst>
              </a:tr>
              <a:tr h="225351">
                <a:tc>
                  <a:txBody>
                    <a:bodyPr/>
                    <a:lstStyle/>
                    <a:p>
                      <a:pPr algn="ctr" fontAlgn="b"/>
                      <a:r>
                        <a:rPr lang="sv-SE" sz="1400" u="none" strike="noStrike" dirty="0">
                          <a:effectLst/>
                        </a:rPr>
                        <a:t>65+ år</a:t>
                      </a:r>
                      <a:endParaRPr lang="sv-SE" sz="1400" b="0" i="0" u="none" strike="noStrike" dirty="0">
                        <a:solidFill>
                          <a:srgbClr val="000000"/>
                        </a:solidFill>
                        <a:effectLst/>
                        <a:latin typeface="Roboto"/>
                      </a:endParaRPr>
                    </a:p>
                  </a:txBody>
                  <a:tcPr marL="9525" marR="9525" marT="9525" marB="0" anchor="ctr"/>
                </a:tc>
                <a:tc>
                  <a:txBody>
                    <a:bodyPr/>
                    <a:lstStyle/>
                    <a:p>
                      <a:pPr algn="ctr" fontAlgn="b"/>
                      <a:r>
                        <a:rPr lang="en-SE" sz="1400" u="none" strike="noStrike" dirty="0">
                          <a:effectLst/>
                        </a:rPr>
                        <a:t>37%</a:t>
                      </a:r>
                      <a:endParaRPr lang="en-S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02208670"/>
                  </a:ext>
                </a:extLst>
              </a:tr>
            </a:tbl>
          </a:graphicData>
        </a:graphic>
      </p:graphicFrame>
    </p:spTree>
    <p:extLst>
      <p:ext uri="{BB962C8B-B14F-4D97-AF65-F5344CB8AC3E}">
        <p14:creationId xmlns:p14="http://schemas.microsoft.com/office/powerpoint/2010/main" val="19467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A996ED-47DA-44B7-BBEA-4744A45D0907}"/>
              </a:ext>
            </a:extLst>
          </p:cNvPr>
          <p:cNvSpPr>
            <a:spLocks noGrp="1"/>
          </p:cNvSpPr>
          <p:nvPr>
            <p:ph type="body" sz="quarter" idx="15"/>
          </p:nvPr>
        </p:nvSpPr>
        <p:spPr>
          <a:xfrm>
            <a:off x="404786" y="755027"/>
            <a:ext cx="11765831" cy="661720"/>
          </a:xfrm>
        </p:spPr>
        <p:txBody>
          <a:bodyPr/>
          <a:lstStyle/>
          <a:p>
            <a:r>
              <a:rPr lang="sv-SE" dirty="0"/>
              <a:t>Det finns ett stort överlapp mellan olika funktionsnedsättningar. Ångest och oro är har stark koppling till</a:t>
            </a:r>
            <a:br>
              <a:rPr lang="sv-SE" dirty="0"/>
            </a:br>
            <a:r>
              <a:rPr lang="sv-SE" dirty="0"/>
              <a:t>samtliga övriga funktionsnedsättningar.  </a:t>
            </a:r>
            <a:endParaRPr lang="en-SE" dirty="0"/>
          </a:p>
        </p:txBody>
      </p:sp>
      <p:sp>
        <p:nvSpPr>
          <p:cNvPr id="4" name="Text Placeholder 3">
            <a:extLst>
              <a:ext uri="{FF2B5EF4-FFF2-40B4-BE49-F238E27FC236}">
                <a16:creationId xmlns:a16="http://schemas.microsoft.com/office/drawing/2014/main" id="{94F4CEB5-D696-4021-ADEA-03E8F34CDF5D}"/>
              </a:ext>
            </a:extLst>
          </p:cNvPr>
          <p:cNvSpPr>
            <a:spLocks noGrp="1"/>
          </p:cNvSpPr>
          <p:nvPr>
            <p:ph type="body" sz="quarter" idx="17"/>
          </p:nvPr>
        </p:nvSpPr>
        <p:spPr>
          <a:xfrm>
            <a:off x="404786" y="6575211"/>
            <a:ext cx="11463417" cy="230832"/>
          </a:xfrm>
        </p:spPr>
        <p:txBody>
          <a:bodyPr/>
          <a:lstStyle/>
          <a:p>
            <a:r>
              <a:rPr lang="sv-SE" dirty="0"/>
              <a:t>Vad har du för funktionsnedsättning och/eller kronisk sjukdom? Bas: Samtliga, n= 2033. Data redovisas oviktad.</a:t>
            </a:r>
            <a:endParaRPr lang="en-SE" dirty="0"/>
          </a:p>
        </p:txBody>
      </p:sp>
      <p:sp>
        <p:nvSpPr>
          <p:cNvPr id="5" name="Title 4">
            <a:extLst>
              <a:ext uri="{FF2B5EF4-FFF2-40B4-BE49-F238E27FC236}">
                <a16:creationId xmlns:a16="http://schemas.microsoft.com/office/drawing/2014/main" id="{BDF110F7-92E7-4A89-B59C-D7FEFB612DE0}"/>
              </a:ext>
            </a:extLst>
          </p:cNvPr>
          <p:cNvSpPr>
            <a:spLocks noGrp="1"/>
          </p:cNvSpPr>
          <p:nvPr>
            <p:ph type="title"/>
          </p:nvPr>
        </p:nvSpPr>
        <p:spPr/>
        <p:txBody>
          <a:bodyPr/>
          <a:lstStyle/>
          <a:p>
            <a:r>
              <a:rPr lang="sv-SE" dirty="0"/>
              <a:t>målgrupper</a:t>
            </a:r>
            <a:endParaRPr lang="en-SE" dirty="0"/>
          </a:p>
        </p:txBody>
      </p:sp>
      <p:graphicFrame>
        <p:nvGraphicFramePr>
          <p:cNvPr id="12" name="Content Placeholder 11">
            <a:extLst>
              <a:ext uri="{FF2B5EF4-FFF2-40B4-BE49-F238E27FC236}">
                <a16:creationId xmlns:a16="http://schemas.microsoft.com/office/drawing/2014/main" id="{771C1D3A-CA6E-47A3-93E6-150EF370E8FD}"/>
              </a:ext>
            </a:extLst>
          </p:cNvPr>
          <p:cNvGraphicFramePr>
            <a:graphicFrameLocks noGrp="1"/>
          </p:cNvGraphicFramePr>
          <p:nvPr>
            <p:ph idx="1"/>
            <p:extLst>
              <p:ext uri="{D42A27DB-BD31-4B8C-83A1-F6EECF244321}">
                <p14:modId xmlns:p14="http://schemas.microsoft.com/office/powerpoint/2010/main" val="427948699"/>
              </p:ext>
            </p:extLst>
          </p:nvPr>
        </p:nvGraphicFramePr>
        <p:xfrm>
          <a:off x="404812" y="1462088"/>
          <a:ext cx="11546938" cy="4605490"/>
        </p:xfrm>
        <a:graphic>
          <a:graphicData uri="http://schemas.openxmlformats.org/drawingml/2006/table">
            <a:tbl>
              <a:tblPr firstRow="1" bandRow="1"/>
              <a:tblGrid>
                <a:gridCol w="1337927">
                  <a:extLst>
                    <a:ext uri="{9D8B030D-6E8A-4147-A177-3AD203B41FA5}">
                      <a16:colId xmlns:a16="http://schemas.microsoft.com/office/drawing/2014/main" val="3445081888"/>
                    </a:ext>
                  </a:extLst>
                </a:gridCol>
                <a:gridCol w="622667">
                  <a:extLst>
                    <a:ext uri="{9D8B030D-6E8A-4147-A177-3AD203B41FA5}">
                      <a16:colId xmlns:a16="http://schemas.microsoft.com/office/drawing/2014/main" val="2134513763"/>
                    </a:ext>
                  </a:extLst>
                </a:gridCol>
                <a:gridCol w="706908">
                  <a:extLst>
                    <a:ext uri="{9D8B030D-6E8A-4147-A177-3AD203B41FA5}">
                      <a16:colId xmlns:a16="http://schemas.microsoft.com/office/drawing/2014/main" val="2906976896"/>
                    </a:ext>
                  </a:extLst>
                </a:gridCol>
                <a:gridCol w="890816">
                  <a:extLst>
                    <a:ext uri="{9D8B030D-6E8A-4147-A177-3AD203B41FA5}">
                      <a16:colId xmlns:a16="http://schemas.microsoft.com/office/drawing/2014/main" val="1685265935"/>
                    </a:ext>
                  </a:extLst>
                </a:gridCol>
                <a:gridCol w="1060691">
                  <a:extLst>
                    <a:ext uri="{9D8B030D-6E8A-4147-A177-3AD203B41FA5}">
                      <a16:colId xmlns:a16="http://schemas.microsoft.com/office/drawing/2014/main" val="2340102294"/>
                    </a:ext>
                  </a:extLst>
                </a:gridCol>
                <a:gridCol w="871370">
                  <a:extLst>
                    <a:ext uri="{9D8B030D-6E8A-4147-A177-3AD203B41FA5}">
                      <a16:colId xmlns:a16="http://schemas.microsoft.com/office/drawing/2014/main" val="3611350862"/>
                    </a:ext>
                  </a:extLst>
                </a:gridCol>
                <a:gridCol w="634701">
                  <a:extLst>
                    <a:ext uri="{9D8B030D-6E8A-4147-A177-3AD203B41FA5}">
                      <a16:colId xmlns:a16="http://schemas.microsoft.com/office/drawing/2014/main" val="3599112556"/>
                    </a:ext>
                  </a:extLst>
                </a:gridCol>
                <a:gridCol w="628686">
                  <a:extLst>
                    <a:ext uri="{9D8B030D-6E8A-4147-A177-3AD203B41FA5}">
                      <a16:colId xmlns:a16="http://schemas.microsoft.com/office/drawing/2014/main" val="3426029087"/>
                    </a:ext>
                  </a:extLst>
                </a:gridCol>
                <a:gridCol w="798862">
                  <a:extLst>
                    <a:ext uri="{9D8B030D-6E8A-4147-A177-3AD203B41FA5}">
                      <a16:colId xmlns:a16="http://schemas.microsoft.com/office/drawing/2014/main" val="2320244857"/>
                    </a:ext>
                  </a:extLst>
                </a:gridCol>
                <a:gridCol w="799285">
                  <a:extLst>
                    <a:ext uri="{9D8B030D-6E8A-4147-A177-3AD203B41FA5}">
                      <a16:colId xmlns:a16="http://schemas.microsoft.com/office/drawing/2014/main" val="2371841090"/>
                    </a:ext>
                  </a:extLst>
                </a:gridCol>
                <a:gridCol w="753035">
                  <a:extLst>
                    <a:ext uri="{9D8B030D-6E8A-4147-A177-3AD203B41FA5}">
                      <a16:colId xmlns:a16="http://schemas.microsoft.com/office/drawing/2014/main" val="3300113102"/>
                    </a:ext>
                  </a:extLst>
                </a:gridCol>
                <a:gridCol w="1021976">
                  <a:extLst>
                    <a:ext uri="{9D8B030D-6E8A-4147-A177-3AD203B41FA5}">
                      <a16:colId xmlns:a16="http://schemas.microsoft.com/office/drawing/2014/main" val="3143237969"/>
                    </a:ext>
                  </a:extLst>
                </a:gridCol>
                <a:gridCol w="957431">
                  <a:extLst>
                    <a:ext uri="{9D8B030D-6E8A-4147-A177-3AD203B41FA5}">
                      <a16:colId xmlns:a16="http://schemas.microsoft.com/office/drawing/2014/main" val="30400905"/>
                    </a:ext>
                  </a:extLst>
                </a:gridCol>
                <a:gridCol w="462583">
                  <a:extLst>
                    <a:ext uri="{9D8B030D-6E8A-4147-A177-3AD203B41FA5}">
                      <a16:colId xmlns:a16="http://schemas.microsoft.com/office/drawing/2014/main" val="3748192842"/>
                    </a:ext>
                  </a:extLst>
                </a:gridCol>
              </a:tblGrid>
              <a:tr h="506928">
                <a:tc>
                  <a:txBody>
                    <a:bodyPr/>
                    <a:lstStyle/>
                    <a:p>
                      <a:pPr algn="l" fontAlgn="t"/>
                      <a:r>
                        <a:rPr lang="en-SE" sz="1000" b="0" i="0" u="none" strike="noStrike" dirty="0">
                          <a:solidFill>
                            <a:srgbClr val="000000"/>
                          </a:solidFill>
                          <a:effectLst/>
                          <a:latin typeface="+mn-lt"/>
                        </a:rPr>
                        <a:t> </a:t>
                      </a:r>
                    </a:p>
                  </a:txBody>
                  <a:tcPr marL="5480" marR="5480" marT="5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v-SE" sz="900" b="1" i="0" u="none" strike="noStrike" dirty="0">
                          <a:solidFill>
                            <a:srgbClr val="000000"/>
                          </a:solidFill>
                          <a:effectLst/>
                          <a:latin typeface="+mn-lt"/>
                        </a:rPr>
                        <a:t>Samtliga</a:t>
                      </a:r>
                    </a:p>
                  </a:txBody>
                  <a:tcPr marL="49318"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v-SE" sz="900" b="1" i="0" u="none" strike="noStrike" dirty="0">
                          <a:solidFill>
                            <a:srgbClr val="000000"/>
                          </a:solidFill>
                          <a:effectLst/>
                          <a:latin typeface="+mn-lt"/>
                        </a:rPr>
                        <a:t>SCB Skattning</a:t>
                      </a:r>
                    </a:p>
                  </a:txBody>
                  <a:tcPr marL="49318"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Synsvårigheter</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Hörselnedsättning</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Nedsatt rörelseförmåga</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Astma och/eller allergi</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Ängslan, oro eller ångest</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Intellektuell funktionsnedsättning</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Läs- och skrivsvårigheter</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Språkstörning</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Neuropsykiatrisk funktionsnedsättning</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Långvarig eller livslång kronisk sjukdom</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mn-lt"/>
                        </a:rPr>
                        <a:t>Annat</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532672"/>
                  </a:ext>
                </a:extLst>
              </a:tr>
              <a:tr h="272021">
                <a:tc>
                  <a:txBody>
                    <a:bodyPr/>
                    <a:lstStyle/>
                    <a:p>
                      <a:pPr algn="ctr" rtl="0" fontAlgn="b"/>
                      <a:r>
                        <a:rPr lang="sv-SE" sz="1000" b="1" i="0" u="none" strike="noStrike" dirty="0">
                          <a:solidFill>
                            <a:srgbClr val="000000"/>
                          </a:solidFill>
                          <a:effectLst/>
                          <a:latin typeface="+mn-lt"/>
                        </a:rPr>
                        <a:t>Synsvårigheter (n= 239)</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12%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6F1"/>
                    </a:solidFill>
                  </a:tcPr>
                </a:tc>
                <a:tc>
                  <a:txBody>
                    <a:bodyPr/>
                    <a:lstStyle/>
                    <a:p>
                      <a:pPr algn="ctr" rtl="0" fontAlgn="b"/>
                      <a:r>
                        <a:rPr lang="sv-SE" sz="1000" b="0" i="0" u="none" strike="noStrike" dirty="0">
                          <a:solidFill>
                            <a:schemeClr val="bg1">
                              <a:lumMod val="50000"/>
                            </a:schemeClr>
                          </a:solidFill>
                          <a:effectLst/>
                          <a:latin typeface="+mn-lt"/>
                        </a:rPr>
                        <a:t>14%</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6F1"/>
                    </a:solidFill>
                  </a:tcPr>
                </a:tc>
                <a:tc>
                  <a:txBody>
                    <a:bodyPr/>
                    <a:lstStyle/>
                    <a:p>
                      <a:pPr algn="ctr" rtl="0" fontAlgn="b"/>
                      <a:r>
                        <a:rPr lang="en-SE" sz="1000" b="1" i="0" u="none" strike="noStrike">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a:solidFill>
                            <a:srgbClr val="000000"/>
                          </a:solidFill>
                          <a:effectLst/>
                          <a:latin typeface="+mn-lt"/>
                        </a:rPr>
                        <a:t>22%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FE3"/>
                    </a:solidFill>
                  </a:tcPr>
                </a:tc>
                <a:tc>
                  <a:txBody>
                    <a:bodyPr/>
                    <a:lstStyle/>
                    <a:p>
                      <a:pPr algn="ctr" rtl="0" fontAlgn="b"/>
                      <a:r>
                        <a:rPr lang="en-SE" sz="1000" b="0" i="0" u="none" strike="noStrike">
                          <a:solidFill>
                            <a:srgbClr val="000000"/>
                          </a:solidFill>
                          <a:effectLst/>
                          <a:latin typeface="+mn-lt"/>
                        </a:rPr>
                        <a:t>14%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4EE"/>
                    </a:solidFill>
                  </a:tcPr>
                </a:tc>
                <a:tc>
                  <a:txBody>
                    <a:bodyPr/>
                    <a:lstStyle/>
                    <a:p>
                      <a:pPr algn="ctr" rtl="0" fontAlgn="b"/>
                      <a:r>
                        <a:rPr lang="en-SE" sz="1000" b="0" i="0" u="none" strike="noStrike" dirty="0">
                          <a:solidFill>
                            <a:srgbClr val="000000"/>
                          </a:solidFill>
                          <a:effectLst/>
                          <a:latin typeface="+mn-lt"/>
                        </a:rPr>
                        <a:t>17%</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F2EA"/>
                    </a:solidFill>
                  </a:tcPr>
                </a:tc>
                <a:tc>
                  <a:txBody>
                    <a:bodyPr/>
                    <a:lstStyle/>
                    <a:p>
                      <a:pPr algn="ctr" rtl="0" fontAlgn="b"/>
                      <a:r>
                        <a:rPr lang="en-SE" sz="1000" b="0" i="0" u="none" strike="noStrike">
                          <a:solidFill>
                            <a:srgbClr val="000000"/>
                          </a:solidFill>
                          <a:effectLst/>
                          <a:latin typeface="+mn-lt"/>
                        </a:rPr>
                        <a:t>13%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5EF"/>
                    </a:solidFill>
                  </a:tcPr>
                </a:tc>
                <a:tc>
                  <a:txBody>
                    <a:bodyPr/>
                    <a:lstStyle/>
                    <a:p>
                      <a:pPr algn="ctr" rtl="0" fontAlgn="b"/>
                      <a:r>
                        <a:rPr lang="en-SE" sz="1000" b="0" i="0" u="none" strike="noStrike">
                          <a:solidFill>
                            <a:srgbClr val="000000"/>
                          </a:solidFill>
                          <a:effectLst/>
                          <a:latin typeface="+mn-lt"/>
                        </a:rPr>
                        <a:t>24%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EE1"/>
                    </a:solidFill>
                  </a:tcPr>
                </a:tc>
                <a:tc>
                  <a:txBody>
                    <a:bodyPr/>
                    <a:lstStyle/>
                    <a:p>
                      <a:pPr algn="ctr" rtl="0" fontAlgn="b"/>
                      <a:r>
                        <a:rPr lang="en-SE" sz="1000" b="0" i="0" u="none" strike="noStrike" dirty="0">
                          <a:solidFill>
                            <a:srgbClr val="000000"/>
                          </a:solidFill>
                          <a:effectLst/>
                          <a:latin typeface="+mn-lt"/>
                        </a:rPr>
                        <a:t>18%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F2E9"/>
                    </a:solidFill>
                  </a:tcPr>
                </a:tc>
                <a:tc>
                  <a:txBody>
                    <a:bodyPr/>
                    <a:lstStyle/>
                    <a:p>
                      <a:pPr algn="ctr" rtl="0" fontAlgn="b"/>
                      <a:r>
                        <a:rPr lang="en-SE" sz="1000" b="0" i="0" u="none" strike="noStrike" dirty="0">
                          <a:solidFill>
                            <a:srgbClr val="000000"/>
                          </a:solidFill>
                          <a:effectLst/>
                          <a:latin typeface="+mn-lt"/>
                        </a:rPr>
                        <a:t>39%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5CD"/>
                    </a:solidFill>
                  </a:tcPr>
                </a:tc>
                <a:tc>
                  <a:txBody>
                    <a:bodyPr/>
                    <a:lstStyle/>
                    <a:p>
                      <a:pPr algn="ctr" rtl="0" fontAlgn="b"/>
                      <a:r>
                        <a:rPr lang="en-SE" sz="1000" b="0" i="0" u="none" strike="noStrike" dirty="0">
                          <a:solidFill>
                            <a:srgbClr val="000000"/>
                          </a:solidFill>
                          <a:effectLst/>
                          <a:latin typeface="+mn-lt"/>
                        </a:rPr>
                        <a:t>11%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ctr" rtl="0" fontAlgn="b"/>
                      <a:r>
                        <a:rPr lang="en-SE" sz="1000" b="0" i="0" u="none" strike="noStrike" dirty="0">
                          <a:solidFill>
                            <a:srgbClr val="000000"/>
                          </a:solidFill>
                          <a:effectLst/>
                          <a:latin typeface="+mn-lt"/>
                        </a:rPr>
                        <a:t>10%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7F3"/>
                    </a:solidFill>
                  </a:tcPr>
                </a:tc>
                <a:tc>
                  <a:txBody>
                    <a:bodyPr/>
                    <a:lstStyle/>
                    <a:p>
                      <a:pPr algn="ctr" rtl="0" fontAlgn="b"/>
                      <a:r>
                        <a:rPr lang="en-SE" sz="1000" b="0" i="0" u="none" strike="noStrike" dirty="0">
                          <a:solidFill>
                            <a:srgbClr val="000000"/>
                          </a:solidFill>
                          <a:effectLst/>
                          <a:latin typeface="+mn-lt"/>
                        </a:rPr>
                        <a:t>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7F5"/>
                    </a:solidFill>
                  </a:tcPr>
                </a:tc>
                <a:extLst>
                  <a:ext uri="{0D108BD9-81ED-4DB2-BD59-A6C34878D82A}">
                    <a16:rowId xmlns:a16="http://schemas.microsoft.com/office/drawing/2014/main" val="25781415"/>
                  </a:ext>
                </a:extLst>
              </a:tr>
              <a:tr h="272021">
                <a:tc>
                  <a:txBody>
                    <a:bodyPr/>
                    <a:lstStyle/>
                    <a:p>
                      <a:pPr algn="ctr" rtl="0" fontAlgn="b"/>
                      <a:r>
                        <a:rPr lang="sv-SE" sz="1000" b="1" i="0" u="none" strike="noStrike" dirty="0">
                          <a:solidFill>
                            <a:srgbClr val="000000"/>
                          </a:solidFill>
                          <a:effectLst/>
                          <a:latin typeface="+mn-lt"/>
                        </a:rPr>
                        <a:t>Hörselnedsättning (n=231)</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11%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ctr" rtl="0" fontAlgn="b"/>
                      <a:r>
                        <a:rPr lang="sv-SE" sz="1000" b="0" i="0" u="none" strike="noStrike" dirty="0">
                          <a:solidFill>
                            <a:schemeClr val="bg1">
                              <a:lumMod val="50000"/>
                            </a:schemeClr>
                          </a:solidFill>
                          <a:effectLst/>
                          <a:latin typeface="+mn-lt"/>
                        </a:rPr>
                        <a:t>51%</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ctr" rtl="0" fontAlgn="b"/>
                      <a:r>
                        <a:rPr lang="en-SE" sz="1000" b="0" i="0" u="none" strike="noStrike" dirty="0">
                          <a:solidFill>
                            <a:srgbClr val="000000"/>
                          </a:solidFill>
                          <a:effectLst/>
                          <a:latin typeface="+mn-lt"/>
                        </a:rPr>
                        <a:t>21%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0E5"/>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a:solidFill>
                            <a:srgbClr val="000000"/>
                          </a:solidFill>
                          <a:effectLst/>
                          <a:latin typeface="+mn-lt"/>
                        </a:rPr>
                        <a:t>11%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ctr" rtl="0" fontAlgn="b"/>
                      <a:r>
                        <a:rPr lang="en-SE" sz="1000" b="0" i="0" u="none" strike="noStrike">
                          <a:solidFill>
                            <a:srgbClr val="000000"/>
                          </a:solidFill>
                          <a:effectLst/>
                          <a:latin typeface="+mn-lt"/>
                        </a:rPr>
                        <a:t>13%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5EF"/>
                    </a:solidFill>
                  </a:tcPr>
                </a:tc>
                <a:tc>
                  <a:txBody>
                    <a:bodyPr/>
                    <a:lstStyle/>
                    <a:p>
                      <a:pPr algn="ctr" rtl="0" fontAlgn="b"/>
                      <a:r>
                        <a:rPr lang="en-SE" sz="1000" b="0" i="0" u="none" strike="noStrike">
                          <a:solidFill>
                            <a:srgbClr val="000000"/>
                          </a:solidFill>
                          <a:effectLst/>
                          <a:latin typeface="+mn-lt"/>
                        </a:rPr>
                        <a:t>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8F6"/>
                    </a:solidFill>
                  </a:tcPr>
                </a:tc>
                <a:tc>
                  <a:txBody>
                    <a:bodyPr/>
                    <a:lstStyle/>
                    <a:p>
                      <a:pPr algn="ctr" rtl="0" fontAlgn="b"/>
                      <a:r>
                        <a:rPr lang="en-SE" sz="1000" b="0" i="0" u="none" strike="noStrike" dirty="0">
                          <a:solidFill>
                            <a:srgbClr val="000000"/>
                          </a:solidFill>
                          <a:effectLst/>
                          <a:latin typeface="+mn-lt"/>
                        </a:rPr>
                        <a:t>10%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7F3"/>
                    </a:solidFill>
                  </a:tcPr>
                </a:tc>
                <a:tc>
                  <a:txBody>
                    <a:bodyPr/>
                    <a:lstStyle/>
                    <a:p>
                      <a:pPr algn="ctr" rtl="0" fontAlgn="b"/>
                      <a:r>
                        <a:rPr lang="en-SE" sz="1000" b="0" i="0" u="none" strike="noStrike" dirty="0">
                          <a:solidFill>
                            <a:srgbClr val="000000"/>
                          </a:solidFill>
                          <a:effectLst/>
                          <a:latin typeface="+mn-lt"/>
                        </a:rPr>
                        <a:t>13%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5EF"/>
                    </a:solidFill>
                  </a:tcPr>
                </a:tc>
                <a:tc>
                  <a:txBody>
                    <a:bodyPr/>
                    <a:lstStyle/>
                    <a:p>
                      <a:pPr algn="ctr" rtl="0" fontAlgn="b"/>
                      <a:r>
                        <a:rPr lang="en-SE" sz="1000" b="0" i="0" u="none" strike="noStrike">
                          <a:solidFill>
                            <a:srgbClr val="000000"/>
                          </a:solidFill>
                          <a:effectLst/>
                          <a:latin typeface="+mn-lt"/>
                        </a:rPr>
                        <a:t>22%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FE3"/>
                    </a:solidFill>
                  </a:tcPr>
                </a:tc>
                <a:tc>
                  <a:txBody>
                    <a:bodyPr/>
                    <a:lstStyle/>
                    <a:p>
                      <a:pPr algn="ctr" rtl="0" fontAlgn="b"/>
                      <a:r>
                        <a:rPr lang="en-SE" sz="1000" b="0" i="0" u="none" strike="noStrike">
                          <a:solidFill>
                            <a:srgbClr val="000000"/>
                          </a:solidFill>
                          <a:effectLst/>
                          <a:latin typeface="+mn-lt"/>
                        </a:rPr>
                        <a:t>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8F6"/>
                    </a:solidFill>
                  </a:tcPr>
                </a:tc>
                <a:tc>
                  <a:txBody>
                    <a:bodyPr/>
                    <a:lstStyle/>
                    <a:p>
                      <a:pPr algn="ctr" rtl="0" fontAlgn="b"/>
                      <a:r>
                        <a:rPr lang="en-SE" sz="1000" b="0" i="0" u="none" strike="noStrike">
                          <a:solidFill>
                            <a:srgbClr val="000000"/>
                          </a:solidFill>
                          <a:effectLst/>
                          <a:latin typeface="+mn-lt"/>
                        </a:rPr>
                        <a:t>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8F6"/>
                    </a:solidFill>
                  </a:tcPr>
                </a:tc>
                <a:tc>
                  <a:txBody>
                    <a:bodyPr/>
                    <a:lstStyle/>
                    <a:p>
                      <a:pPr algn="ctr" rtl="0" fontAlgn="b"/>
                      <a:r>
                        <a:rPr lang="en-SE" sz="1000" b="0" i="0" u="none" strike="noStrike">
                          <a:solidFill>
                            <a:srgbClr val="000000"/>
                          </a:solidFill>
                          <a:effectLst/>
                          <a:latin typeface="+mn-lt"/>
                        </a:rPr>
                        <a:t>10%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7F3"/>
                    </a:solidFill>
                  </a:tcPr>
                </a:tc>
                <a:extLst>
                  <a:ext uri="{0D108BD9-81ED-4DB2-BD59-A6C34878D82A}">
                    <a16:rowId xmlns:a16="http://schemas.microsoft.com/office/drawing/2014/main" val="2878549953"/>
                  </a:ext>
                </a:extLst>
              </a:tr>
              <a:tr h="272021">
                <a:tc>
                  <a:txBody>
                    <a:bodyPr/>
                    <a:lstStyle/>
                    <a:p>
                      <a:pPr algn="ctr" rtl="0" fontAlgn="b"/>
                      <a:r>
                        <a:rPr lang="sv-SE" sz="1000" b="1" i="0" u="none" strike="noStrike" dirty="0">
                          <a:solidFill>
                            <a:srgbClr val="000000"/>
                          </a:solidFill>
                          <a:effectLst/>
                          <a:latin typeface="+mn-lt"/>
                        </a:rPr>
                        <a:t>Nedsatt rörelseförmåga (n= 532)</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26%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DDE"/>
                    </a:solidFill>
                  </a:tcPr>
                </a:tc>
                <a:tc>
                  <a:txBody>
                    <a:bodyPr/>
                    <a:lstStyle/>
                    <a:p>
                      <a:pPr algn="ctr" rtl="0" fontAlgn="b"/>
                      <a:r>
                        <a:rPr lang="sv-SE" sz="1000" b="0" i="0" u="none" strike="noStrike" dirty="0">
                          <a:solidFill>
                            <a:schemeClr val="bg1">
                              <a:lumMod val="50000"/>
                            </a:schemeClr>
                          </a:solidFill>
                          <a:effectLst/>
                          <a:latin typeface="+mn-lt"/>
                        </a:rPr>
                        <a:t>26%</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DDE"/>
                    </a:solidFill>
                  </a:tcPr>
                </a:tc>
                <a:tc>
                  <a:txBody>
                    <a:bodyPr/>
                    <a:lstStyle/>
                    <a:p>
                      <a:pPr algn="ctr" rtl="0" fontAlgn="b"/>
                      <a:r>
                        <a:rPr lang="en-SE" sz="1000" b="0" i="0" u="none" strike="noStrike" dirty="0">
                          <a:solidFill>
                            <a:srgbClr val="000000"/>
                          </a:solidFill>
                          <a:effectLst/>
                          <a:latin typeface="+mn-lt"/>
                        </a:rPr>
                        <a:t>32%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9D6"/>
                    </a:solidFill>
                  </a:tcPr>
                </a:tc>
                <a:tc>
                  <a:txBody>
                    <a:bodyPr/>
                    <a:lstStyle/>
                    <a:p>
                      <a:pPr algn="ctr" rtl="0" fontAlgn="b"/>
                      <a:r>
                        <a:rPr lang="en-SE" sz="1000" b="0" i="0" u="none" strike="noStrike" dirty="0">
                          <a:solidFill>
                            <a:srgbClr val="000000"/>
                          </a:solidFill>
                          <a:effectLst/>
                          <a:latin typeface="+mn-lt"/>
                        </a:rPr>
                        <a:t>25%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DDF"/>
                    </a:solidFill>
                  </a:tcPr>
                </a:tc>
                <a:tc>
                  <a:txBody>
                    <a:bodyPr/>
                    <a:lstStyle/>
                    <a:p>
                      <a:pPr algn="ctr" rtl="0" fontAlgn="b"/>
                      <a:r>
                        <a:rPr lang="en-SE" sz="1000" b="1" i="0" u="none" strike="noStrike">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a:solidFill>
                            <a:srgbClr val="000000"/>
                          </a:solidFill>
                          <a:effectLst/>
                          <a:latin typeface="+mn-lt"/>
                        </a:rPr>
                        <a:t>30%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AD9"/>
                    </a:solidFill>
                  </a:tcPr>
                </a:tc>
                <a:tc>
                  <a:txBody>
                    <a:bodyPr/>
                    <a:lstStyle/>
                    <a:p>
                      <a:pPr algn="ctr" rtl="0" fontAlgn="b"/>
                      <a:r>
                        <a:rPr lang="en-SE" sz="1000" b="0" i="0" u="none" strike="noStrike">
                          <a:solidFill>
                            <a:srgbClr val="000000"/>
                          </a:solidFill>
                          <a:effectLst/>
                          <a:latin typeface="+mn-lt"/>
                        </a:rPr>
                        <a:t>19%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1E7"/>
                    </a:solidFill>
                  </a:tcPr>
                </a:tc>
                <a:tc>
                  <a:txBody>
                    <a:bodyPr/>
                    <a:lstStyle/>
                    <a:p>
                      <a:pPr algn="ctr" rtl="0" fontAlgn="b"/>
                      <a:r>
                        <a:rPr lang="en-SE" sz="1000" b="0" i="0" u="none" strike="noStrike">
                          <a:solidFill>
                            <a:srgbClr val="000000"/>
                          </a:solidFill>
                          <a:effectLst/>
                          <a:latin typeface="+mn-lt"/>
                        </a:rPr>
                        <a:t>29%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BDA"/>
                    </a:solidFill>
                  </a:tcPr>
                </a:tc>
                <a:tc>
                  <a:txBody>
                    <a:bodyPr/>
                    <a:lstStyle/>
                    <a:p>
                      <a:pPr algn="ctr" rtl="0" fontAlgn="b"/>
                      <a:r>
                        <a:rPr lang="en-SE" sz="1000" b="0" i="0" u="none" strike="noStrike">
                          <a:solidFill>
                            <a:srgbClr val="000000"/>
                          </a:solidFill>
                          <a:effectLst/>
                          <a:latin typeface="+mn-lt"/>
                        </a:rPr>
                        <a:t>18%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F2E9"/>
                    </a:solidFill>
                  </a:tcPr>
                </a:tc>
                <a:tc>
                  <a:txBody>
                    <a:bodyPr/>
                    <a:lstStyle/>
                    <a:p>
                      <a:pPr algn="ctr" rtl="0" fontAlgn="b"/>
                      <a:r>
                        <a:rPr lang="en-SE" sz="1000" b="0" i="0" u="none" strike="noStrike">
                          <a:solidFill>
                            <a:srgbClr val="000000"/>
                          </a:solidFill>
                          <a:effectLst/>
                          <a:latin typeface="+mn-lt"/>
                        </a:rPr>
                        <a:t>44%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2C6"/>
                    </a:solidFill>
                  </a:tcPr>
                </a:tc>
                <a:tc>
                  <a:txBody>
                    <a:bodyPr/>
                    <a:lstStyle/>
                    <a:p>
                      <a:pPr algn="ctr" rtl="0" fontAlgn="b"/>
                      <a:r>
                        <a:rPr lang="en-SE" sz="1000" b="0" i="0" u="none" strike="noStrike">
                          <a:solidFill>
                            <a:srgbClr val="000000"/>
                          </a:solidFill>
                          <a:effectLst/>
                          <a:latin typeface="+mn-lt"/>
                        </a:rPr>
                        <a:t>11%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ctr" rtl="0" fontAlgn="b"/>
                      <a:r>
                        <a:rPr lang="en-SE" sz="1000" b="0" i="0" u="none" strike="noStrike">
                          <a:solidFill>
                            <a:srgbClr val="000000"/>
                          </a:solidFill>
                          <a:effectLst/>
                          <a:latin typeface="+mn-lt"/>
                        </a:rPr>
                        <a:t>37%</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6CF"/>
                    </a:solidFill>
                  </a:tcPr>
                </a:tc>
                <a:tc>
                  <a:txBody>
                    <a:bodyPr/>
                    <a:lstStyle/>
                    <a:p>
                      <a:pPr algn="ctr" rtl="0" fontAlgn="b"/>
                      <a:r>
                        <a:rPr lang="en-SE" sz="1000" b="0" i="0" u="none" strike="noStrike">
                          <a:solidFill>
                            <a:srgbClr val="000000"/>
                          </a:solidFill>
                          <a:effectLst/>
                          <a:latin typeface="+mn-lt"/>
                        </a:rPr>
                        <a:t>27%</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DD"/>
                    </a:solidFill>
                  </a:tcPr>
                </a:tc>
                <a:extLst>
                  <a:ext uri="{0D108BD9-81ED-4DB2-BD59-A6C34878D82A}">
                    <a16:rowId xmlns:a16="http://schemas.microsoft.com/office/drawing/2014/main" val="3945777245"/>
                  </a:ext>
                </a:extLst>
              </a:tr>
              <a:tr h="272021">
                <a:tc>
                  <a:txBody>
                    <a:bodyPr/>
                    <a:lstStyle/>
                    <a:p>
                      <a:pPr algn="ctr" rtl="0" fontAlgn="b"/>
                      <a:r>
                        <a:rPr lang="sv-SE" sz="1000" b="1" i="0" u="none" strike="noStrike" dirty="0">
                          <a:solidFill>
                            <a:srgbClr val="000000"/>
                          </a:solidFill>
                          <a:effectLst/>
                          <a:latin typeface="+mn-lt"/>
                        </a:rPr>
                        <a:t>Astma och/eller allergi (n=430)</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21%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0E5"/>
                    </a:solidFill>
                  </a:tcPr>
                </a:tc>
                <a:tc>
                  <a:txBody>
                    <a:bodyPr/>
                    <a:lstStyle/>
                    <a:p>
                      <a:pPr algn="ctr" rtl="0" fontAlgn="b"/>
                      <a:r>
                        <a:rPr lang="sv-SE" sz="1000" b="0" i="0" u="none" strike="noStrike" dirty="0">
                          <a:solidFill>
                            <a:schemeClr val="bg1">
                              <a:lumMod val="50000"/>
                            </a:schemeClr>
                          </a:solidFill>
                          <a:effectLst/>
                          <a:latin typeface="+mn-lt"/>
                        </a:rPr>
                        <a:t>20%</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0E5"/>
                    </a:solidFill>
                  </a:tcPr>
                </a:tc>
                <a:tc>
                  <a:txBody>
                    <a:bodyPr/>
                    <a:lstStyle/>
                    <a:p>
                      <a:pPr algn="ctr" rtl="0" fontAlgn="b"/>
                      <a:r>
                        <a:rPr lang="en-SE" sz="1000" b="0" i="0" u="none" strike="noStrike">
                          <a:solidFill>
                            <a:srgbClr val="000000"/>
                          </a:solidFill>
                          <a:effectLst/>
                          <a:latin typeface="+mn-lt"/>
                        </a:rPr>
                        <a:t>31%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D7"/>
                    </a:solidFill>
                  </a:tcPr>
                </a:tc>
                <a:tc>
                  <a:txBody>
                    <a:bodyPr/>
                    <a:lstStyle/>
                    <a:p>
                      <a:pPr algn="ctr" rtl="0" fontAlgn="b"/>
                      <a:r>
                        <a:rPr lang="en-SE" sz="1000" b="0" i="0" u="none" strike="noStrike">
                          <a:solidFill>
                            <a:srgbClr val="000000"/>
                          </a:solidFill>
                          <a:effectLst/>
                          <a:latin typeface="+mn-lt"/>
                        </a:rPr>
                        <a:t>25%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DDF"/>
                    </a:solidFill>
                  </a:tcPr>
                </a:tc>
                <a:tc>
                  <a:txBody>
                    <a:bodyPr/>
                    <a:lstStyle/>
                    <a:p>
                      <a:pPr algn="ctr" rtl="0" fontAlgn="b"/>
                      <a:r>
                        <a:rPr lang="en-SE" sz="1000" b="0" i="0" u="none" strike="noStrike" dirty="0">
                          <a:solidFill>
                            <a:srgbClr val="000000"/>
                          </a:solidFill>
                          <a:effectLst/>
                          <a:latin typeface="+mn-lt"/>
                        </a:rPr>
                        <a:t>24%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EE1"/>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a:solidFill>
                            <a:srgbClr val="000000"/>
                          </a:solidFill>
                          <a:effectLst/>
                          <a:latin typeface="+mn-lt"/>
                        </a:rPr>
                        <a:t>29%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BDA"/>
                    </a:solidFill>
                  </a:tcPr>
                </a:tc>
                <a:tc>
                  <a:txBody>
                    <a:bodyPr/>
                    <a:lstStyle/>
                    <a:p>
                      <a:pPr algn="ctr" rtl="0" fontAlgn="b"/>
                      <a:r>
                        <a:rPr lang="en-SE" sz="1000" b="0" i="0" u="none" strike="noStrike">
                          <a:solidFill>
                            <a:srgbClr val="000000"/>
                          </a:solidFill>
                          <a:effectLst/>
                          <a:latin typeface="+mn-lt"/>
                        </a:rPr>
                        <a:t>18%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F2E9"/>
                    </a:solidFill>
                  </a:tcPr>
                </a:tc>
                <a:tc>
                  <a:txBody>
                    <a:bodyPr/>
                    <a:lstStyle/>
                    <a:p>
                      <a:pPr algn="ctr" rtl="0" fontAlgn="b"/>
                      <a:r>
                        <a:rPr lang="en-SE" sz="1000" b="0" i="0" u="none" strike="noStrike">
                          <a:solidFill>
                            <a:srgbClr val="000000"/>
                          </a:solidFill>
                          <a:effectLst/>
                          <a:latin typeface="+mn-lt"/>
                        </a:rPr>
                        <a:t>29%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BDA"/>
                    </a:solidFill>
                  </a:tcPr>
                </a:tc>
                <a:tc>
                  <a:txBody>
                    <a:bodyPr/>
                    <a:lstStyle/>
                    <a:p>
                      <a:pPr algn="ctr" rtl="0" fontAlgn="b"/>
                      <a:r>
                        <a:rPr lang="en-SE" sz="1000" b="0" i="0" u="none" strike="noStrike">
                          <a:solidFill>
                            <a:srgbClr val="000000"/>
                          </a:solidFill>
                          <a:effectLst/>
                          <a:latin typeface="+mn-lt"/>
                        </a:rPr>
                        <a:t>33%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8D5"/>
                    </a:solidFill>
                  </a:tcPr>
                </a:tc>
                <a:tc>
                  <a:txBody>
                    <a:bodyPr/>
                    <a:lstStyle/>
                    <a:p>
                      <a:pPr algn="ctr" rtl="0" fontAlgn="b"/>
                      <a:r>
                        <a:rPr lang="en-SE" sz="1000" b="0" i="0" u="none" strike="noStrike">
                          <a:solidFill>
                            <a:srgbClr val="000000"/>
                          </a:solidFill>
                          <a:effectLst/>
                          <a:latin typeface="+mn-lt"/>
                        </a:rPr>
                        <a:t>23%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FE2"/>
                    </a:solidFill>
                  </a:tcPr>
                </a:tc>
                <a:tc>
                  <a:txBody>
                    <a:bodyPr/>
                    <a:lstStyle/>
                    <a:p>
                      <a:pPr algn="ctr" rtl="0" fontAlgn="b"/>
                      <a:r>
                        <a:rPr lang="en-SE" sz="1000" b="0" i="0" u="none" strike="noStrike">
                          <a:solidFill>
                            <a:srgbClr val="000000"/>
                          </a:solidFill>
                          <a:effectLst/>
                          <a:latin typeface="+mn-lt"/>
                        </a:rPr>
                        <a:t>23%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FE2"/>
                    </a:solidFill>
                  </a:tcPr>
                </a:tc>
                <a:tc>
                  <a:txBody>
                    <a:bodyPr/>
                    <a:lstStyle/>
                    <a:p>
                      <a:pPr algn="ctr" rtl="0" fontAlgn="b"/>
                      <a:r>
                        <a:rPr lang="en-SE" sz="1000" b="0" i="0" u="none" strike="noStrike">
                          <a:solidFill>
                            <a:srgbClr val="000000"/>
                          </a:solidFill>
                          <a:effectLst/>
                          <a:latin typeface="+mn-lt"/>
                        </a:rPr>
                        <a:t>19%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1E7"/>
                    </a:solidFill>
                  </a:tcPr>
                </a:tc>
                <a:extLst>
                  <a:ext uri="{0D108BD9-81ED-4DB2-BD59-A6C34878D82A}">
                    <a16:rowId xmlns:a16="http://schemas.microsoft.com/office/drawing/2014/main" val="3266871719"/>
                  </a:ext>
                </a:extLst>
              </a:tr>
              <a:tr h="272021">
                <a:tc>
                  <a:txBody>
                    <a:bodyPr/>
                    <a:lstStyle/>
                    <a:p>
                      <a:pPr algn="ctr" rtl="0" fontAlgn="b"/>
                      <a:r>
                        <a:rPr lang="sv-SE" sz="1000" b="1" i="0" u="none" strike="noStrike" dirty="0">
                          <a:solidFill>
                            <a:srgbClr val="000000"/>
                          </a:solidFill>
                          <a:effectLst/>
                          <a:latin typeface="+mn-lt"/>
                        </a:rPr>
                        <a:t>Ängslan, oro eller ångest (n= 735)</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36%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7D1"/>
                    </a:solidFill>
                  </a:tcPr>
                </a:tc>
                <a:tc>
                  <a:txBody>
                    <a:bodyPr/>
                    <a:lstStyle/>
                    <a:p>
                      <a:pPr algn="ctr" rtl="0" fontAlgn="b"/>
                      <a:r>
                        <a:rPr lang="sv-SE" sz="1000" b="0" i="0" u="none" strike="noStrike" dirty="0">
                          <a:solidFill>
                            <a:schemeClr val="bg1">
                              <a:lumMod val="50000"/>
                            </a:schemeClr>
                          </a:solidFill>
                          <a:effectLst/>
                          <a:latin typeface="+mn-lt"/>
                        </a:rPr>
                        <a:t>20%</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7D1"/>
                    </a:solidFill>
                  </a:tcPr>
                </a:tc>
                <a:tc>
                  <a:txBody>
                    <a:bodyPr/>
                    <a:lstStyle/>
                    <a:p>
                      <a:pPr algn="ctr" rtl="0" fontAlgn="b"/>
                      <a:r>
                        <a:rPr lang="en-SE" sz="1000" b="0" i="0" u="none" strike="noStrike" dirty="0">
                          <a:solidFill>
                            <a:srgbClr val="000000"/>
                          </a:solidFill>
                          <a:effectLst/>
                          <a:latin typeface="+mn-lt"/>
                        </a:rPr>
                        <a:t>41%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3CA"/>
                    </a:solidFill>
                  </a:tcPr>
                </a:tc>
                <a:tc>
                  <a:txBody>
                    <a:bodyPr/>
                    <a:lstStyle/>
                    <a:p>
                      <a:pPr algn="ctr" rtl="0" fontAlgn="b"/>
                      <a:r>
                        <a:rPr lang="en-SE" sz="1000" b="0" i="0" u="none" strike="noStrike">
                          <a:solidFill>
                            <a:srgbClr val="000000"/>
                          </a:solidFill>
                          <a:effectLst/>
                          <a:latin typeface="+mn-lt"/>
                        </a:rPr>
                        <a:t>25%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DDF"/>
                    </a:solidFill>
                  </a:tcPr>
                </a:tc>
                <a:tc>
                  <a:txBody>
                    <a:bodyPr/>
                    <a:lstStyle/>
                    <a:p>
                      <a:pPr algn="ctr" rtl="0" fontAlgn="b"/>
                      <a:r>
                        <a:rPr lang="en-SE" sz="1000" b="0" i="0" u="none" strike="noStrike" dirty="0">
                          <a:solidFill>
                            <a:srgbClr val="000000"/>
                          </a:solidFill>
                          <a:effectLst/>
                          <a:latin typeface="+mn-lt"/>
                        </a:rPr>
                        <a:t>26%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DDE"/>
                    </a:solidFill>
                  </a:tcPr>
                </a:tc>
                <a:tc>
                  <a:txBody>
                    <a:bodyPr/>
                    <a:lstStyle/>
                    <a:p>
                      <a:pPr algn="ctr" rtl="0" fontAlgn="b"/>
                      <a:r>
                        <a:rPr lang="en-SE" sz="1000" b="0" i="0" u="none" strike="noStrike">
                          <a:solidFill>
                            <a:srgbClr val="000000"/>
                          </a:solidFill>
                          <a:effectLst/>
                          <a:latin typeface="+mn-lt"/>
                        </a:rPr>
                        <a:t>49%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BF"/>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dirty="0">
                          <a:solidFill>
                            <a:srgbClr val="000000"/>
                          </a:solidFill>
                          <a:effectLst/>
                          <a:latin typeface="+mn-lt"/>
                        </a:rPr>
                        <a:t>39%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5CD"/>
                    </a:solidFill>
                  </a:tcPr>
                </a:tc>
                <a:tc>
                  <a:txBody>
                    <a:bodyPr/>
                    <a:lstStyle/>
                    <a:p>
                      <a:pPr algn="ctr" rtl="0" fontAlgn="b"/>
                      <a:r>
                        <a:rPr lang="en-SE" sz="1000" b="0" i="0" u="none" strike="noStrike">
                          <a:solidFill>
                            <a:srgbClr val="000000"/>
                          </a:solidFill>
                          <a:effectLst/>
                          <a:latin typeface="+mn-lt"/>
                        </a:rPr>
                        <a:t>43%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2C7"/>
                    </a:solidFill>
                  </a:tcPr>
                </a:tc>
                <a:tc>
                  <a:txBody>
                    <a:bodyPr/>
                    <a:lstStyle/>
                    <a:p>
                      <a:pPr algn="ctr" rtl="0" fontAlgn="b"/>
                      <a:r>
                        <a:rPr lang="en-SE" sz="1000" b="0" i="0" u="none" strike="noStrike">
                          <a:solidFill>
                            <a:srgbClr val="000000"/>
                          </a:solidFill>
                          <a:effectLst/>
                          <a:latin typeface="+mn-lt"/>
                        </a:rPr>
                        <a:t>36%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7D1"/>
                    </a:solidFill>
                  </a:tcPr>
                </a:tc>
                <a:tc>
                  <a:txBody>
                    <a:bodyPr/>
                    <a:lstStyle/>
                    <a:p>
                      <a:pPr algn="ctr" rtl="0" fontAlgn="b"/>
                      <a:r>
                        <a:rPr lang="en-SE" sz="1000" b="0" i="0" u="none" strike="noStrike" dirty="0">
                          <a:solidFill>
                            <a:srgbClr val="000000"/>
                          </a:solidFill>
                          <a:effectLst/>
                          <a:latin typeface="+mn-lt"/>
                        </a:rPr>
                        <a:t>53%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DCBA"/>
                    </a:solidFill>
                  </a:tcPr>
                </a:tc>
                <a:tc>
                  <a:txBody>
                    <a:bodyPr/>
                    <a:lstStyle/>
                    <a:p>
                      <a:pPr algn="ctr" rtl="0" fontAlgn="b"/>
                      <a:r>
                        <a:rPr lang="en-SE" sz="1000" b="0" i="0" u="none" strike="noStrike">
                          <a:solidFill>
                            <a:srgbClr val="000000"/>
                          </a:solidFill>
                          <a:effectLst/>
                          <a:latin typeface="+mn-lt"/>
                        </a:rPr>
                        <a:t>34%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8D3"/>
                    </a:solidFill>
                  </a:tcPr>
                </a:tc>
                <a:tc>
                  <a:txBody>
                    <a:bodyPr/>
                    <a:lstStyle/>
                    <a:p>
                      <a:pPr algn="ctr" rtl="0" fontAlgn="b"/>
                      <a:r>
                        <a:rPr lang="en-SE" sz="1000" b="0" i="0" u="none" strike="noStrike">
                          <a:solidFill>
                            <a:srgbClr val="000000"/>
                          </a:solidFill>
                          <a:effectLst/>
                          <a:latin typeface="+mn-lt"/>
                        </a:rPr>
                        <a:t>27%</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DD"/>
                    </a:solidFill>
                  </a:tcPr>
                </a:tc>
                <a:extLst>
                  <a:ext uri="{0D108BD9-81ED-4DB2-BD59-A6C34878D82A}">
                    <a16:rowId xmlns:a16="http://schemas.microsoft.com/office/drawing/2014/main" val="3556364355"/>
                  </a:ext>
                </a:extLst>
              </a:tr>
              <a:tr h="381325">
                <a:tc>
                  <a:txBody>
                    <a:bodyPr/>
                    <a:lstStyle/>
                    <a:p>
                      <a:pPr algn="ctr" rtl="0" fontAlgn="b"/>
                      <a:r>
                        <a:rPr lang="sv-SE" sz="1000" b="1" i="0" u="none" strike="noStrike" dirty="0">
                          <a:solidFill>
                            <a:srgbClr val="000000"/>
                          </a:solidFill>
                          <a:effectLst/>
                          <a:latin typeface="+mn-lt"/>
                        </a:rPr>
                        <a:t>Intellektuell funktionsnedsättning (n=84) </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BFB"/>
                    </a:solidFill>
                  </a:tcPr>
                </a:tc>
                <a:tc>
                  <a:txBody>
                    <a:bodyPr/>
                    <a:lstStyle/>
                    <a:p>
                      <a:pPr algn="ctr" rtl="0" fontAlgn="b"/>
                      <a:r>
                        <a:rPr lang="sv-SE" sz="1000" b="0" i="0" u="none" strike="noStrike" dirty="0">
                          <a:solidFill>
                            <a:schemeClr val="bg1">
                              <a:lumMod val="50000"/>
                            </a:schemeClr>
                          </a:solidFill>
                          <a:effectLst/>
                          <a:latin typeface="+mn-lt"/>
                        </a:rPr>
                        <a:t>-</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BFB"/>
                    </a:solidFill>
                  </a:tcPr>
                </a:tc>
                <a:tc>
                  <a:txBody>
                    <a:bodyPr/>
                    <a:lstStyle/>
                    <a:p>
                      <a:pPr algn="ctr" rtl="0" fontAlgn="b"/>
                      <a:r>
                        <a:rPr lang="en-SE" sz="1000" b="0" i="0" u="none" strike="noStrike">
                          <a:solidFill>
                            <a:srgbClr val="000000"/>
                          </a:solidFill>
                          <a:effectLst/>
                          <a:latin typeface="+mn-lt"/>
                        </a:rPr>
                        <a:t>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8F6"/>
                    </a:solidFill>
                  </a:tcPr>
                </a:tc>
                <a:tc>
                  <a:txBody>
                    <a:bodyPr/>
                    <a:lstStyle/>
                    <a:p>
                      <a:pPr algn="ctr" rtl="0" fontAlgn="b"/>
                      <a:r>
                        <a:rPr lang="en-SE" sz="1000" b="0" i="0" u="none" strike="noStrike">
                          <a:solidFill>
                            <a:srgbClr val="000000"/>
                          </a:solidFill>
                          <a:effectLst/>
                          <a:latin typeface="+mn-lt"/>
                        </a:rPr>
                        <a:t>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FBFD"/>
                    </a:solidFill>
                  </a:tcPr>
                </a:tc>
                <a:tc>
                  <a:txBody>
                    <a:bodyPr/>
                    <a:lstStyle/>
                    <a:p>
                      <a:pPr algn="ctr" rtl="0" fontAlgn="b"/>
                      <a:r>
                        <a:rPr lang="en-SE" sz="1000" b="0" i="0" u="none" strike="noStrike">
                          <a:solidFill>
                            <a:srgbClr val="000000"/>
                          </a:solidFill>
                          <a:effectLst/>
                          <a:latin typeface="+mn-lt"/>
                        </a:rPr>
                        <a:t>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AFA"/>
                    </a:solidFill>
                  </a:tcPr>
                </a:tc>
                <a:tc>
                  <a:txBody>
                    <a:bodyPr/>
                    <a:lstStyle/>
                    <a:p>
                      <a:pPr algn="ctr" rtl="0" fontAlgn="b"/>
                      <a:r>
                        <a:rPr lang="en-SE" sz="1000" b="0" i="0" u="none" strike="noStrike" dirty="0">
                          <a:solidFill>
                            <a:srgbClr val="000000"/>
                          </a:solidFill>
                          <a:effectLst/>
                          <a:latin typeface="+mn-lt"/>
                        </a:rPr>
                        <a:t>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FBFD"/>
                    </a:solidFill>
                  </a:tcPr>
                </a:tc>
                <a:tc>
                  <a:txBody>
                    <a:bodyPr/>
                    <a:lstStyle/>
                    <a:p>
                      <a:pPr algn="ctr" rtl="0" fontAlgn="b"/>
                      <a:r>
                        <a:rPr lang="en-SE" sz="1000" b="0" i="0" u="none" strike="noStrike" dirty="0">
                          <a:solidFill>
                            <a:srgbClr val="000000"/>
                          </a:solidFill>
                          <a:effectLst/>
                          <a:latin typeface="+mn-lt"/>
                        </a:rPr>
                        <a:t>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BFB"/>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a:solidFill>
                            <a:srgbClr val="000000"/>
                          </a:solidFill>
                          <a:effectLst/>
                          <a:latin typeface="+mn-lt"/>
                        </a:rPr>
                        <a:t>12%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6F1"/>
                    </a:solidFill>
                  </a:tcPr>
                </a:tc>
                <a:tc>
                  <a:txBody>
                    <a:bodyPr/>
                    <a:lstStyle/>
                    <a:p>
                      <a:pPr algn="ctr" rtl="0" fontAlgn="b"/>
                      <a:r>
                        <a:rPr lang="en-SE" sz="1000" b="0" i="0" u="none" strike="noStrike">
                          <a:solidFill>
                            <a:srgbClr val="000000"/>
                          </a:solidFill>
                          <a:effectLst/>
                          <a:latin typeface="+mn-lt"/>
                        </a:rPr>
                        <a:t>36%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7D1"/>
                    </a:solidFill>
                  </a:tcPr>
                </a:tc>
                <a:tc>
                  <a:txBody>
                    <a:bodyPr/>
                    <a:lstStyle/>
                    <a:p>
                      <a:pPr algn="ctr" rtl="0" fontAlgn="b"/>
                      <a:r>
                        <a:rPr lang="en-SE" sz="1000" b="0" i="0" u="none" strike="noStrike">
                          <a:solidFill>
                            <a:srgbClr val="000000"/>
                          </a:solidFill>
                          <a:effectLst/>
                          <a:latin typeface="+mn-lt"/>
                        </a:rPr>
                        <a:t>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AFA"/>
                    </a:solidFill>
                  </a:tcPr>
                </a:tc>
                <a:tc>
                  <a:txBody>
                    <a:bodyPr/>
                    <a:lstStyle/>
                    <a:p>
                      <a:pPr algn="ctr" rtl="0" fontAlgn="b"/>
                      <a:r>
                        <a:rPr lang="en-SE" sz="1000" b="0" i="0" u="none" strike="noStrike">
                          <a:solidFill>
                            <a:srgbClr val="000000"/>
                          </a:solidFill>
                          <a:effectLst/>
                          <a:latin typeface="+mn-lt"/>
                        </a:rPr>
                        <a:t>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CFE"/>
                    </a:solidFill>
                  </a:tcPr>
                </a:tc>
                <a:tc>
                  <a:txBody>
                    <a:bodyPr/>
                    <a:lstStyle/>
                    <a:p>
                      <a:pPr algn="ctr" rtl="0" fontAlgn="b"/>
                      <a:r>
                        <a:rPr lang="en-SE" sz="1000" b="0" i="0" u="none" strike="noStrike">
                          <a:solidFill>
                            <a:srgbClr val="000000"/>
                          </a:solidFill>
                          <a:effectLst/>
                          <a:latin typeface="+mn-lt"/>
                        </a:rPr>
                        <a:t>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CFE"/>
                    </a:solidFill>
                  </a:tcPr>
                </a:tc>
                <a:extLst>
                  <a:ext uri="{0D108BD9-81ED-4DB2-BD59-A6C34878D82A}">
                    <a16:rowId xmlns:a16="http://schemas.microsoft.com/office/drawing/2014/main" val="2047296884"/>
                  </a:ext>
                </a:extLst>
              </a:tr>
              <a:tr h="272021">
                <a:tc>
                  <a:txBody>
                    <a:bodyPr/>
                    <a:lstStyle/>
                    <a:p>
                      <a:pPr algn="ctr" rtl="0" fontAlgn="b"/>
                      <a:r>
                        <a:rPr lang="sv-SE" sz="1000" b="1" i="0" u="none" strike="noStrike" dirty="0">
                          <a:solidFill>
                            <a:srgbClr val="000000"/>
                          </a:solidFill>
                          <a:effectLst/>
                          <a:latin typeface="+mn-lt"/>
                        </a:rPr>
                        <a:t>Läs- och skrivsvårigheter (n= 195)</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10%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7F3"/>
                    </a:solidFill>
                  </a:tcPr>
                </a:tc>
                <a:tc>
                  <a:txBody>
                    <a:bodyPr/>
                    <a:lstStyle/>
                    <a:p>
                      <a:pPr algn="ctr" rtl="0" fontAlgn="b"/>
                      <a:r>
                        <a:rPr lang="sv-SE" sz="1000" b="0" i="0" u="none" strike="noStrike" dirty="0">
                          <a:solidFill>
                            <a:schemeClr val="bg1">
                              <a:lumMod val="50000"/>
                            </a:schemeClr>
                          </a:solidFill>
                          <a:effectLst/>
                          <a:latin typeface="+mn-lt"/>
                        </a:rPr>
                        <a:t>3%</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7F3"/>
                    </a:solidFill>
                  </a:tcPr>
                </a:tc>
                <a:tc>
                  <a:txBody>
                    <a:bodyPr/>
                    <a:lstStyle/>
                    <a:p>
                      <a:pPr algn="ctr" rtl="0" fontAlgn="b"/>
                      <a:r>
                        <a:rPr lang="en-SE" sz="1000" b="0" i="0" u="none" strike="noStrike">
                          <a:solidFill>
                            <a:srgbClr val="000000"/>
                          </a:solidFill>
                          <a:effectLst/>
                          <a:latin typeface="+mn-lt"/>
                        </a:rPr>
                        <a:t>15%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F4ED"/>
                    </a:solidFill>
                  </a:tcPr>
                </a:tc>
                <a:tc>
                  <a:txBody>
                    <a:bodyPr/>
                    <a:lstStyle/>
                    <a:p>
                      <a:pPr algn="ctr" rtl="0" fontAlgn="b"/>
                      <a:r>
                        <a:rPr lang="en-SE" sz="1000" b="0" i="0" u="none" strike="noStrike">
                          <a:solidFill>
                            <a:srgbClr val="000000"/>
                          </a:solidFill>
                          <a:effectLst/>
                          <a:latin typeface="+mn-lt"/>
                        </a:rPr>
                        <a:t>11%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ctr" rtl="0" fontAlgn="b"/>
                      <a:r>
                        <a:rPr lang="en-SE" sz="1000" b="0" i="0" u="none" strike="noStrike">
                          <a:solidFill>
                            <a:srgbClr val="000000"/>
                          </a:solidFill>
                          <a:effectLst/>
                          <a:latin typeface="+mn-lt"/>
                        </a:rPr>
                        <a:t>7%</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9F7"/>
                    </a:solidFill>
                  </a:tcPr>
                </a:tc>
                <a:tc>
                  <a:txBody>
                    <a:bodyPr/>
                    <a:lstStyle/>
                    <a:p>
                      <a:pPr algn="ctr" rtl="0" fontAlgn="b"/>
                      <a:r>
                        <a:rPr lang="en-SE" sz="1000" b="0" i="0" u="none" strike="noStrike" dirty="0">
                          <a:solidFill>
                            <a:srgbClr val="000000"/>
                          </a:solidFill>
                          <a:effectLst/>
                          <a:latin typeface="+mn-lt"/>
                        </a:rPr>
                        <a:t>13%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5EF"/>
                    </a:solidFill>
                  </a:tcPr>
                </a:tc>
                <a:tc>
                  <a:txBody>
                    <a:bodyPr/>
                    <a:lstStyle/>
                    <a:p>
                      <a:pPr algn="ctr" rtl="0" fontAlgn="b"/>
                      <a:r>
                        <a:rPr lang="en-SE" sz="1000" b="0" i="0" u="none" strike="noStrike" dirty="0">
                          <a:solidFill>
                            <a:srgbClr val="000000"/>
                          </a:solidFill>
                          <a:effectLst/>
                          <a:latin typeface="+mn-lt"/>
                        </a:rPr>
                        <a:t>11%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ctr" rtl="0" fontAlgn="b"/>
                      <a:r>
                        <a:rPr lang="en-SE" sz="1000" b="0" i="0" u="none" strike="noStrike">
                          <a:solidFill>
                            <a:srgbClr val="000000"/>
                          </a:solidFill>
                          <a:effectLst/>
                          <a:latin typeface="+mn-lt"/>
                        </a:rPr>
                        <a:t>27%</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CDD"/>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dirty="0">
                          <a:solidFill>
                            <a:srgbClr val="000000"/>
                          </a:solidFill>
                          <a:effectLst/>
                          <a:latin typeface="+mn-lt"/>
                        </a:rPr>
                        <a:t>42%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E3C9"/>
                    </a:solidFill>
                  </a:tcPr>
                </a:tc>
                <a:tc>
                  <a:txBody>
                    <a:bodyPr/>
                    <a:lstStyle/>
                    <a:p>
                      <a:pPr algn="ctr" rtl="0" fontAlgn="b"/>
                      <a:r>
                        <a:rPr lang="en-SE" sz="1000" b="0" i="0" u="none" strike="noStrike" dirty="0">
                          <a:solidFill>
                            <a:srgbClr val="000000"/>
                          </a:solidFill>
                          <a:effectLst/>
                          <a:latin typeface="+mn-lt"/>
                        </a:rPr>
                        <a:t>14%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4EE"/>
                    </a:solidFill>
                  </a:tcPr>
                </a:tc>
                <a:tc>
                  <a:txBody>
                    <a:bodyPr/>
                    <a:lstStyle/>
                    <a:p>
                      <a:pPr algn="ctr" rtl="0" fontAlgn="b"/>
                      <a:r>
                        <a:rPr lang="en-SE" sz="1000" b="0" i="0" u="none" strike="noStrike">
                          <a:solidFill>
                            <a:srgbClr val="000000"/>
                          </a:solidFill>
                          <a:effectLst/>
                          <a:latin typeface="+mn-lt"/>
                        </a:rPr>
                        <a:t>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9F9"/>
                    </a:solidFill>
                  </a:tcPr>
                </a:tc>
                <a:tc>
                  <a:txBody>
                    <a:bodyPr/>
                    <a:lstStyle/>
                    <a:p>
                      <a:pPr algn="ctr" rtl="0" fontAlgn="b"/>
                      <a:r>
                        <a:rPr lang="en-SE" sz="1000" b="0" i="0" u="none" strike="noStrike">
                          <a:solidFill>
                            <a:srgbClr val="000000"/>
                          </a:solidFill>
                          <a:effectLst/>
                          <a:latin typeface="+mn-lt"/>
                        </a:rPr>
                        <a:t>7%</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9F7"/>
                    </a:solidFill>
                  </a:tcPr>
                </a:tc>
                <a:extLst>
                  <a:ext uri="{0D108BD9-81ED-4DB2-BD59-A6C34878D82A}">
                    <a16:rowId xmlns:a16="http://schemas.microsoft.com/office/drawing/2014/main" val="447668576"/>
                  </a:ext>
                </a:extLst>
              </a:tr>
              <a:tr h="272021">
                <a:tc>
                  <a:txBody>
                    <a:bodyPr/>
                    <a:lstStyle/>
                    <a:p>
                      <a:pPr algn="ctr" rtl="0" fontAlgn="b"/>
                      <a:r>
                        <a:rPr lang="sv-SE" sz="1000" b="1" i="0" u="none" strike="noStrike" dirty="0">
                          <a:solidFill>
                            <a:srgbClr val="000000"/>
                          </a:solidFill>
                          <a:effectLst/>
                          <a:latin typeface="+mn-lt"/>
                        </a:rPr>
                        <a:t>Språkstörning (n= 36)</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CFE"/>
                    </a:solidFill>
                  </a:tcPr>
                </a:tc>
                <a:tc>
                  <a:txBody>
                    <a:bodyPr/>
                    <a:lstStyle/>
                    <a:p>
                      <a:pPr algn="ctr" rtl="0" fontAlgn="b"/>
                      <a:r>
                        <a:rPr lang="sv-SE" sz="1000" b="0" i="0" u="none" strike="noStrike" dirty="0">
                          <a:solidFill>
                            <a:schemeClr val="bg1">
                              <a:lumMod val="50000"/>
                            </a:schemeClr>
                          </a:solidFill>
                          <a:effectLst/>
                          <a:latin typeface="+mn-lt"/>
                        </a:rPr>
                        <a:t>-</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CFE"/>
                    </a:solidFill>
                  </a:tcPr>
                </a:tc>
                <a:tc>
                  <a:txBody>
                    <a:bodyPr/>
                    <a:lstStyle/>
                    <a:p>
                      <a:pPr algn="ctr" rtl="0" fontAlgn="b"/>
                      <a:r>
                        <a:rPr lang="en-SE" sz="1000" b="0" i="0" u="none" strike="noStrike">
                          <a:solidFill>
                            <a:srgbClr val="000000"/>
                          </a:solidFill>
                          <a:effectLst/>
                          <a:latin typeface="+mn-lt"/>
                        </a:rPr>
                        <a:t>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9F9"/>
                    </a:solidFill>
                  </a:tcPr>
                </a:tc>
                <a:tc>
                  <a:txBody>
                    <a:bodyPr/>
                    <a:lstStyle/>
                    <a:p>
                      <a:pPr algn="ctr" rtl="0" fontAlgn="b"/>
                      <a:r>
                        <a:rPr lang="en-SE" sz="1000" b="0" i="0" u="none" strike="noStrike">
                          <a:solidFill>
                            <a:srgbClr val="000000"/>
                          </a:solidFill>
                          <a:effectLst/>
                          <a:latin typeface="+mn-lt"/>
                        </a:rPr>
                        <a:t>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FBFD"/>
                    </a:solidFill>
                  </a:tcPr>
                </a:tc>
                <a:tc>
                  <a:txBody>
                    <a:bodyPr/>
                    <a:lstStyle/>
                    <a:p>
                      <a:pPr algn="ctr" rtl="0" fontAlgn="b"/>
                      <a:r>
                        <a:rPr lang="en-SE" sz="1000" b="0" i="0" u="none" strike="noStrike">
                          <a:solidFill>
                            <a:srgbClr val="000000"/>
                          </a:solidFill>
                          <a:effectLst/>
                          <a:latin typeface="+mn-lt"/>
                        </a:rPr>
                        <a:t>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FBFD"/>
                    </a:solidFill>
                  </a:tcPr>
                </a:tc>
                <a:tc>
                  <a:txBody>
                    <a:bodyPr/>
                    <a:lstStyle/>
                    <a:p>
                      <a:pPr algn="ctr" rtl="0" fontAlgn="b"/>
                      <a:r>
                        <a:rPr lang="en-SE" sz="1000" b="0" i="0" u="none" strike="noStrike" dirty="0">
                          <a:solidFill>
                            <a:srgbClr val="000000"/>
                          </a:solidFill>
                          <a:effectLst/>
                          <a:latin typeface="+mn-lt"/>
                        </a:rPr>
                        <a:t>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FBFD"/>
                    </a:solidFill>
                  </a:tcPr>
                </a:tc>
                <a:tc>
                  <a:txBody>
                    <a:bodyPr/>
                    <a:lstStyle/>
                    <a:p>
                      <a:pPr algn="ctr" rtl="0" fontAlgn="b"/>
                      <a:r>
                        <a:rPr lang="en-SE" sz="1000" b="0" i="0" u="none" strike="noStrike">
                          <a:solidFill>
                            <a:srgbClr val="000000"/>
                          </a:solidFill>
                          <a:effectLst/>
                          <a:latin typeface="+mn-lt"/>
                        </a:rPr>
                        <a:t>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CFE"/>
                    </a:solidFill>
                  </a:tcPr>
                </a:tc>
                <a:tc>
                  <a:txBody>
                    <a:bodyPr/>
                    <a:lstStyle/>
                    <a:p>
                      <a:pPr algn="ctr" rtl="0" fontAlgn="b"/>
                      <a:r>
                        <a:rPr lang="en-SE" sz="1000" b="0" i="0" u="none" strike="noStrike">
                          <a:solidFill>
                            <a:srgbClr val="000000"/>
                          </a:solidFill>
                          <a:effectLst/>
                          <a:latin typeface="+mn-lt"/>
                        </a:rPr>
                        <a:t>15%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F4ED"/>
                    </a:solidFill>
                  </a:tcPr>
                </a:tc>
                <a:tc>
                  <a:txBody>
                    <a:bodyPr/>
                    <a:lstStyle/>
                    <a:p>
                      <a:pPr algn="ctr" rtl="0" fontAlgn="b"/>
                      <a:r>
                        <a:rPr lang="en-SE" sz="1000" b="0" i="0" u="none" strike="noStrike">
                          <a:solidFill>
                            <a:srgbClr val="000000"/>
                          </a:solidFill>
                          <a:effectLst/>
                          <a:latin typeface="+mn-lt"/>
                        </a:rPr>
                        <a:t>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8F6"/>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dirty="0">
                          <a:solidFill>
                            <a:srgbClr val="000000"/>
                          </a:solidFill>
                          <a:effectLst/>
                          <a:latin typeface="+mn-lt"/>
                        </a:rPr>
                        <a:t>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CFE"/>
                    </a:solidFill>
                  </a:tcPr>
                </a:tc>
                <a:tc>
                  <a:txBody>
                    <a:bodyPr/>
                    <a:lstStyle/>
                    <a:p>
                      <a:pPr algn="ctr" rtl="0" fontAlgn="b"/>
                      <a:r>
                        <a:rPr lang="en-SE" sz="1000" b="0" i="0" u="none" strike="noStrike" dirty="0">
                          <a:solidFill>
                            <a:srgbClr val="000000"/>
                          </a:solidFill>
                          <a:effectLst/>
                          <a:latin typeface="+mn-lt"/>
                        </a:rPr>
                        <a:t>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algn="ctr" rtl="0" fontAlgn="b"/>
                      <a:r>
                        <a:rPr lang="en-SE" sz="1000" b="0" i="0" u="none" strike="noStrike">
                          <a:solidFill>
                            <a:srgbClr val="000000"/>
                          </a:solidFill>
                          <a:effectLst/>
                          <a:latin typeface="+mn-lt"/>
                        </a:rPr>
                        <a:t>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CFE"/>
                    </a:solidFill>
                  </a:tcPr>
                </a:tc>
                <a:extLst>
                  <a:ext uri="{0D108BD9-81ED-4DB2-BD59-A6C34878D82A}">
                    <a16:rowId xmlns:a16="http://schemas.microsoft.com/office/drawing/2014/main" val="41369708"/>
                  </a:ext>
                </a:extLst>
              </a:tr>
              <a:tr h="381325">
                <a:tc>
                  <a:txBody>
                    <a:bodyPr/>
                    <a:lstStyle/>
                    <a:p>
                      <a:pPr algn="ctr" rtl="0" fontAlgn="b"/>
                      <a:r>
                        <a:rPr lang="sv-SE" sz="1000" b="1" i="0" u="none" strike="noStrike" dirty="0">
                          <a:solidFill>
                            <a:srgbClr val="000000"/>
                          </a:solidFill>
                          <a:effectLst/>
                          <a:latin typeface="+mn-lt"/>
                        </a:rPr>
                        <a:t>Neuropsykiatrisk funktionsnedsättning (n= 716)</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35%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E7D2"/>
                    </a:solidFill>
                  </a:tcPr>
                </a:tc>
                <a:tc>
                  <a:txBody>
                    <a:bodyPr/>
                    <a:lstStyle/>
                    <a:p>
                      <a:pPr algn="ctr" rtl="0" fontAlgn="b"/>
                      <a:r>
                        <a:rPr lang="sv-SE" sz="1000" b="0" i="0" u="none" strike="noStrike" dirty="0">
                          <a:solidFill>
                            <a:schemeClr val="bg1">
                              <a:lumMod val="50000"/>
                            </a:schemeClr>
                          </a:solidFill>
                          <a:effectLst/>
                          <a:latin typeface="+mn-lt"/>
                        </a:rPr>
                        <a:t>7%</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E7D2"/>
                    </a:solidFill>
                  </a:tcPr>
                </a:tc>
                <a:tc>
                  <a:txBody>
                    <a:bodyPr/>
                    <a:lstStyle/>
                    <a:p>
                      <a:pPr algn="ctr" rtl="0" fontAlgn="b"/>
                      <a:r>
                        <a:rPr lang="en-SE" sz="1000" b="0" i="0" u="none" strike="noStrike" dirty="0">
                          <a:solidFill>
                            <a:srgbClr val="000000"/>
                          </a:solidFill>
                          <a:effectLst/>
                          <a:latin typeface="+mn-lt"/>
                        </a:rPr>
                        <a:t>34%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8D3"/>
                    </a:solidFill>
                  </a:tcPr>
                </a:tc>
                <a:tc>
                  <a:txBody>
                    <a:bodyPr/>
                    <a:lstStyle/>
                    <a:p>
                      <a:pPr algn="ctr" rtl="0" fontAlgn="b"/>
                      <a:r>
                        <a:rPr lang="en-SE" sz="1000" b="0" i="0" u="none" strike="noStrike">
                          <a:solidFill>
                            <a:srgbClr val="000000"/>
                          </a:solidFill>
                          <a:effectLst/>
                          <a:latin typeface="+mn-lt"/>
                        </a:rPr>
                        <a:t>24%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EE1"/>
                    </a:solidFill>
                  </a:tcPr>
                </a:tc>
                <a:tc>
                  <a:txBody>
                    <a:bodyPr/>
                    <a:lstStyle/>
                    <a:p>
                      <a:pPr algn="ctr" rtl="0" fontAlgn="b"/>
                      <a:r>
                        <a:rPr lang="en-SE" sz="1000" b="0" i="0" u="none" strike="noStrike">
                          <a:solidFill>
                            <a:srgbClr val="000000"/>
                          </a:solidFill>
                          <a:effectLst/>
                          <a:latin typeface="+mn-lt"/>
                        </a:rPr>
                        <a:t>15%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F4ED"/>
                    </a:solidFill>
                  </a:tcPr>
                </a:tc>
                <a:tc>
                  <a:txBody>
                    <a:bodyPr/>
                    <a:lstStyle/>
                    <a:p>
                      <a:pPr algn="ctr" rtl="0" fontAlgn="b"/>
                      <a:r>
                        <a:rPr lang="en-SE" sz="1000" b="0" i="0" u="none" strike="noStrike">
                          <a:solidFill>
                            <a:srgbClr val="000000"/>
                          </a:solidFill>
                          <a:effectLst/>
                          <a:latin typeface="+mn-lt"/>
                        </a:rPr>
                        <a:t>39%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5CD"/>
                    </a:solidFill>
                  </a:tcPr>
                </a:tc>
                <a:tc>
                  <a:txBody>
                    <a:bodyPr/>
                    <a:lstStyle/>
                    <a:p>
                      <a:pPr algn="ctr" rtl="0" fontAlgn="b"/>
                      <a:r>
                        <a:rPr lang="en-SE" sz="1000" b="0" i="0" u="none" strike="noStrike">
                          <a:solidFill>
                            <a:srgbClr val="000000"/>
                          </a:solidFill>
                          <a:effectLst/>
                          <a:latin typeface="+mn-lt"/>
                        </a:rPr>
                        <a:t>52%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DDBB"/>
                    </a:solidFill>
                  </a:tcPr>
                </a:tc>
                <a:tc>
                  <a:txBody>
                    <a:bodyPr/>
                    <a:lstStyle/>
                    <a:p>
                      <a:pPr algn="ctr" rtl="0" fontAlgn="b"/>
                      <a:r>
                        <a:rPr lang="en-SE" sz="1000" b="0" i="0" u="none" strike="noStrike" dirty="0">
                          <a:solidFill>
                            <a:srgbClr val="000000"/>
                          </a:solidFill>
                          <a:effectLst/>
                          <a:latin typeface="+mn-lt"/>
                        </a:rPr>
                        <a:t>43%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2C7"/>
                    </a:solidFill>
                  </a:tcPr>
                </a:tc>
                <a:tc>
                  <a:txBody>
                    <a:bodyPr/>
                    <a:lstStyle/>
                    <a:p>
                      <a:pPr algn="ctr" rtl="0" fontAlgn="b"/>
                      <a:r>
                        <a:rPr lang="en-SE" sz="1000" b="0" i="0" u="none" strike="noStrike" dirty="0">
                          <a:solidFill>
                            <a:srgbClr val="000000"/>
                          </a:solidFill>
                          <a:effectLst/>
                          <a:latin typeface="+mn-lt"/>
                        </a:rPr>
                        <a:t>51%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DBD"/>
                    </a:solidFill>
                  </a:tcPr>
                </a:tc>
                <a:tc>
                  <a:txBody>
                    <a:bodyPr/>
                    <a:lstStyle/>
                    <a:p>
                      <a:pPr algn="ctr" rtl="0" fontAlgn="b"/>
                      <a:r>
                        <a:rPr lang="en-SE" sz="1000" b="0" i="0" u="none" strike="noStrike">
                          <a:solidFill>
                            <a:srgbClr val="000000"/>
                          </a:solidFill>
                          <a:effectLst/>
                          <a:latin typeface="+mn-lt"/>
                        </a:rPr>
                        <a:t>44%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2C6"/>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dirty="0">
                          <a:solidFill>
                            <a:srgbClr val="000000"/>
                          </a:solidFill>
                          <a:effectLst/>
                          <a:latin typeface="+mn-lt"/>
                        </a:rPr>
                        <a:t>22%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FE3"/>
                    </a:solidFill>
                  </a:tcPr>
                </a:tc>
                <a:tc>
                  <a:txBody>
                    <a:bodyPr/>
                    <a:lstStyle/>
                    <a:p>
                      <a:pPr algn="ctr" rtl="0" fontAlgn="b"/>
                      <a:r>
                        <a:rPr lang="en-SE" sz="1000" b="0" i="0" u="none" strike="noStrike" dirty="0">
                          <a:solidFill>
                            <a:srgbClr val="000000"/>
                          </a:solidFill>
                          <a:effectLst/>
                          <a:latin typeface="+mn-lt"/>
                        </a:rPr>
                        <a:t>21%</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0E5"/>
                    </a:solidFill>
                  </a:tcPr>
                </a:tc>
                <a:extLst>
                  <a:ext uri="{0D108BD9-81ED-4DB2-BD59-A6C34878D82A}">
                    <a16:rowId xmlns:a16="http://schemas.microsoft.com/office/drawing/2014/main" val="4144898925"/>
                  </a:ext>
                </a:extLst>
              </a:tr>
              <a:tr h="381325">
                <a:tc>
                  <a:txBody>
                    <a:bodyPr/>
                    <a:lstStyle/>
                    <a:p>
                      <a:pPr algn="ctr" rtl="0" fontAlgn="b"/>
                      <a:r>
                        <a:rPr lang="sv-SE" sz="1000" b="1" i="0" u="none" strike="noStrike" dirty="0">
                          <a:solidFill>
                            <a:srgbClr val="000000"/>
                          </a:solidFill>
                          <a:effectLst/>
                          <a:latin typeface="+mn-lt"/>
                        </a:rPr>
                        <a:t>Långvarig eller livslång kronisk sjukdom (n= 788)</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39%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5CD"/>
                    </a:solidFill>
                  </a:tcPr>
                </a:tc>
                <a:tc>
                  <a:txBody>
                    <a:bodyPr/>
                    <a:lstStyle/>
                    <a:p>
                      <a:pPr algn="ctr" rtl="0" fontAlgn="b"/>
                      <a:r>
                        <a:rPr lang="sv-SE" sz="1000" b="0" i="0" u="none" strike="noStrike" dirty="0">
                          <a:solidFill>
                            <a:schemeClr val="bg1">
                              <a:lumMod val="50000"/>
                            </a:schemeClr>
                          </a:solidFill>
                          <a:effectLst/>
                          <a:latin typeface="+mn-lt"/>
                        </a:rPr>
                        <a:t>(50%)*</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5CD"/>
                    </a:solidFill>
                  </a:tcPr>
                </a:tc>
                <a:tc>
                  <a:txBody>
                    <a:bodyPr/>
                    <a:lstStyle/>
                    <a:p>
                      <a:pPr algn="ctr" rtl="0" fontAlgn="b"/>
                      <a:r>
                        <a:rPr lang="en-SE" sz="1000" b="0" i="0" u="none" strike="noStrike" dirty="0">
                          <a:solidFill>
                            <a:srgbClr val="000000"/>
                          </a:solidFill>
                          <a:effectLst/>
                          <a:latin typeface="+mn-lt"/>
                        </a:rPr>
                        <a:t>32%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9D6"/>
                    </a:solidFill>
                  </a:tcPr>
                </a:tc>
                <a:tc>
                  <a:txBody>
                    <a:bodyPr/>
                    <a:lstStyle/>
                    <a:p>
                      <a:pPr algn="ctr" rtl="0" fontAlgn="b"/>
                      <a:r>
                        <a:rPr lang="en-SE" sz="1000" b="0" i="0" u="none" strike="noStrike">
                          <a:solidFill>
                            <a:srgbClr val="000000"/>
                          </a:solidFill>
                          <a:effectLst/>
                          <a:latin typeface="+mn-lt"/>
                        </a:rPr>
                        <a:t>29%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BDA"/>
                    </a:solidFill>
                  </a:tcPr>
                </a:tc>
                <a:tc>
                  <a:txBody>
                    <a:bodyPr/>
                    <a:lstStyle/>
                    <a:p>
                      <a:pPr algn="ctr" rtl="0" fontAlgn="b"/>
                      <a:r>
                        <a:rPr lang="en-SE" sz="1000" b="0" i="0" u="none" strike="noStrike" dirty="0">
                          <a:solidFill>
                            <a:srgbClr val="000000"/>
                          </a:solidFill>
                          <a:effectLst/>
                          <a:latin typeface="+mn-lt"/>
                        </a:rPr>
                        <a:t>55%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BB7"/>
                    </a:solidFill>
                  </a:tcPr>
                </a:tc>
                <a:tc>
                  <a:txBody>
                    <a:bodyPr/>
                    <a:lstStyle/>
                    <a:p>
                      <a:pPr algn="ctr" rtl="0" fontAlgn="b"/>
                      <a:r>
                        <a:rPr lang="en-SE" sz="1000" b="0" i="0" u="none" strike="noStrike" dirty="0">
                          <a:solidFill>
                            <a:srgbClr val="000000"/>
                          </a:solidFill>
                          <a:effectLst/>
                          <a:latin typeface="+mn-lt"/>
                        </a:rPr>
                        <a:t>42%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E3C9"/>
                    </a:solidFill>
                  </a:tcPr>
                </a:tc>
                <a:tc>
                  <a:txBody>
                    <a:bodyPr/>
                    <a:lstStyle/>
                    <a:p>
                      <a:pPr algn="ctr" rtl="0" fontAlgn="b"/>
                      <a:r>
                        <a:rPr lang="en-SE" sz="1000" b="0" i="0" u="none" strike="noStrike" dirty="0">
                          <a:solidFill>
                            <a:srgbClr val="000000"/>
                          </a:solidFill>
                          <a:effectLst/>
                          <a:latin typeface="+mn-lt"/>
                        </a:rPr>
                        <a:t>36%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7D1"/>
                    </a:solidFill>
                  </a:tcPr>
                </a:tc>
                <a:tc>
                  <a:txBody>
                    <a:bodyPr/>
                    <a:lstStyle/>
                    <a:p>
                      <a:pPr algn="ctr" rtl="0" fontAlgn="b"/>
                      <a:r>
                        <a:rPr lang="en-SE" sz="1000" b="0" i="0" u="none" strike="noStrike">
                          <a:solidFill>
                            <a:srgbClr val="000000"/>
                          </a:solidFill>
                          <a:effectLst/>
                          <a:latin typeface="+mn-lt"/>
                        </a:rPr>
                        <a:t>19%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1E7"/>
                    </a:solidFill>
                  </a:tcPr>
                </a:tc>
                <a:tc>
                  <a:txBody>
                    <a:bodyPr/>
                    <a:lstStyle/>
                    <a:p>
                      <a:pPr algn="ctr" rtl="0" fontAlgn="b"/>
                      <a:r>
                        <a:rPr lang="en-SE" sz="1000" b="0" i="0" u="none" strike="noStrike" dirty="0">
                          <a:solidFill>
                            <a:srgbClr val="000000"/>
                          </a:solidFill>
                          <a:effectLst/>
                          <a:latin typeface="+mn-lt"/>
                        </a:rPr>
                        <a:t>23%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FE2"/>
                    </a:solidFill>
                  </a:tcPr>
                </a:tc>
                <a:tc>
                  <a:txBody>
                    <a:bodyPr/>
                    <a:lstStyle/>
                    <a:p>
                      <a:pPr algn="ctr" rtl="0" fontAlgn="b"/>
                      <a:r>
                        <a:rPr lang="en-SE" sz="1000" b="0" i="0" u="none" strike="noStrike" dirty="0">
                          <a:solidFill>
                            <a:srgbClr val="000000"/>
                          </a:solidFill>
                          <a:effectLst/>
                          <a:latin typeface="+mn-lt"/>
                        </a:rPr>
                        <a:t>25%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DDF"/>
                    </a:solidFill>
                  </a:tcPr>
                </a:tc>
                <a:tc>
                  <a:txBody>
                    <a:bodyPr/>
                    <a:lstStyle/>
                    <a:p>
                      <a:pPr algn="ctr" rtl="0" fontAlgn="b"/>
                      <a:r>
                        <a:rPr lang="en-SE" sz="1000" b="0" i="0" u="none" strike="noStrike" dirty="0">
                          <a:solidFill>
                            <a:srgbClr val="000000"/>
                          </a:solidFill>
                          <a:effectLst/>
                          <a:latin typeface="+mn-lt"/>
                        </a:rPr>
                        <a:t>24%</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EE1"/>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b"/>
                      <a:r>
                        <a:rPr lang="en-SE" sz="1000" b="0" i="0" u="none" strike="noStrike" dirty="0">
                          <a:solidFill>
                            <a:srgbClr val="000000"/>
                          </a:solidFill>
                          <a:effectLst/>
                          <a:latin typeface="+mn-lt"/>
                        </a:rPr>
                        <a:t>32%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E9D6"/>
                    </a:solidFill>
                  </a:tcPr>
                </a:tc>
                <a:extLst>
                  <a:ext uri="{0D108BD9-81ED-4DB2-BD59-A6C34878D82A}">
                    <a16:rowId xmlns:a16="http://schemas.microsoft.com/office/drawing/2014/main" val="1516499216"/>
                  </a:ext>
                </a:extLst>
              </a:tr>
              <a:tr h="272021">
                <a:tc>
                  <a:txBody>
                    <a:bodyPr/>
                    <a:lstStyle/>
                    <a:p>
                      <a:pPr algn="ctr" rtl="0" fontAlgn="b"/>
                      <a:r>
                        <a:rPr lang="sv-SE" sz="1000" b="1" i="0" u="none" strike="noStrike" dirty="0">
                          <a:solidFill>
                            <a:srgbClr val="000000"/>
                          </a:solidFill>
                          <a:effectLst/>
                          <a:latin typeface="+mn-lt"/>
                        </a:rPr>
                        <a:t>Annat (n= 394)</a:t>
                      </a:r>
                    </a:p>
                  </a:txBody>
                  <a:tcPr marL="5480" marR="5480" marT="548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SE" sz="1000" b="0" i="0" u="none" strike="noStrike" dirty="0">
                          <a:solidFill>
                            <a:srgbClr val="000000"/>
                          </a:solidFill>
                          <a:effectLst/>
                          <a:latin typeface="+mn-lt"/>
                        </a:rPr>
                        <a:t>19%</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1E7"/>
                    </a:solidFill>
                  </a:tcPr>
                </a:tc>
                <a:tc>
                  <a:txBody>
                    <a:bodyPr/>
                    <a:lstStyle/>
                    <a:p>
                      <a:pPr algn="ctr" rtl="0" fontAlgn="b"/>
                      <a:r>
                        <a:rPr lang="sv-SE" sz="1000" b="0" i="0" u="none" strike="noStrike" dirty="0">
                          <a:solidFill>
                            <a:schemeClr val="bg1">
                              <a:lumMod val="50000"/>
                            </a:schemeClr>
                          </a:solidFill>
                          <a:effectLst/>
                          <a:latin typeface="+mn-lt"/>
                        </a:rPr>
                        <a:t>-</a:t>
                      </a:r>
                      <a:endParaRPr lang="en-SE" sz="1000" b="0" i="0" u="none" strike="noStrike" dirty="0">
                        <a:solidFill>
                          <a:schemeClr val="bg1">
                            <a:lumMod val="50000"/>
                          </a:schemeClr>
                        </a:solidFill>
                        <a:effectLst/>
                        <a:latin typeface="+mn-lt"/>
                      </a:endParaRP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1E7"/>
                    </a:solidFill>
                  </a:tcPr>
                </a:tc>
                <a:tc>
                  <a:txBody>
                    <a:bodyPr/>
                    <a:lstStyle/>
                    <a:p>
                      <a:pPr algn="ctr" rtl="0" fontAlgn="b"/>
                      <a:r>
                        <a:rPr lang="en-SE" sz="1000" b="0" i="0" u="none" strike="noStrike">
                          <a:solidFill>
                            <a:srgbClr val="000000"/>
                          </a:solidFill>
                          <a:effectLst/>
                          <a:latin typeface="+mn-lt"/>
                        </a:rPr>
                        <a:t>15%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F4ED"/>
                    </a:solidFill>
                  </a:tcPr>
                </a:tc>
                <a:tc>
                  <a:txBody>
                    <a:bodyPr/>
                    <a:lstStyle/>
                    <a:p>
                      <a:pPr algn="ctr" rtl="0" fontAlgn="b"/>
                      <a:r>
                        <a:rPr lang="en-SE" sz="1000" b="0" i="0" u="none" strike="noStrike">
                          <a:solidFill>
                            <a:srgbClr val="000000"/>
                          </a:solidFill>
                          <a:effectLst/>
                          <a:latin typeface="+mn-lt"/>
                        </a:rPr>
                        <a:t>16%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3EB"/>
                    </a:solidFill>
                  </a:tcPr>
                </a:tc>
                <a:tc>
                  <a:txBody>
                    <a:bodyPr/>
                    <a:lstStyle/>
                    <a:p>
                      <a:pPr algn="ctr" rtl="0" fontAlgn="b"/>
                      <a:r>
                        <a:rPr lang="en-SE" sz="1000" b="0" i="0" u="none" strike="noStrike">
                          <a:solidFill>
                            <a:srgbClr val="000000"/>
                          </a:solidFill>
                          <a:effectLst/>
                          <a:latin typeface="+mn-lt"/>
                        </a:rPr>
                        <a:t>20%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1E6"/>
                    </a:solidFill>
                  </a:tcPr>
                </a:tc>
                <a:tc>
                  <a:txBody>
                    <a:bodyPr/>
                    <a:lstStyle/>
                    <a:p>
                      <a:pPr algn="ctr" rtl="0" fontAlgn="b"/>
                      <a:r>
                        <a:rPr lang="en-SE" sz="1000" b="0" i="0" u="none" strike="noStrike">
                          <a:solidFill>
                            <a:srgbClr val="000000"/>
                          </a:solidFill>
                          <a:effectLst/>
                          <a:latin typeface="+mn-lt"/>
                        </a:rPr>
                        <a:t>18%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F2E9"/>
                    </a:solidFill>
                  </a:tcPr>
                </a:tc>
                <a:tc>
                  <a:txBody>
                    <a:bodyPr/>
                    <a:lstStyle/>
                    <a:p>
                      <a:pPr algn="ctr" rtl="0" fontAlgn="b"/>
                      <a:r>
                        <a:rPr lang="en-SE" sz="1000" b="0" i="0" u="none" strike="noStrike">
                          <a:solidFill>
                            <a:srgbClr val="000000"/>
                          </a:solidFill>
                          <a:effectLst/>
                          <a:latin typeface="+mn-lt"/>
                        </a:rPr>
                        <a:t>15%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F4ED"/>
                    </a:solidFill>
                  </a:tcPr>
                </a:tc>
                <a:tc>
                  <a:txBody>
                    <a:bodyPr/>
                    <a:lstStyle/>
                    <a:p>
                      <a:pPr algn="ctr" rtl="0" fontAlgn="b"/>
                      <a:r>
                        <a:rPr lang="en-SE" sz="1000" b="0" i="0" u="none" strike="noStrike">
                          <a:solidFill>
                            <a:srgbClr val="000000"/>
                          </a:solidFill>
                          <a:effectLst/>
                          <a:latin typeface="+mn-lt"/>
                        </a:rPr>
                        <a:t>8%</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8F6"/>
                    </a:solidFill>
                  </a:tcPr>
                </a:tc>
                <a:tc>
                  <a:txBody>
                    <a:bodyPr/>
                    <a:lstStyle/>
                    <a:p>
                      <a:pPr algn="ctr" rtl="0" fontAlgn="b"/>
                      <a:r>
                        <a:rPr lang="en-SE" sz="1000" b="0" i="0" u="none" strike="noStrike">
                          <a:solidFill>
                            <a:srgbClr val="000000"/>
                          </a:solidFill>
                          <a:effectLst/>
                          <a:latin typeface="+mn-lt"/>
                        </a:rPr>
                        <a:t>13%</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5EF"/>
                    </a:solidFill>
                  </a:tcPr>
                </a:tc>
                <a:tc>
                  <a:txBody>
                    <a:bodyPr/>
                    <a:lstStyle/>
                    <a:p>
                      <a:pPr algn="ctr" rtl="0" fontAlgn="b"/>
                      <a:r>
                        <a:rPr lang="en-SE" sz="1000" b="0" i="0" u="none" strike="noStrike">
                          <a:solidFill>
                            <a:srgbClr val="000000"/>
                          </a:solidFill>
                          <a:effectLst/>
                          <a:latin typeface="+mn-lt"/>
                        </a:rPr>
                        <a:t>25%</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DDF"/>
                    </a:solidFill>
                  </a:tcPr>
                </a:tc>
                <a:tc>
                  <a:txBody>
                    <a:bodyPr/>
                    <a:lstStyle/>
                    <a:p>
                      <a:pPr algn="ctr" rtl="0" fontAlgn="b"/>
                      <a:r>
                        <a:rPr lang="en-SE" sz="1000" b="0" i="0" u="none" strike="noStrike" dirty="0">
                          <a:solidFill>
                            <a:srgbClr val="000000"/>
                          </a:solidFill>
                          <a:effectLst/>
                          <a:latin typeface="+mn-lt"/>
                        </a:rPr>
                        <a:t>12%</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6F1"/>
                    </a:solidFill>
                  </a:tcPr>
                </a:tc>
                <a:tc>
                  <a:txBody>
                    <a:bodyPr/>
                    <a:lstStyle/>
                    <a:p>
                      <a:pPr algn="ctr" rtl="0" fontAlgn="b"/>
                      <a:r>
                        <a:rPr lang="en-SE" sz="1000" b="0" i="0" u="none" strike="noStrike" dirty="0">
                          <a:solidFill>
                            <a:srgbClr val="000000"/>
                          </a:solidFill>
                          <a:effectLst/>
                          <a:latin typeface="+mn-lt"/>
                        </a:rPr>
                        <a:t>16%</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3EB"/>
                    </a:solidFill>
                  </a:tcPr>
                </a:tc>
                <a:tc>
                  <a:txBody>
                    <a:bodyPr/>
                    <a:lstStyle/>
                    <a:p>
                      <a:pPr algn="ctr" rtl="0" fontAlgn="b"/>
                      <a:r>
                        <a:rPr lang="en-SE" sz="1000" b="1" i="0" u="none" strike="noStrike" dirty="0">
                          <a:solidFill>
                            <a:srgbClr val="000000"/>
                          </a:solidFill>
                          <a:effectLst/>
                          <a:latin typeface="+mn-lt"/>
                        </a:rPr>
                        <a:t>100%</a:t>
                      </a:r>
                    </a:p>
                  </a:txBody>
                  <a:tcPr marL="5480" marR="5480" marT="5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587768829"/>
                  </a:ext>
                </a:extLst>
              </a:tr>
            </a:tbl>
          </a:graphicData>
        </a:graphic>
      </p:graphicFrame>
      <p:sp>
        <p:nvSpPr>
          <p:cNvPr id="2" name="Rectangle 1">
            <a:extLst>
              <a:ext uri="{FF2B5EF4-FFF2-40B4-BE49-F238E27FC236}">
                <a16:creationId xmlns:a16="http://schemas.microsoft.com/office/drawing/2014/main" id="{61BE91C7-EE1C-43EE-A1AF-CD68B7131700}"/>
              </a:ext>
            </a:extLst>
          </p:cNvPr>
          <p:cNvSpPr/>
          <p:nvPr/>
        </p:nvSpPr>
        <p:spPr>
          <a:xfrm>
            <a:off x="5420168" y="6259740"/>
            <a:ext cx="6096000" cy="430887"/>
          </a:xfrm>
          <a:prstGeom prst="rect">
            <a:avLst/>
          </a:prstGeom>
        </p:spPr>
        <p:txBody>
          <a:bodyPr>
            <a:spAutoFit/>
          </a:bodyPr>
          <a:lstStyle/>
          <a:p>
            <a:r>
              <a:rPr lang="sv-SE" sz="1100" dirty="0"/>
              <a:t>*https://lakartidningen.se/aktuellt/nyheter/2018/06/sa-blev-satsningen-pa-personer-med-kroniska-sjukdomar/</a:t>
            </a:r>
            <a:endParaRPr lang="en-SE" sz="1100" dirty="0"/>
          </a:p>
        </p:txBody>
      </p:sp>
      <p:sp>
        <p:nvSpPr>
          <p:cNvPr id="6" name="Oval 5">
            <a:extLst>
              <a:ext uri="{FF2B5EF4-FFF2-40B4-BE49-F238E27FC236}">
                <a16:creationId xmlns:a16="http://schemas.microsoft.com/office/drawing/2014/main" id="{2B135151-3C8B-4986-81FB-F3C5D703619F}"/>
              </a:ext>
            </a:extLst>
          </p:cNvPr>
          <p:cNvSpPr/>
          <p:nvPr/>
        </p:nvSpPr>
        <p:spPr>
          <a:xfrm>
            <a:off x="1797058" y="2251436"/>
            <a:ext cx="1193568" cy="4024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C3BAC59-1900-4B8D-98E2-D4F455BE34BA}"/>
              </a:ext>
            </a:extLst>
          </p:cNvPr>
          <p:cNvSpPr/>
          <p:nvPr/>
        </p:nvSpPr>
        <p:spPr>
          <a:xfrm>
            <a:off x="1797058" y="4890792"/>
            <a:ext cx="1193568" cy="4024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Oval 9">
            <a:extLst>
              <a:ext uri="{FF2B5EF4-FFF2-40B4-BE49-F238E27FC236}">
                <a16:creationId xmlns:a16="http://schemas.microsoft.com/office/drawing/2014/main" id="{A6E790DA-6094-47E2-B98A-03B2A4A5DA90}"/>
              </a:ext>
            </a:extLst>
          </p:cNvPr>
          <p:cNvSpPr/>
          <p:nvPr/>
        </p:nvSpPr>
        <p:spPr>
          <a:xfrm>
            <a:off x="1797058" y="3345081"/>
            <a:ext cx="1193568" cy="4024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99157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8B5DB-2CFE-4D7C-A0D1-F52F91304543}"/>
              </a:ext>
            </a:extLst>
          </p:cNvPr>
          <p:cNvSpPr>
            <a:spLocks noGrp="1"/>
          </p:cNvSpPr>
          <p:nvPr>
            <p:ph type="body" sz="quarter" idx="15"/>
          </p:nvPr>
        </p:nvSpPr>
        <p:spPr>
          <a:xfrm>
            <a:off x="382932" y="985485"/>
            <a:ext cx="10473555" cy="353943"/>
          </a:xfrm>
        </p:spPr>
        <p:txBody>
          <a:bodyPr/>
          <a:lstStyle/>
          <a:p>
            <a:r>
              <a:rPr lang="sv-SE" dirty="0"/>
              <a:t>En fjärdedel av respondenterna har en medfödd funktionsnedsättning eller kronisk sjukdom</a:t>
            </a:r>
            <a:endParaRPr lang="en-SE" dirty="0"/>
          </a:p>
        </p:txBody>
      </p:sp>
      <p:sp>
        <p:nvSpPr>
          <p:cNvPr id="4" name="Text Placeholder 3">
            <a:extLst>
              <a:ext uri="{FF2B5EF4-FFF2-40B4-BE49-F238E27FC236}">
                <a16:creationId xmlns:a16="http://schemas.microsoft.com/office/drawing/2014/main" id="{84FB2284-45AF-4AD0-99A4-1B7B7D83C885}"/>
              </a:ext>
            </a:extLst>
          </p:cNvPr>
          <p:cNvSpPr>
            <a:spLocks noGrp="1"/>
          </p:cNvSpPr>
          <p:nvPr>
            <p:ph type="body" sz="quarter" idx="17"/>
          </p:nvPr>
        </p:nvSpPr>
        <p:spPr>
          <a:xfrm>
            <a:off x="404786" y="5760744"/>
            <a:ext cx="11463417" cy="369332"/>
          </a:xfrm>
        </p:spPr>
        <p:txBody>
          <a:bodyPr/>
          <a:lstStyle/>
          <a:p>
            <a:r>
              <a:rPr lang="sv-SE" dirty="0"/>
              <a:t>Sedan när har du din funktionsnedsättning/sjukdom?</a:t>
            </a:r>
            <a:br>
              <a:rPr lang="sv-SE" dirty="0"/>
            </a:br>
            <a:r>
              <a:rPr lang="sv-SE" dirty="0"/>
              <a:t>Bas: Samtliga, n= 2033. Data redovisas oviktad.</a:t>
            </a:r>
          </a:p>
        </p:txBody>
      </p:sp>
      <p:sp>
        <p:nvSpPr>
          <p:cNvPr id="5" name="Title 4">
            <a:extLst>
              <a:ext uri="{FF2B5EF4-FFF2-40B4-BE49-F238E27FC236}">
                <a16:creationId xmlns:a16="http://schemas.microsoft.com/office/drawing/2014/main" id="{71D3A02E-F137-4A94-B4C0-FC9C5BE4BDDF}"/>
              </a:ext>
            </a:extLst>
          </p:cNvPr>
          <p:cNvSpPr>
            <a:spLocks noGrp="1"/>
          </p:cNvSpPr>
          <p:nvPr>
            <p:ph type="title"/>
          </p:nvPr>
        </p:nvSpPr>
        <p:spPr/>
        <p:txBody>
          <a:bodyPr/>
          <a:lstStyle/>
          <a:p>
            <a:r>
              <a:rPr lang="sv-SE" dirty="0"/>
              <a:t>Medfött eller förvärvat</a:t>
            </a:r>
            <a:endParaRPr lang="en-SE" dirty="0"/>
          </a:p>
        </p:txBody>
      </p:sp>
      <p:sp>
        <p:nvSpPr>
          <p:cNvPr id="6" name="Text Placeholder 5">
            <a:extLst>
              <a:ext uri="{FF2B5EF4-FFF2-40B4-BE49-F238E27FC236}">
                <a16:creationId xmlns:a16="http://schemas.microsoft.com/office/drawing/2014/main" id="{9942154C-B78E-40FE-B670-5C26AC00B56E}"/>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Medfödd = 27%</a:t>
            </a:r>
          </a:p>
          <a:p>
            <a:pPr lvl="1">
              <a:buClr>
                <a:srgbClr val="5C1237"/>
              </a:buClr>
              <a:buSzPct val="100000"/>
              <a:buFont typeface="Wingdings" panose="05000000000000000000" pitchFamily="2" charset="2"/>
              <a:buChar char="§"/>
            </a:pPr>
            <a:r>
              <a:rPr lang="sv-SE" dirty="0"/>
              <a:t>Främst nedsatt rörelseförmåga (32%), neuropsykiatriska funktionsnedsättningar (41%) och långvarig/livslång kronisk sjukdom (32%).</a:t>
            </a:r>
          </a:p>
          <a:p>
            <a:pPr>
              <a:buClr>
                <a:srgbClr val="5C1237"/>
              </a:buClr>
              <a:buSzPct val="100000"/>
              <a:buFont typeface="Wingdings" panose="05000000000000000000" pitchFamily="2" charset="2"/>
              <a:buChar char="§"/>
            </a:pPr>
            <a:r>
              <a:rPr lang="sv-SE" dirty="0"/>
              <a:t>Förvärvad tidigt (3-10 år)= 23%</a:t>
            </a:r>
          </a:p>
          <a:p>
            <a:pPr>
              <a:buClr>
                <a:srgbClr val="5C1237"/>
              </a:buClr>
              <a:buSzPct val="100000"/>
              <a:buFont typeface="Wingdings" panose="05000000000000000000" pitchFamily="2" charset="2"/>
              <a:buChar char="§"/>
            </a:pPr>
            <a:r>
              <a:rPr lang="sv-SE" dirty="0"/>
              <a:t>Förvärvad senare (11-22 år) = 27%</a:t>
            </a:r>
          </a:p>
          <a:p>
            <a:pPr>
              <a:buClr>
                <a:srgbClr val="5C1237"/>
              </a:buClr>
              <a:buSzPct val="100000"/>
              <a:buFont typeface="Wingdings" panose="05000000000000000000" pitchFamily="2" charset="2"/>
              <a:buChar char="§"/>
            </a:pPr>
            <a:r>
              <a:rPr lang="sv-SE" dirty="0"/>
              <a:t>Förvärvad sent (23+ år) = 20%</a:t>
            </a:r>
          </a:p>
        </p:txBody>
      </p:sp>
      <p:graphicFrame>
        <p:nvGraphicFramePr>
          <p:cNvPr id="7" name="Content Placeholder 10">
            <a:extLst>
              <a:ext uri="{FF2B5EF4-FFF2-40B4-BE49-F238E27FC236}">
                <a16:creationId xmlns:a16="http://schemas.microsoft.com/office/drawing/2014/main" id="{66684FFF-4679-4A40-B4B7-27D6F7EC9C00}"/>
              </a:ext>
            </a:extLst>
          </p:cNvPr>
          <p:cNvGraphicFramePr>
            <a:graphicFrameLocks noGrp="1"/>
          </p:cNvGraphicFramePr>
          <p:nvPr>
            <p:ph idx="1"/>
            <p:extLst>
              <p:ext uri="{D42A27DB-BD31-4B8C-83A1-F6EECF244321}">
                <p14:modId xmlns:p14="http://schemas.microsoft.com/office/powerpoint/2010/main" val="3282015400"/>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8636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5A8AA0-A001-4DAC-9DD6-62E7CC22FBA7}"/>
              </a:ext>
            </a:extLst>
          </p:cNvPr>
          <p:cNvSpPr>
            <a:spLocks noGrp="1"/>
          </p:cNvSpPr>
          <p:nvPr>
            <p:ph type="body" sz="quarter" idx="15"/>
          </p:nvPr>
        </p:nvSpPr>
        <p:spPr>
          <a:xfrm>
            <a:off x="382932" y="910179"/>
            <a:ext cx="11140404" cy="353943"/>
          </a:xfrm>
        </p:spPr>
        <p:txBody>
          <a:bodyPr/>
          <a:lstStyle/>
          <a:p>
            <a:r>
              <a:rPr lang="sv-SE" dirty="0"/>
              <a:t>En dryg tiondel av de svarande har utländsk bakgrund eller tillhör någon av de fem minoriteterna.</a:t>
            </a:r>
            <a:endParaRPr lang="en-SE" dirty="0"/>
          </a:p>
        </p:txBody>
      </p:sp>
      <p:sp>
        <p:nvSpPr>
          <p:cNvPr id="4" name="Text Placeholder 3">
            <a:extLst>
              <a:ext uri="{FF2B5EF4-FFF2-40B4-BE49-F238E27FC236}">
                <a16:creationId xmlns:a16="http://schemas.microsoft.com/office/drawing/2014/main" id="{18F97507-52C8-4C87-A7AB-151F8A019079}"/>
              </a:ext>
            </a:extLst>
          </p:cNvPr>
          <p:cNvSpPr>
            <a:spLocks noGrp="1"/>
          </p:cNvSpPr>
          <p:nvPr>
            <p:ph type="body" sz="quarter" idx="17"/>
          </p:nvPr>
        </p:nvSpPr>
        <p:spPr>
          <a:xfrm>
            <a:off x="404786" y="5760744"/>
            <a:ext cx="11463417" cy="369332"/>
          </a:xfrm>
        </p:spPr>
        <p:txBody>
          <a:bodyPr/>
          <a:lstStyle/>
          <a:p>
            <a:r>
              <a:rPr lang="sv-SE" dirty="0"/>
              <a:t>Vad av följande passar bäst in på dig?</a:t>
            </a:r>
            <a:br>
              <a:rPr lang="sv-SE" dirty="0"/>
            </a:br>
            <a:r>
              <a:rPr lang="sv-SE" dirty="0"/>
              <a:t>Bas: Samtliga, n= 2033. Data redovisas oviktad.</a:t>
            </a:r>
            <a:endParaRPr lang="en-SE" dirty="0"/>
          </a:p>
        </p:txBody>
      </p:sp>
      <p:sp>
        <p:nvSpPr>
          <p:cNvPr id="5" name="Title 4">
            <a:extLst>
              <a:ext uri="{FF2B5EF4-FFF2-40B4-BE49-F238E27FC236}">
                <a16:creationId xmlns:a16="http://schemas.microsoft.com/office/drawing/2014/main" id="{952A9E2F-E829-41EE-AE0A-ADB7B9327517}"/>
              </a:ext>
            </a:extLst>
          </p:cNvPr>
          <p:cNvSpPr>
            <a:spLocks noGrp="1"/>
          </p:cNvSpPr>
          <p:nvPr>
            <p:ph type="title"/>
          </p:nvPr>
        </p:nvSpPr>
        <p:spPr/>
        <p:txBody>
          <a:bodyPr/>
          <a:lstStyle/>
          <a:p>
            <a:r>
              <a:rPr lang="sv-SE" dirty="0"/>
              <a:t>Utländsk bakgrund</a:t>
            </a:r>
            <a:endParaRPr lang="en-SE" dirty="0"/>
          </a:p>
        </p:txBody>
      </p:sp>
      <p:sp>
        <p:nvSpPr>
          <p:cNvPr id="6" name="Text Placeholder 5">
            <a:extLst>
              <a:ext uri="{FF2B5EF4-FFF2-40B4-BE49-F238E27FC236}">
                <a16:creationId xmlns:a16="http://schemas.microsoft.com/office/drawing/2014/main" id="{455DD4D2-722E-41E2-8A83-85B16718100F}"/>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Sett till hela svenska populationen har ca 26% utländsk bakgrund, det vill säga att man själv är fött utanför Sverige eller har två föräldrar födda utanför Sverige. </a:t>
            </a:r>
          </a:p>
          <a:p>
            <a:pPr>
              <a:buClr>
                <a:srgbClr val="5C1237"/>
              </a:buClr>
              <a:buSzPct val="100000"/>
              <a:buFont typeface="Wingdings" panose="05000000000000000000" pitchFamily="2" charset="2"/>
              <a:buChar char="§"/>
            </a:pPr>
            <a:endParaRPr lang="en-SE" dirty="0"/>
          </a:p>
        </p:txBody>
      </p:sp>
      <p:graphicFrame>
        <p:nvGraphicFramePr>
          <p:cNvPr id="7" name="Content Placeholder 10">
            <a:extLst>
              <a:ext uri="{FF2B5EF4-FFF2-40B4-BE49-F238E27FC236}">
                <a16:creationId xmlns:a16="http://schemas.microsoft.com/office/drawing/2014/main" id="{889A1A25-0BAA-4CC8-9F5E-02D005B1E9E0}"/>
              </a:ext>
            </a:extLst>
          </p:cNvPr>
          <p:cNvGraphicFramePr>
            <a:graphicFrameLocks noGrp="1"/>
          </p:cNvGraphicFramePr>
          <p:nvPr>
            <p:ph idx="1"/>
            <p:extLst>
              <p:ext uri="{D42A27DB-BD31-4B8C-83A1-F6EECF244321}">
                <p14:modId xmlns:p14="http://schemas.microsoft.com/office/powerpoint/2010/main" val="2959142850"/>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3627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A2AE61-C7F8-45DC-A18F-1CE049EB3D48}"/>
              </a:ext>
            </a:extLst>
          </p:cNvPr>
          <p:cNvSpPr>
            <a:spLocks noGrp="1"/>
          </p:cNvSpPr>
          <p:nvPr>
            <p:ph type="body" sz="quarter" idx="15"/>
          </p:nvPr>
        </p:nvSpPr>
        <p:spPr>
          <a:xfrm>
            <a:off x="382932" y="910179"/>
            <a:ext cx="10911174" cy="353943"/>
          </a:xfrm>
        </p:spPr>
        <p:txBody>
          <a:bodyPr/>
          <a:lstStyle/>
          <a:p>
            <a:r>
              <a:rPr lang="sv-SE" dirty="0"/>
              <a:t>En överrepresentation av kvinnor i undersökningen – de utgör en majoritet av respondenterna. </a:t>
            </a:r>
            <a:endParaRPr lang="en-SE" dirty="0"/>
          </a:p>
        </p:txBody>
      </p:sp>
      <p:sp>
        <p:nvSpPr>
          <p:cNvPr id="4" name="Text Placeholder 3">
            <a:extLst>
              <a:ext uri="{FF2B5EF4-FFF2-40B4-BE49-F238E27FC236}">
                <a16:creationId xmlns:a16="http://schemas.microsoft.com/office/drawing/2014/main" id="{5ADFA1FA-1548-4E12-A5F0-E891D158D966}"/>
              </a:ext>
            </a:extLst>
          </p:cNvPr>
          <p:cNvSpPr>
            <a:spLocks noGrp="1"/>
          </p:cNvSpPr>
          <p:nvPr>
            <p:ph type="body" sz="quarter" idx="17"/>
          </p:nvPr>
        </p:nvSpPr>
        <p:spPr/>
        <p:txBody>
          <a:bodyPr/>
          <a:lstStyle/>
          <a:p>
            <a:r>
              <a:rPr lang="sv-SE" dirty="0"/>
              <a:t>Bas: Samtliga, n= 2033. Data redovisas oviktad.</a:t>
            </a:r>
            <a:endParaRPr lang="en-SE" dirty="0"/>
          </a:p>
        </p:txBody>
      </p:sp>
      <p:sp>
        <p:nvSpPr>
          <p:cNvPr id="5" name="Title 4">
            <a:extLst>
              <a:ext uri="{FF2B5EF4-FFF2-40B4-BE49-F238E27FC236}">
                <a16:creationId xmlns:a16="http://schemas.microsoft.com/office/drawing/2014/main" id="{B8592FAD-A92E-4F7F-9418-94E71C5D4160}"/>
              </a:ext>
            </a:extLst>
          </p:cNvPr>
          <p:cNvSpPr>
            <a:spLocks noGrp="1"/>
          </p:cNvSpPr>
          <p:nvPr>
            <p:ph type="title"/>
          </p:nvPr>
        </p:nvSpPr>
        <p:spPr/>
        <p:txBody>
          <a:bodyPr/>
          <a:lstStyle/>
          <a:p>
            <a:r>
              <a:rPr lang="sv-SE" dirty="0"/>
              <a:t>könsidentitet</a:t>
            </a:r>
            <a:endParaRPr lang="en-SE" dirty="0"/>
          </a:p>
        </p:txBody>
      </p:sp>
      <p:graphicFrame>
        <p:nvGraphicFramePr>
          <p:cNvPr id="7" name="Content Placeholder 10">
            <a:extLst>
              <a:ext uri="{FF2B5EF4-FFF2-40B4-BE49-F238E27FC236}">
                <a16:creationId xmlns:a16="http://schemas.microsoft.com/office/drawing/2014/main" id="{C54CA7F3-DAA7-4FFF-9592-87F64FF23099}"/>
              </a:ext>
            </a:extLst>
          </p:cNvPr>
          <p:cNvGraphicFramePr>
            <a:graphicFrameLocks noGrp="1"/>
          </p:cNvGraphicFramePr>
          <p:nvPr>
            <p:ph idx="1"/>
            <p:extLst>
              <p:ext uri="{D42A27DB-BD31-4B8C-83A1-F6EECF244321}">
                <p14:modId xmlns:p14="http://schemas.microsoft.com/office/powerpoint/2010/main" val="1255466712"/>
              </p:ext>
            </p:extLst>
          </p:nvPr>
        </p:nvGraphicFramePr>
        <p:xfrm>
          <a:off x="323412"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8">
            <a:extLst>
              <a:ext uri="{FF2B5EF4-FFF2-40B4-BE49-F238E27FC236}">
                <a16:creationId xmlns:a16="http://schemas.microsoft.com/office/drawing/2014/main" id="{DFA023BD-196B-462F-81A3-4DC9F219CE36}"/>
              </a:ext>
            </a:extLst>
          </p:cNvPr>
          <p:cNvGraphicFramePr>
            <a:graphicFrameLocks/>
          </p:cNvGraphicFramePr>
          <p:nvPr>
            <p:extLst>
              <p:ext uri="{D42A27DB-BD31-4B8C-83A1-F6EECF244321}">
                <p14:modId xmlns:p14="http://schemas.microsoft.com/office/powerpoint/2010/main" val="1398665019"/>
              </p:ext>
            </p:extLst>
          </p:nvPr>
        </p:nvGraphicFramePr>
        <p:xfrm>
          <a:off x="6590460" y="1731980"/>
          <a:ext cx="5006283" cy="3084307"/>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65C0281B-C6EE-4E97-808A-E5F471729A2C}"/>
              </a:ext>
            </a:extLst>
          </p:cNvPr>
          <p:cNvSpPr/>
          <p:nvPr/>
        </p:nvSpPr>
        <p:spPr>
          <a:xfrm>
            <a:off x="9093601" y="4896100"/>
            <a:ext cx="2804160" cy="461665"/>
          </a:xfrm>
          <a:prstGeom prst="rect">
            <a:avLst/>
          </a:prstGeom>
        </p:spPr>
        <p:txBody>
          <a:bodyPr wrap="square">
            <a:spAutoFit/>
          </a:bodyPr>
          <a:lstStyle/>
          <a:p>
            <a:pPr>
              <a:buClr>
                <a:srgbClr val="5C1237"/>
              </a:buClr>
              <a:buSzPct val="100000"/>
              <a:buFont typeface="Wingdings" panose="05000000000000000000" pitchFamily="2" charset="2"/>
              <a:buChar char="§"/>
            </a:pPr>
            <a:r>
              <a:rPr lang="sv-SE" sz="1200" dirty="0"/>
              <a:t>FHM SRHR 2017: 0,5% rapporterade att de hade transerfarenhet</a:t>
            </a:r>
          </a:p>
        </p:txBody>
      </p:sp>
    </p:spTree>
    <p:extLst>
      <p:ext uri="{BB962C8B-B14F-4D97-AF65-F5344CB8AC3E}">
        <p14:creationId xmlns:p14="http://schemas.microsoft.com/office/powerpoint/2010/main" val="612862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AAF5B7-DB17-486C-836B-F15758A16ACD}"/>
              </a:ext>
            </a:extLst>
          </p:cNvPr>
          <p:cNvSpPr>
            <a:spLocks noGrp="1"/>
          </p:cNvSpPr>
          <p:nvPr>
            <p:ph type="body" sz="quarter" idx="15"/>
          </p:nvPr>
        </p:nvSpPr>
        <p:spPr>
          <a:xfrm>
            <a:off x="382932" y="910179"/>
            <a:ext cx="10540881" cy="353943"/>
          </a:xfrm>
        </p:spPr>
        <p:txBody>
          <a:bodyPr/>
          <a:lstStyle/>
          <a:p>
            <a:r>
              <a:rPr lang="sv-SE" dirty="0"/>
              <a:t>Det finns en trolig överrepresentation av personer som definierar sig utanför heterosexualitet</a:t>
            </a:r>
            <a:endParaRPr lang="en-SE" dirty="0"/>
          </a:p>
        </p:txBody>
      </p:sp>
      <p:sp>
        <p:nvSpPr>
          <p:cNvPr id="4" name="Text Placeholder 3">
            <a:extLst>
              <a:ext uri="{FF2B5EF4-FFF2-40B4-BE49-F238E27FC236}">
                <a16:creationId xmlns:a16="http://schemas.microsoft.com/office/drawing/2014/main" id="{CC542E33-7E13-4FCC-9418-DB71738BD6D6}"/>
              </a:ext>
            </a:extLst>
          </p:cNvPr>
          <p:cNvSpPr>
            <a:spLocks noGrp="1"/>
          </p:cNvSpPr>
          <p:nvPr>
            <p:ph type="body" sz="quarter" idx="17"/>
          </p:nvPr>
        </p:nvSpPr>
        <p:spPr/>
        <p:txBody>
          <a:bodyPr/>
          <a:lstStyle/>
          <a:p>
            <a:r>
              <a:rPr lang="sv-SE" dirty="0"/>
              <a:t>Bas: Samtliga, n= 2033. Data redovisas oviktad.</a:t>
            </a:r>
            <a:endParaRPr lang="en-SE" dirty="0"/>
          </a:p>
        </p:txBody>
      </p:sp>
      <p:sp>
        <p:nvSpPr>
          <p:cNvPr id="5" name="Title 4">
            <a:extLst>
              <a:ext uri="{FF2B5EF4-FFF2-40B4-BE49-F238E27FC236}">
                <a16:creationId xmlns:a16="http://schemas.microsoft.com/office/drawing/2014/main" id="{8861BF0F-F1F7-48DE-84F4-58B5F28628B6}"/>
              </a:ext>
            </a:extLst>
          </p:cNvPr>
          <p:cNvSpPr>
            <a:spLocks noGrp="1"/>
          </p:cNvSpPr>
          <p:nvPr>
            <p:ph type="title"/>
          </p:nvPr>
        </p:nvSpPr>
        <p:spPr/>
        <p:txBody>
          <a:bodyPr/>
          <a:lstStyle/>
          <a:p>
            <a:r>
              <a:rPr lang="sv-SE" dirty="0"/>
              <a:t>Sexuell identitet</a:t>
            </a:r>
            <a:endParaRPr lang="en-SE" dirty="0"/>
          </a:p>
        </p:txBody>
      </p:sp>
      <p:sp>
        <p:nvSpPr>
          <p:cNvPr id="6" name="Text Placeholder 5">
            <a:extLst>
              <a:ext uri="{FF2B5EF4-FFF2-40B4-BE49-F238E27FC236}">
                <a16:creationId xmlns:a16="http://schemas.microsoft.com/office/drawing/2014/main" id="{A9111663-793C-4714-AAA0-EF7032B44AE1}"/>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Jämfört med Folkhälsomyndighetens undersökning 2017, och populationsstatistik i stort, så råder en överrepresentation av personer som definierar sig utanför heteronormen. En tänkbar förklaring till detta är att RFSU organiserar många personer som definierar sig som HBTQ i någon mening. </a:t>
            </a:r>
          </a:p>
          <a:p>
            <a:pPr>
              <a:buClr>
                <a:srgbClr val="5C1237"/>
              </a:buClr>
              <a:buSzPct val="100000"/>
              <a:buFont typeface="Wingdings" panose="05000000000000000000" pitchFamily="2" charset="2"/>
              <a:buChar char="§"/>
            </a:pPr>
            <a:r>
              <a:rPr lang="sv-SE" dirty="0"/>
              <a:t>Flertal undersökningar har visat att </a:t>
            </a:r>
            <a:r>
              <a:rPr lang="sv-SE" dirty="0" err="1"/>
              <a:t>hbtq</a:t>
            </a:r>
            <a:r>
              <a:rPr lang="sv-SE" dirty="0"/>
              <a:t>-personer är mer utsatta för sexuellt våld, sexuella trakasserier och diskriminering. I synnerhet yngre personer. Därför ska frågor som rör dessa teman tolkas med försiktighet när man tittar på total bas. </a:t>
            </a:r>
            <a:endParaRPr lang="en-SE" dirty="0"/>
          </a:p>
        </p:txBody>
      </p:sp>
      <p:graphicFrame>
        <p:nvGraphicFramePr>
          <p:cNvPr id="7" name="Content Placeholder 10">
            <a:extLst>
              <a:ext uri="{FF2B5EF4-FFF2-40B4-BE49-F238E27FC236}">
                <a16:creationId xmlns:a16="http://schemas.microsoft.com/office/drawing/2014/main" id="{CD9E6C02-B1D7-474E-A814-BCE38FC946E6}"/>
              </a:ext>
            </a:extLst>
          </p:cNvPr>
          <p:cNvGraphicFramePr>
            <a:graphicFrameLocks noGrp="1"/>
          </p:cNvGraphicFramePr>
          <p:nvPr>
            <p:ph idx="1"/>
            <p:extLst>
              <p:ext uri="{D42A27DB-BD31-4B8C-83A1-F6EECF244321}">
                <p14:modId xmlns:p14="http://schemas.microsoft.com/office/powerpoint/2010/main" val="1434602809"/>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Rounded Corners 7">
            <a:extLst>
              <a:ext uri="{FF2B5EF4-FFF2-40B4-BE49-F238E27FC236}">
                <a16:creationId xmlns:a16="http://schemas.microsoft.com/office/drawing/2014/main" id="{C4B8691F-1C67-41A7-B485-C5765D87D2B4}"/>
              </a:ext>
            </a:extLst>
          </p:cNvPr>
          <p:cNvSpPr/>
          <p:nvPr/>
        </p:nvSpPr>
        <p:spPr>
          <a:xfrm>
            <a:off x="4493923" y="3429000"/>
            <a:ext cx="2939612" cy="21516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v-SE" sz="1200" b="1" dirty="0">
                <a:solidFill>
                  <a:schemeClr val="tx1"/>
                </a:solidFill>
              </a:rPr>
              <a:t>FHM SRHR 2017</a:t>
            </a:r>
          </a:p>
          <a:p>
            <a:pPr marL="285750" indent="-285750">
              <a:buFont typeface="Arial" panose="020B0604020202020204" pitchFamily="34" charset="0"/>
              <a:buChar char="•"/>
            </a:pPr>
            <a:r>
              <a:rPr lang="sv-SE" sz="1200" dirty="0">
                <a:solidFill>
                  <a:schemeClr val="tx1"/>
                </a:solidFill>
              </a:rPr>
              <a:t>Heterosexuella: 89,7 procent</a:t>
            </a:r>
          </a:p>
          <a:p>
            <a:pPr marL="285750" indent="-285750">
              <a:buFont typeface="Arial" panose="020B0604020202020204" pitchFamily="34" charset="0"/>
              <a:buChar char="•"/>
            </a:pPr>
            <a:r>
              <a:rPr lang="sv-SE" sz="1200" dirty="0">
                <a:solidFill>
                  <a:schemeClr val="tx1"/>
                </a:solidFill>
              </a:rPr>
              <a:t>Bisexuella: 3,1 procent</a:t>
            </a:r>
          </a:p>
          <a:p>
            <a:pPr marL="285750" indent="-285750">
              <a:buFont typeface="Arial" panose="020B0604020202020204" pitchFamily="34" charset="0"/>
              <a:buChar char="•"/>
            </a:pPr>
            <a:r>
              <a:rPr lang="sv-SE" sz="1200" dirty="0">
                <a:solidFill>
                  <a:schemeClr val="tx1"/>
                </a:solidFill>
              </a:rPr>
              <a:t>Homosexuella: 1,4 procent</a:t>
            </a:r>
          </a:p>
          <a:p>
            <a:pPr marL="285750" indent="-285750">
              <a:buFont typeface="Arial" panose="020B0604020202020204" pitchFamily="34" charset="0"/>
              <a:buChar char="•"/>
            </a:pPr>
            <a:r>
              <a:rPr lang="sv-SE" sz="1200" dirty="0">
                <a:solidFill>
                  <a:schemeClr val="tx1"/>
                </a:solidFill>
              </a:rPr>
              <a:t>Vill inte svara: 2,4 procent</a:t>
            </a:r>
          </a:p>
          <a:p>
            <a:pPr marL="285750" indent="-285750">
              <a:buFont typeface="Arial" panose="020B0604020202020204" pitchFamily="34" charset="0"/>
              <a:buChar char="•"/>
            </a:pPr>
            <a:r>
              <a:rPr lang="sv-SE" sz="1200" dirty="0">
                <a:solidFill>
                  <a:schemeClr val="tx1"/>
                </a:solidFill>
              </a:rPr>
              <a:t>Vet inte: 1,7 procent</a:t>
            </a:r>
          </a:p>
          <a:p>
            <a:pPr marL="285750" indent="-285750">
              <a:buFont typeface="Arial" panose="020B0604020202020204" pitchFamily="34" charset="0"/>
              <a:buChar char="•"/>
            </a:pPr>
            <a:r>
              <a:rPr lang="sv-SE" sz="1200" dirty="0">
                <a:solidFill>
                  <a:schemeClr val="tx1"/>
                </a:solidFill>
              </a:rPr>
              <a:t>Annat: 0,9 procent</a:t>
            </a:r>
          </a:p>
          <a:p>
            <a:pPr marL="285750" indent="-285750">
              <a:buFont typeface="Arial" panose="020B0604020202020204" pitchFamily="34" charset="0"/>
              <a:buChar char="•"/>
            </a:pPr>
            <a:r>
              <a:rPr lang="sv-SE" sz="1200" dirty="0">
                <a:solidFill>
                  <a:schemeClr val="tx1"/>
                </a:solidFill>
              </a:rPr>
              <a:t>Queer: 0,7 procent</a:t>
            </a:r>
          </a:p>
          <a:p>
            <a:pPr marL="285750" indent="-285750">
              <a:buFont typeface="Arial" panose="020B0604020202020204" pitchFamily="34" charset="0"/>
              <a:buChar char="•"/>
            </a:pPr>
            <a:r>
              <a:rPr lang="sv-SE" sz="1200" dirty="0">
                <a:solidFill>
                  <a:schemeClr val="tx1"/>
                </a:solidFill>
              </a:rPr>
              <a:t>Pansexuella: 0,5 procent</a:t>
            </a:r>
          </a:p>
          <a:p>
            <a:pPr marL="285750" indent="-285750">
              <a:buFont typeface="Arial" panose="020B0604020202020204" pitchFamily="34" charset="0"/>
              <a:buChar char="•"/>
            </a:pPr>
            <a:r>
              <a:rPr lang="sv-SE" sz="1200" dirty="0">
                <a:solidFill>
                  <a:schemeClr val="tx1"/>
                </a:solidFill>
              </a:rPr>
              <a:t>Asexuella: 0,3 procent.</a:t>
            </a:r>
            <a:endParaRPr lang="sv-SE" sz="1400" dirty="0">
              <a:solidFill>
                <a:schemeClr val="tx1"/>
              </a:solidFill>
            </a:endParaRPr>
          </a:p>
        </p:txBody>
      </p:sp>
    </p:spTree>
    <p:extLst>
      <p:ext uri="{BB962C8B-B14F-4D97-AF65-F5344CB8AC3E}">
        <p14:creationId xmlns:p14="http://schemas.microsoft.com/office/powerpoint/2010/main" val="1135935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7D779E-6922-4590-B6DF-CD7E305FE0FF}"/>
              </a:ext>
            </a:extLst>
          </p:cNvPr>
          <p:cNvSpPr>
            <a:spLocks noGrp="1"/>
          </p:cNvSpPr>
          <p:nvPr>
            <p:ph type="body" sz="quarter" idx="15"/>
          </p:nvPr>
        </p:nvSpPr>
        <p:spPr>
          <a:xfrm>
            <a:off x="382932" y="910179"/>
            <a:ext cx="10556911" cy="353943"/>
          </a:xfrm>
        </p:spPr>
        <p:txBody>
          <a:bodyPr/>
          <a:lstStyle/>
          <a:p>
            <a:r>
              <a:rPr lang="sv-SE" dirty="0"/>
              <a:t>Kvinnor definierar sig i högre utsträckning som något annat än heterosexuell än vad män gör</a:t>
            </a:r>
            <a:endParaRPr lang="en-SE" dirty="0"/>
          </a:p>
        </p:txBody>
      </p:sp>
      <p:sp>
        <p:nvSpPr>
          <p:cNvPr id="4" name="Text Placeholder 3">
            <a:extLst>
              <a:ext uri="{FF2B5EF4-FFF2-40B4-BE49-F238E27FC236}">
                <a16:creationId xmlns:a16="http://schemas.microsoft.com/office/drawing/2014/main" id="{4B460004-F328-4D05-9239-8C5F0D2A80EA}"/>
              </a:ext>
            </a:extLst>
          </p:cNvPr>
          <p:cNvSpPr>
            <a:spLocks noGrp="1"/>
          </p:cNvSpPr>
          <p:nvPr>
            <p:ph type="body" sz="quarter" idx="17"/>
          </p:nvPr>
        </p:nvSpPr>
        <p:spPr/>
        <p:txBody>
          <a:bodyPr/>
          <a:lstStyle/>
          <a:p>
            <a:r>
              <a:rPr lang="sv-SE" dirty="0"/>
              <a:t>Bas: Samtliga, n= 2033. Data redovisas oviktad.</a:t>
            </a:r>
            <a:endParaRPr lang="en-SE" dirty="0"/>
          </a:p>
        </p:txBody>
      </p:sp>
      <p:sp>
        <p:nvSpPr>
          <p:cNvPr id="5" name="Title 4">
            <a:extLst>
              <a:ext uri="{FF2B5EF4-FFF2-40B4-BE49-F238E27FC236}">
                <a16:creationId xmlns:a16="http://schemas.microsoft.com/office/drawing/2014/main" id="{1A221870-C385-44C4-B397-F7D351F446DA}"/>
              </a:ext>
            </a:extLst>
          </p:cNvPr>
          <p:cNvSpPr>
            <a:spLocks noGrp="1"/>
          </p:cNvSpPr>
          <p:nvPr>
            <p:ph type="title"/>
          </p:nvPr>
        </p:nvSpPr>
        <p:spPr/>
        <p:txBody>
          <a:bodyPr/>
          <a:lstStyle/>
          <a:p>
            <a:r>
              <a:rPr lang="sv-SE" dirty="0"/>
              <a:t>Sexuell identitet</a:t>
            </a:r>
            <a:endParaRPr lang="en-SE" dirty="0"/>
          </a:p>
        </p:txBody>
      </p:sp>
      <p:sp>
        <p:nvSpPr>
          <p:cNvPr id="6" name="Text Placeholder 5">
            <a:extLst>
              <a:ext uri="{FF2B5EF4-FFF2-40B4-BE49-F238E27FC236}">
                <a16:creationId xmlns:a16="http://schemas.microsoft.com/office/drawing/2014/main" id="{50D7C096-21FF-4CC4-9032-7888AAAD0C9E}"/>
              </a:ext>
            </a:extLst>
          </p:cNvPr>
          <p:cNvSpPr>
            <a:spLocks noGrp="1"/>
          </p:cNvSpPr>
          <p:nvPr>
            <p:ph type="body" sz="quarter" idx="19"/>
          </p:nvPr>
        </p:nvSpPr>
        <p:spPr>
          <a:xfrm>
            <a:off x="8928847" y="1721223"/>
            <a:ext cx="2858367" cy="3955677"/>
          </a:xfrm>
        </p:spPr>
        <p:txBody>
          <a:bodyPr/>
          <a:lstStyle/>
          <a:p>
            <a:pPr>
              <a:buFont typeface="Wingdings" panose="05000000000000000000" pitchFamily="2" charset="2"/>
              <a:buChar char="§"/>
            </a:pPr>
            <a:r>
              <a:rPr lang="sv-SE" sz="1400" dirty="0"/>
              <a:t>Det är i större utsträckning kvinnor som definierar sig som något annat än heterosexuell, än vad det är bland män. </a:t>
            </a:r>
          </a:p>
          <a:p>
            <a:pPr>
              <a:buFont typeface="Wingdings" panose="05000000000000000000" pitchFamily="2" charset="2"/>
              <a:buChar char="§"/>
            </a:pPr>
            <a:r>
              <a:rPr lang="sv-SE" sz="1400" dirty="0"/>
              <a:t>I SRHR 2017 (FHM) så är det också vanligare bland kvinnor att definiera sig som bisexuell/</a:t>
            </a:r>
            <a:r>
              <a:rPr lang="sv-SE" sz="1400" dirty="0" err="1"/>
              <a:t>pansexuell</a:t>
            </a:r>
            <a:r>
              <a:rPr lang="sv-SE" sz="1400" dirty="0"/>
              <a:t> än bland män. </a:t>
            </a:r>
            <a:endParaRPr lang="en-SE" sz="1400" dirty="0"/>
          </a:p>
          <a:p>
            <a:endParaRPr lang="en-SE" dirty="0"/>
          </a:p>
        </p:txBody>
      </p:sp>
      <p:graphicFrame>
        <p:nvGraphicFramePr>
          <p:cNvPr id="7" name="Content Placeholder 10">
            <a:extLst>
              <a:ext uri="{FF2B5EF4-FFF2-40B4-BE49-F238E27FC236}">
                <a16:creationId xmlns:a16="http://schemas.microsoft.com/office/drawing/2014/main" id="{6D8056DA-01AA-4BB3-AA1A-35EFAF40439B}"/>
              </a:ext>
            </a:extLst>
          </p:cNvPr>
          <p:cNvGraphicFramePr>
            <a:graphicFrameLocks noGrp="1"/>
          </p:cNvGraphicFramePr>
          <p:nvPr>
            <p:ph idx="1"/>
            <p:extLst>
              <p:ext uri="{D42A27DB-BD31-4B8C-83A1-F6EECF244321}">
                <p14:modId xmlns:p14="http://schemas.microsoft.com/office/powerpoint/2010/main" val="1401943346"/>
              </p:ext>
            </p:extLst>
          </p:nvPr>
        </p:nvGraphicFramePr>
        <p:xfrm>
          <a:off x="404813" y="1462088"/>
          <a:ext cx="8394942"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5927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35EDE6-C0F8-458E-BCA1-E6D26C596934}"/>
              </a:ext>
            </a:extLst>
          </p:cNvPr>
          <p:cNvSpPr>
            <a:spLocks noGrp="1"/>
          </p:cNvSpPr>
          <p:nvPr>
            <p:ph type="body" sz="quarter" idx="15"/>
          </p:nvPr>
        </p:nvSpPr>
        <p:spPr>
          <a:xfrm>
            <a:off x="382932" y="985485"/>
            <a:ext cx="10569863" cy="353943"/>
          </a:xfrm>
        </p:spPr>
        <p:txBody>
          <a:bodyPr/>
          <a:lstStyle/>
          <a:p>
            <a:r>
              <a:rPr lang="sv-SE" dirty="0"/>
              <a:t>Tre av fyra uppskattar att de har bra kännedom om sina sexuella och reproduktiva rättigheter</a:t>
            </a:r>
            <a:endParaRPr lang="en-SE" dirty="0"/>
          </a:p>
        </p:txBody>
      </p:sp>
      <p:sp>
        <p:nvSpPr>
          <p:cNvPr id="4" name="Text Placeholder 3">
            <a:extLst>
              <a:ext uri="{FF2B5EF4-FFF2-40B4-BE49-F238E27FC236}">
                <a16:creationId xmlns:a16="http://schemas.microsoft.com/office/drawing/2014/main" id="{EF5BDB2F-7472-4A16-BFEA-1BA6C731D40F}"/>
              </a:ext>
            </a:extLst>
          </p:cNvPr>
          <p:cNvSpPr>
            <a:spLocks noGrp="1"/>
          </p:cNvSpPr>
          <p:nvPr>
            <p:ph type="body" sz="quarter" idx="17"/>
          </p:nvPr>
        </p:nvSpPr>
        <p:spPr>
          <a:xfrm>
            <a:off x="404786" y="5760744"/>
            <a:ext cx="11463417" cy="369332"/>
          </a:xfrm>
        </p:spPr>
        <p:txBody>
          <a:bodyPr/>
          <a:lstStyle/>
          <a:p>
            <a:r>
              <a:rPr lang="sv-SE" dirty="0"/>
              <a:t>Innan du fick den här enkäten, hur väl kände du till dina sexuella och reproduktiva rättigheter?</a:t>
            </a:r>
            <a:br>
              <a:rPr lang="sv-SE" dirty="0"/>
            </a:br>
            <a:r>
              <a:rPr lang="sv-SE" dirty="0"/>
              <a:t>Bas: Samtliga, n= 2033. Data redovisas oviktad. </a:t>
            </a:r>
            <a:endParaRPr lang="en-SE" dirty="0"/>
          </a:p>
        </p:txBody>
      </p:sp>
      <p:sp>
        <p:nvSpPr>
          <p:cNvPr id="5" name="Title 4">
            <a:extLst>
              <a:ext uri="{FF2B5EF4-FFF2-40B4-BE49-F238E27FC236}">
                <a16:creationId xmlns:a16="http://schemas.microsoft.com/office/drawing/2014/main" id="{7F0E526A-D399-4BA0-9D8D-1105E80BE2BF}"/>
              </a:ext>
            </a:extLst>
          </p:cNvPr>
          <p:cNvSpPr>
            <a:spLocks noGrp="1"/>
          </p:cNvSpPr>
          <p:nvPr>
            <p:ph type="title"/>
          </p:nvPr>
        </p:nvSpPr>
        <p:spPr/>
        <p:txBody>
          <a:bodyPr/>
          <a:lstStyle/>
          <a:p>
            <a:r>
              <a:rPr lang="sv-SE" dirty="0"/>
              <a:t>förkunskap</a:t>
            </a:r>
            <a:endParaRPr lang="en-SE" dirty="0"/>
          </a:p>
        </p:txBody>
      </p:sp>
      <p:sp>
        <p:nvSpPr>
          <p:cNvPr id="6" name="Text Placeholder 5">
            <a:extLst>
              <a:ext uri="{FF2B5EF4-FFF2-40B4-BE49-F238E27FC236}">
                <a16:creationId xmlns:a16="http://schemas.microsoft.com/office/drawing/2014/main" id="{547D4FAF-85DF-4551-BB96-3D6DC037C393}"/>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Kvinnor (80% ”bra”) och icke-binära (83% ”bra”) uppger en bättre kännedom än män (68% ”bra”).</a:t>
            </a:r>
          </a:p>
          <a:p>
            <a:pPr>
              <a:buClr>
                <a:srgbClr val="5C1237"/>
              </a:buClr>
              <a:buSzPct val="100000"/>
              <a:buFont typeface="Wingdings" panose="05000000000000000000" pitchFamily="2" charset="2"/>
              <a:buChar char="§"/>
            </a:pPr>
            <a:r>
              <a:rPr lang="sv-SE" sz="1400" dirty="0"/>
              <a:t>Både bland kvinnorna och männen uppger de som definierar sig utanför heteronormen en något bättre kännedom om sina rättigheter än de som definierar sig som heterosexuella. </a:t>
            </a:r>
          </a:p>
          <a:p>
            <a:pPr>
              <a:buClr>
                <a:srgbClr val="5C1237"/>
              </a:buClr>
              <a:buSzPct val="100000"/>
              <a:buFont typeface="Wingdings" panose="05000000000000000000" pitchFamily="2" charset="2"/>
              <a:buChar char="§"/>
            </a:pPr>
            <a:r>
              <a:rPr lang="sv-SE" sz="1400" dirty="0"/>
              <a:t>Sett till sexuell identitet överlag så är det de som uppgett sig vara asexuella som har sämst kännedom – 30% uppger sig ha dålig kännedom om sina rättigheter. </a:t>
            </a:r>
          </a:p>
        </p:txBody>
      </p:sp>
      <p:graphicFrame>
        <p:nvGraphicFramePr>
          <p:cNvPr id="8" name="Content Placeholder 10">
            <a:extLst>
              <a:ext uri="{FF2B5EF4-FFF2-40B4-BE49-F238E27FC236}">
                <a16:creationId xmlns:a16="http://schemas.microsoft.com/office/drawing/2014/main" id="{75B26606-B3F1-4AFB-A38C-7BA838BDE497}"/>
              </a:ext>
            </a:extLst>
          </p:cNvPr>
          <p:cNvGraphicFramePr>
            <a:graphicFrameLocks noGrp="1"/>
          </p:cNvGraphicFramePr>
          <p:nvPr>
            <p:ph idx="1"/>
            <p:extLst>
              <p:ext uri="{D42A27DB-BD31-4B8C-83A1-F6EECF244321}">
                <p14:modId xmlns:p14="http://schemas.microsoft.com/office/powerpoint/2010/main" val="3494213354"/>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
        <p:nvSpPr>
          <p:cNvPr id="2" name="Left Brace 1">
            <a:extLst>
              <a:ext uri="{FF2B5EF4-FFF2-40B4-BE49-F238E27FC236}">
                <a16:creationId xmlns:a16="http://schemas.microsoft.com/office/drawing/2014/main" id="{5D2404C2-7C44-44FB-9099-90EBD1D6F05A}"/>
              </a:ext>
            </a:extLst>
          </p:cNvPr>
          <p:cNvSpPr/>
          <p:nvPr/>
        </p:nvSpPr>
        <p:spPr>
          <a:xfrm rot="5400000">
            <a:off x="4580852" y="522330"/>
            <a:ext cx="740229" cy="4513943"/>
          </a:xfrm>
          <a:prstGeom prst="leftBrace">
            <a:avLst>
              <a:gd name="adj1" fmla="val 8333"/>
              <a:gd name="adj2" fmla="val 49678"/>
            </a:avLst>
          </a:prstGeom>
          <a:ln w="15875">
            <a:solidFill>
              <a:srgbClr val="5C12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dirty="0"/>
          </a:p>
        </p:txBody>
      </p:sp>
      <p:sp>
        <p:nvSpPr>
          <p:cNvPr id="10" name="TextBox 9">
            <a:extLst>
              <a:ext uri="{FF2B5EF4-FFF2-40B4-BE49-F238E27FC236}">
                <a16:creationId xmlns:a16="http://schemas.microsoft.com/office/drawing/2014/main" id="{261189D7-7800-4CEA-B759-A207E4CB9C91}"/>
              </a:ext>
            </a:extLst>
          </p:cNvPr>
          <p:cNvSpPr txBox="1"/>
          <p:nvPr/>
        </p:nvSpPr>
        <p:spPr>
          <a:xfrm>
            <a:off x="4741163" y="2040080"/>
            <a:ext cx="999898" cy="307777"/>
          </a:xfrm>
          <a:prstGeom prst="rect">
            <a:avLst/>
          </a:prstGeom>
          <a:noFill/>
        </p:spPr>
        <p:txBody>
          <a:bodyPr wrap="square" rtlCol="0">
            <a:spAutoFit/>
          </a:bodyPr>
          <a:lstStyle/>
          <a:p>
            <a:r>
              <a:rPr lang="sv-SE" sz="1400" b="1" dirty="0"/>
              <a:t>76%</a:t>
            </a:r>
            <a:endParaRPr lang="en-SE" sz="1400" b="1" dirty="0"/>
          </a:p>
        </p:txBody>
      </p:sp>
    </p:spTree>
    <p:extLst>
      <p:ext uri="{BB962C8B-B14F-4D97-AF65-F5344CB8AC3E}">
        <p14:creationId xmlns:p14="http://schemas.microsoft.com/office/powerpoint/2010/main" val="241439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35EDE6-C0F8-458E-BCA1-E6D26C596934}"/>
              </a:ext>
            </a:extLst>
          </p:cNvPr>
          <p:cNvSpPr>
            <a:spLocks noGrp="1"/>
          </p:cNvSpPr>
          <p:nvPr>
            <p:ph type="body" sz="quarter" idx="15"/>
          </p:nvPr>
        </p:nvSpPr>
        <p:spPr/>
        <p:txBody>
          <a:bodyPr/>
          <a:lstStyle/>
          <a:p>
            <a:endParaRPr lang="en-SE" dirty="0"/>
          </a:p>
        </p:txBody>
      </p:sp>
      <p:sp>
        <p:nvSpPr>
          <p:cNvPr id="4" name="Text Placeholder 3">
            <a:extLst>
              <a:ext uri="{FF2B5EF4-FFF2-40B4-BE49-F238E27FC236}">
                <a16:creationId xmlns:a16="http://schemas.microsoft.com/office/drawing/2014/main" id="{EF5BDB2F-7472-4A16-BFEA-1BA6C731D40F}"/>
              </a:ext>
            </a:extLst>
          </p:cNvPr>
          <p:cNvSpPr>
            <a:spLocks noGrp="1"/>
          </p:cNvSpPr>
          <p:nvPr>
            <p:ph type="body" sz="quarter" idx="17"/>
          </p:nvPr>
        </p:nvSpPr>
        <p:spPr/>
        <p:txBody>
          <a:bodyPr/>
          <a:lstStyle/>
          <a:p>
            <a:r>
              <a:rPr lang="sv-SE" dirty="0"/>
              <a:t>Innan du fick den här enkäten, hur väl kände du till dina sexuella och reproduktiva rättigheter?</a:t>
            </a:r>
            <a:endParaRPr lang="en-SE" dirty="0"/>
          </a:p>
        </p:txBody>
      </p:sp>
      <p:sp>
        <p:nvSpPr>
          <p:cNvPr id="5" name="Title 4">
            <a:extLst>
              <a:ext uri="{FF2B5EF4-FFF2-40B4-BE49-F238E27FC236}">
                <a16:creationId xmlns:a16="http://schemas.microsoft.com/office/drawing/2014/main" id="{7F0E526A-D399-4BA0-9D8D-1105E80BE2BF}"/>
              </a:ext>
            </a:extLst>
          </p:cNvPr>
          <p:cNvSpPr>
            <a:spLocks noGrp="1"/>
          </p:cNvSpPr>
          <p:nvPr>
            <p:ph type="title"/>
          </p:nvPr>
        </p:nvSpPr>
        <p:spPr/>
        <p:txBody>
          <a:bodyPr/>
          <a:lstStyle/>
          <a:p>
            <a:r>
              <a:rPr lang="sv-SE" dirty="0"/>
              <a:t>förkunskap</a:t>
            </a:r>
            <a:endParaRPr lang="en-SE" dirty="0"/>
          </a:p>
        </p:txBody>
      </p:sp>
      <p:sp>
        <p:nvSpPr>
          <p:cNvPr id="6" name="Text Placeholder 5">
            <a:extLst>
              <a:ext uri="{FF2B5EF4-FFF2-40B4-BE49-F238E27FC236}">
                <a16:creationId xmlns:a16="http://schemas.microsoft.com/office/drawing/2014/main" id="{547D4FAF-85DF-4551-BB96-3D6DC037C393}"/>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Personer under 45 år har bättre kännedom om sina sexuella och reproduktiva rättigheter – fyra av fem (80%) skattar den som bra eller mycket bra. Sämst kännedom uppger gruppen i åldern 45-64 år (66% bra eller mycket bra). </a:t>
            </a:r>
          </a:p>
        </p:txBody>
      </p:sp>
      <p:graphicFrame>
        <p:nvGraphicFramePr>
          <p:cNvPr id="9" name="Content Placeholder 10">
            <a:extLst>
              <a:ext uri="{FF2B5EF4-FFF2-40B4-BE49-F238E27FC236}">
                <a16:creationId xmlns:a16="http://schemas.microsoft.com/office/drawing/2014/main" id="{83C1B848-027A-4BF8-A49F-BDAB6E68C7AE}"/>
              </a:ext>
            </a:extLst>
          </p:cNvPr>
          <p:cNvGraphicFramePr>
            <a:graphicFrameLocks noGrp="1"/>
          </p:cNvGraphicFramePr>
          <p:nvPr>
            <p:ph idx="1"/>
            <p:extLst>
              <p:ext uri="{D42A27DB-BD31-4B8C-83A1-F6EECF244321}">
                <p14:modId xmlns:p14="http://schemas.microsoft.com/office/powerpoint/2010/main" val="1640514238"/>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613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358D16-E510-4301-BC1E-575C57B474CC}"/>
              </a:ext>
            </a:extLst>
          </p:cNvPr>
          <p:cNvSpPr/>
          <p:nvPr/>
        </p:nvSpPr>
        <p:spPr>
          <a:xfrm>
            <a:off x="120649" y="114857"/>
            <a:ext cx="11939944" cy="6563737"/>
          </a:xfrm>
          <a:prstGeom prst="rect">
            <a:avLst/>
          </a:prstGeom>
          <a:gradFill flip="none" rotWithShape="1">
            <a:gsLst>
              <a:gs pos="72000">
                <a:schemeClr val="bg1">
                  <a:alpha val="4000"/>
                </a:schemeClr>
              </a:gs>
              <a:gs pos="0">
                <a:schemeClr val="bg1">
                  <a:lumMod val="65000"/>
                  <a:alpha val="0"/>
                </a:schemeClr>
              </a:gs>
              <a:gs pos="1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ext Placeholder 1">
            <a:extLst>
              <a:ext uri="{FF2B5EF4-FFF2-40B4-BE49-F238E27FC236}">
                <a16:creationId xmlns:a16="http://schemas.microsoft.com/office/drawing/2014/main" id="{7B9BA8F1-329C-47A1-A167-EC43BB5839E5}"/>
              </a:ext>
            </a:extLst>
          </p:cNvPr>
          <p:cNvSpPr>
            <a:spLocks noGrp="1"/>
          </p:cNvSpPr>
          <p:nvPr>
            <p:ph type="body" sz="quarter" idx="13"/>
          </p:nvPr>
        </p:nvSpPr>
        <p:spPr>
          <a:xfrm>
            <a:off x="9828892" y="3287"/>
            <a:ext cx="2047035" cy="4508927"/>
          </a:xfrm>
        </p:spPr>
        <p:txBody>
          <a:bodyPr/>
          <a:lstStyle/>
          <a:p>
            <a:r>
              <a:rPr lang="sv-SE" dirty="0"/>
              <a:t>3</a:t>
            </a:r>
            <a:endParaRPr lang="en-SE" dirty="0"/>
          </a:p>
        </p:txBody>
      </p:sp>
      <p:sp>
        <p:nvSpPr>
          <p:cNvPr id="3" name="Title 2">
            <a:extLst>
              <a:ext uri="{FF2B5EF4-FFF2-40B4-BE49-F238E27FC236}">
                <a16:creationId xmlns:a16="http://schemas.microsoft.com/office/drawing/2014/main" id="{563896F6-1658-4857-A50A-EDD447A44650}"/>
              </a:ext>
            </a:extLst>
          </p:cNvPr>
          <p:cNvSpPr>
            <a:spLocks noGrp="1"/>
          </p:cNvSpPr>
          <p:nvPr>
            <p:ph type="title"/>
          </p:nvPr>
        </p:nvSpPr>
        <p:spPr>
          <a:xfrm>
            <a:off x="459207" y="546021"/>
            <a:ext cx="7551996" cy="849015"/>
          </a:xfrm>
        </p:spPr>
        <p:txBody>
          <a:bodyPr/>
          <a:lstStyle/>
          <a:p>
            <a:r>
              <a:rPr lang="sv-SE" dirty="0"/>
              <a:t>identitet</a:t>
            </a:r>
            <a:endParaRPr lang="en-SE" dirty="0"/>
          </a:p>
        </p:txBody>
      </p:sp>
    </p:spTree>
    <p:extLst>
      <p:ext uri="{BB962C8B-B14F-4D97-AF65-F5344CB8AC3E}">
        <p14:creationId xmlns:p14="http://schemas.microsoft.com/office/powerpoint/2010/main" val="3538724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A795FD-9B6C-4E2D-B8A6-2F629499E6CE}"/>
              </a:ext>
            </a:extLst>
          </p:cNvPr>
          <p:cNvSpPr/>
          <p:nvPr/>
        </p:nvSpPr>
        <p:spPr>
          <a:xfrm>
            <a:off x="120649" y="114857"/>
            <a:ext cx="11939944" cy="6640945"/>
          </a:xfrm>
          <a:prstGeom prst="rect">
            <a:avLst/>
          </a:prstGeom>
          <a:gradFill flip="none" rotWithShape="1">
            <a:gsLst>
              <a:gs pos="72000">
                <a:schemeClr val="bg1">
                  <a:alpha val="0"/>
                </a:schemeClr>
              </a:gs>
              <a:gs pos="0">
                <a:schemeClr val="bg1">
                  <a:lumMod val="65000"/>
                  <a:alpha val="0"/>
                </a:schemeClr>
              </a:gs>
              <a:gs pos="1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7" name="Text Placeholder 6">
            <a:extLst>
              <a:ext uri="{FF2B5EF4-FFF2-40B4-BE49-F238E27FC236}">
                <a16:creationId xmlns:a16="http://schemas.microsoft.com/office/drawing/2014/main" id="{13BB783C-6009-485A-BF9F-556F9CB23309}"/>
              </a:ext>
            </a:extLst>
          </p:cNvPr>
          <p:cNvSpPr>
            <a:spLocks noGrp="1"/>
          </p:cNvSpPr>
          <p:nvPr>
            <p:ph type="body" sz="quarter" idx="13"/>
          </p:nvPr>
        </p:nvSpPr>
        <p:spPr>
          <a:xfrm>
            <a:off x="9828892" y="3287"/>
            <a:ext cx="2047035" cy="4508927"/>
          </a:xfrm>
        </p:spPr>
        <p:txBody>
          <a:bodyPr/>
          <a:lstStyle/>
          <a:p>
            <a:r>
              <a:rPr lang="sv-SE" dirty="0"/>
              <a:t>1</a:t>
            </a:r>
            <a:endParaRPr lang="en-SE" dirty="0"/>
          </a:p>
        </p:txBody>
      </p:sp>
      <p:sp>
        <p:nvSpPr>
          <p:cNvPr id="5" name="Title 4">
            <a:extLst>
              <a:ext uri="{FF2B5EF4-FFF2-40B4-BE49-F238E27FC236}">
                <a16:creationId xmlns:a16="http://schemas.microsoft.com/office/drawing/2014/main" id="{2DA2E21B-B2BB-4112-9A5A-1D1B487EB83A}"/>
              </a:ext>
            </a:extLst>
          </p:cNvPr>
          <p:cNvSpPr>
            <a:spLocks noGrp="1"/>
          </p:cNvSpPr>
          <p:nvPr>
            <p:ph type="title"/>
          </p:nvPr>
        </p:nvSpPr>
        <p:spPr>
          <a:xfrm>
            <a:off x="459207" y="546021"/>
            <a:ext cx="7551996" cy="1587679"/>
          </a:xfrm>
        </p:spPr>
        <p:txBody>
          <a:bodyPr/>
          <a:lstStyle/>
          <a:p>
            <a:r>
              <a:rPr lang="sv-SE" dirty="0"/>
              <a:t>Bakgrund och metod</a:t>
            </a:r>
            <a:endParaRPr lang="en-SE" dirty="0"/>
          </a:p>
        </p:txBody>
      </p:sp>
    </p:spTree>
    <p:extLst>
      <p:ext uri="{BB962C8B-B14F-4D97-AF65-F5344CB8AC3E}">
        <p14:creationId xmlns:p14="http://schemas.microsoft.com/office/powerpoint/2010/main" val="2079678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AC8AB0-B70C-4035-A564-4865C930E656}"/>
              </a:ext>
            </a:extLst>
          </p:cNvPr>
          <p:cNvSpPr>
            <a:spLocks noGrp="1"/>
          </p:cNvSpPr>
          <p:nvPr>
            <p:ph type="body" sz="quarter" idx="15"/>
          </p:nvPr>
        </p:nvSpPr>
        <p:spPr>
          <a:xfrm>
            <a:off x="382932" y="985485"/>
            <a:ext cx="7240297" cy="353943"/>
          </a:xfrm>
        </p:spPr>
        <p:txBody>
          <a:bodyPr/>
          <a:lstStyle/>
          <a:p>
            <a:r>
              <a:rPr lang="sv-SE" dirty="0"/>
              <a:t>Sju av tio är ganska eller helt öppen med sin sexuella identitet </a:t>
            </a:r>
            <a:endParaRPr lang="en-SE" dirty="0"/>
          </a:p>
        </p:txBody>
      </p:sp>
      <p:sp>
        <p:nvSpPr>
          <p:cNvPr id="4" name="Text Placeholder 3">
            <a:extLst>
              <a:ext uri="{FF2B5EF4-FFF2-40B4-BE49-F238E27FC236}">
                <a16:creationId xmlns:a16="http://schemas.microsoft.com/office/drawing/2014/main" id="{FEC83E72-8C24-4179-A785-264502AAA7E6}"/>
              </a:ext>
            </a:extLst>
          </p:cNvPr>
          <p:cNvSpPr>
            <a:spLocks noGrp="1"/>
          </p:cNvSpPr>
          <p:nvPr>
            <p:ph type="body" sz="quarter" idx="17"/>
          </p:nvPr>
        </p:nvSpPr>
        <p:spPr>
          <a:xfrm>
            <a:off x="404786" y="5760744"/>
            <a:ext cx="11463417" cy="369332"/>
          </a:xfrm>
        </p:spPr>
        <p:txBody>
          <a:bodyPr/>
          <a:lstStyle/>
          <a:p>
            <a:r>
              <a:rPr lang="sv-SE" dirty="0"/>
              <a:t>Hur öppen är du med din sexuella identitet inför andra? </a:t>
            </a:r>
            <a:br>
              <a:rPr lang="sv-SE" dirty="0"/>
            </a:br>
            <a:r>
              <a:rPr lang="sv-SE" dirty="0"/>
              <a:t>Bas: Samtliga, n= 2033. Viktad data. </a:t>
            </a:r>
            <a:endParaRPr lang="en-SE" dirty="0"/>
          </a:p>
        </p:txBody>
      </p:sp>
      <p:sp>
        <p:nvSpPr>
          <p:cNvPr id="5" name="Title 4">
            <a:extLst>
              <a:ext uri="{FF2B5EF4-FFF2-40B4-BE49-F238E27FC236}">
                <a16:creationId xmlns:a16="http://schemas.microsoft.com/office/drawing/2014/main" id="{E9661C84-822E-49A9-99AF-3D2AEDA4FB66}"/>
              </a:ext>
            </a:extLst>
          </p:cNvPr>
          <p:cNvSpPr>
            <a:spLocks noGrp="1"/>
          </p:cNvSpPr>
          <p:nvPr>
            <p:ph type="title"/>
          </p:nvPr>
        </p:nvSpPr>
        <p:spPr/>
        <p:txBody>
          <a:bodyPr/>
          <a:lstStyle/>
          <a:p>
            <a:r>
              <a:rPr lang="sv-SE" dirty="0"/>
              <a:t>öppenhet</a:t>
            </a:r>
            <a:endParaRPr lang="en-SE" dirty="0"/>
          </a:p>
        </p:txBody>
      </p:sp>
      <p:graphicFrame>
        <p:nvGraphicFramePr>
          <p:cNvPr id="7" name="Content Placeholder 10">
            <a:extLst>
              <a:ext uri="{FF2B5EF4-FFF2-40B4-BE49-F238E27FC236}">
                <a16:creationId xmlns:a16="http://schemas.microsoft.com/office/drawing/2014/main" id="{99F61F14-B424-484C-A04D-D6493E75C6BF}"/>
              </a:ext>
            </a:extLst>
          </p:cNvPr>
          <p:cNvGraphicFramePr>
            <a:graphicFrameLocks noGrp="1"/>
          </p:cNvGraphicFramePr>
          <p:nvPr>
            <p:ph idx="1"/>
            <p:extLst>
              <p:ext uri="{D42A27DB-BD31-4B8C-83A1-F6EECF244321}">
                <p14:modId xmlns:p14="http://schemas.microsoft.com/office/powerpoint/2010/main" val="3297373049"/>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
        <p:nvSpPr>
          <p:cNvPr id="9" name="Left Brace 8">
            <a:extLst>
              <a:ext uri="{FF2B5EF4-FFF2-40B4-BE49-F238E27FC236}">
                <a16:creationId xmlns:a16="http://schemas.microsoft.com/office/drawing/2014/main" id="{F77AA9A9-65F6-45C5-A4A0-15385F0668E1}"/>
              </a:ext>
            </a:extLst>
          </p:cNvPr>
          <p:cNvSpPr/>
          <p:nvPr/>
        </p:nvSpPr>
        <p:spPr>
          <a:xfrm rot="5400000">
            <a:off x="5201447" y="-68377"/>
            <a:ext cx="311825" cy="4068086"/>
          </a:xfrm>
          <a:prstGeom prst="leftBrace">
            <a:avLst>
              <a:gd name="adj1" fmla="val 21200"/>
              <a:gd name="adj2" fmla="val 49678"/>
            </a:avLst>
          </a:prstGeom>
          <a:ln w="15875">
            <a:solidFill>
              <a:srgbClr val="5C12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dirty="0"/>
          </a:p>
        </p:txBody>
      </p:sp>
      <p:sp>
        <p:nvSpPr>
          <p:cNvPr id="10" name="TextBox 9">
            <a:extLst>
              <a:ext uri="{FF2B5EF4-FFF2-40B4-BE49-F238E27FC236}">
                <a16:creationId xmlns:a16="http://schemas.microsoft.com/office/drawing/2014/main" id="{08498094-ADC8-419C-A2CC-17A1BD1470B3}"/>
              </a:ext>
            </a:extLst>
          </p:cNvPr>
          <p:cNvSpPr txBox="1"/>
          <p:nvPr/>
        </p:nvSpPr>
        <p:spPr>
          <a:xfrm>
            <a:off x="5170456" y="1458761"/>
            <a:ext cx="999898" cy="307777"/>
          </a:xfrm>
          <a:prstGeom prst="rect">
            <a:avLst/>
          </a:prstGeom>
          <a:noFill/>
        </p:spPr>
        <p:txBody>
          <a:bodyPr wrap="square" rtlCol="0">
            <a:spAutoFit/>
          </a:bodyPr>
          <a:lstStyle/>
          <a:p>
            <a:r>
              <a:rPr lang="sv-SE" sz="1400" b="1" dirty="0"/>
              <a:t>69%</a:t>
            </a:r>
            <a:endParaRPr lang="en-SE" sz="1400" b="1" dirty="0"/>
          </a:p>
        </p:txBody>
      </p:sp>
    </p:spTree>
    <p:extLst>
      <p:ext uri="{BB962C8B-B14F-4D97-AF65-F5344CB8AC3E}">
        <p14:creationId xmlns:p14="http://schemas.microsoft.com/office/powerpoint/2010/main" val="80076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AC8AB0-B70C-4035-A564-4865C930E656}"/>
              </a:ext>
            </a:extLst>
          </p:cNvPr>
          <p:cNvSpPr>
            <a:spLocks noGrp="1"/>
          </p:cNvSpPr>
          <p:nvPr>
            <p:ph type="body" sz="quarter" idx="15"/>
          </p:nvPr>
        </p:nvSpPr>
        <p:spPr>
          <a:xfrm>
            <a:off x="382932" y="985485"/>
            <a:ext cx="11047430" cy="661720"/>
          </a:xfrm>
        </p:spPr>
        <p:txBody>
          <a:bodyPr/>
          <a:lstStyle/>
          <a:p>
            <a:r>
              <a:rPr lang="sv-SE" dirty="0"/>
              <a:t>Bisexuella och </a:t>
            </a:r>
            <a:r>
              <a:rPr lang="sv-SE" dirty="0" err="1"/>
              <a:t>pansexuella</a:t>
            </a:r>
            <a:r>
              <a:rPr lang="sv-SE" dirty="0"/>
              <a:t> upplever i lägre utsträckning att de kan vara öppna med sin sexuella</a:t>
            </a:r>
            <a:br>
              <a:rPr lang="sv-SE" dirty="0"/>
            </a:br>
            <a:r>
              <a:rPr lang="sv-SE" dirty="0"/>
              <a:t>identitet. Asexuella är den grupp som upplever detta i allra lägst grad. </a:t>
            </a:r>
            <a:endParaRPr lang="en-SE" dirty="0"/>
          </a:p>
        </p:txBody>
      </p:sp>
      <p:sp>
        <p:nvSpPr>
          <p:cNvPr id="4" name="Text Placeholder 3">
            <a:extLst>
              <a:ext uri="{FF2B5EF4-FFF2-40B4-BE49-F238E27FC236}">
                <a16:creationId xmlns:a16="http://schemas.microsoft.com/office/drawing/2014/main" id="{FEC83E72-8C24-4179-A785-264502AAA7E6}"/>
              </a:ext>
            </a:extLst>
          </p:cNvPr>
          <p:cNvSpPr>
            <a:spLocks noGrp="1"/>
          </p:cNvSpPr>
          <p:nvPr>
            <p:ph type="body" sz="quarter" idx="17"/>
          </p:nvPr>
        </p:nvSpPr>
        <p:spPr/>
        <p:txBody>
          <a:bodyPr/>
          <a:lstStyle/>
          <a:p>
            <a:r>
              <a:rPr lang="sv-SE" dirty="0"/>
              <a:t>Hur öppen är du med din sexuella identitet inför andra? Bas: Heterosexuell, n= 1179, Homosexuell, n=94, Queer, n= 76,  Pansexuell, n= 144, Bisexuell, n= 311, Asexuell, n= 71. Viktad data. </a:t>
            </a:r>
            <a:endParaRPr lang="en-SE" dirty="0"/>
          </a:p>
        </p:txBody>
      </p:sp>
      <p:sp>
        <p:nvSpPr>
          <p:cNvPr id="5" name="Title 4">
            <a:extLst>
              <a:ext uri="{FF2B5EF4-FFF2-40B4-BE49-F238E27FC236}">
                <a16:creationId xmlns:a16="http://schemas.microsoft.com/office/drawing/2014/main" id="{E9661C84-822E-49A9-99AF-3D2AEDA4FB66}"/>
              </a:ext>
            </a:extLst>
          </p:cNvPr>
          <p:cNvSpPr>
            <a:spLocks noGrp="1"/>
          </p:cNvSpPr>
          <p:nvPr>
            <p:ph type="title"/>
          </p:nvPr>
        </p:nvSpPr>
        <p:spPr/>
        <p:txBody>
          <a:bodyPr/>
          <a:lstStyle/>
          <a:p>
            <a:r>
              <a:rPr lang="sv-SE" dirty="0"/>
              <a:t>öppenhet</a:t>
            </a:r>
            <a:endParaRPr lang="en-SE" dirty="0"/>
          </a:p>
        </p:txBody>
      </p:sp>
      <p:sp>
        <p:nvSpPr>
          <p:cNvPr id="6" name="Text Placeholder 5">
            <a:extLst>
              <a:ext uri="{FF2B5EF4-FFF2-40B4-BE49-F238E27FC236}">
                <a16:creationId xmlns:a16="http://schemas.microsoft.com/office/drawing/2014/main" id="{BFE6BE70-24D9-4064-B4A8-85FCA8055360}"/>
              </a:ext>
            </a:extLst>
          </p:cNvPr>
          <p:cNvSpPr>
            <a:spLocks noGrp="1"/>
          </p:cNvSpPr>
          <p:nvPr>
            <p:ph type="body" sz="quarter" idx="19"/>
          </p:nvPr>
        </p:nvSpPr>
        <p:spPr>
          <a:xfrm>
            <a:off x="8788998" y="1647205"/>
            <a:ext cx="2998216" cy="4029696"/>
          </a:xfrm>
        </p:spPr>
        <p:txBody>
          <a:bodyPr/>
          <a:lstStyle/>
          <a:p>
            <a:pPr>
              <a:buClr>
                <a:srgbClr val="5C1237"/>
              </a:buClr>
              <a:buSzPct val="100000"/>
              <a:buFont typeface="Wingdings" panose="05000000000000000000" pitchFamily="2" charset="2"/>
              <a:buChar char="§"/>
            </a:pPr>
            <a:r>
              <a:rPr lang="sv-SE" sz="1400" dirty="0"/>
              <a:t>Heterosexuella och homosexuella uppger samma höga grad av öppenhet (79% respektive 76%) – bland de som definierar sig som bisexuell eller </a:t>
            </a:r>
            <a:r>
              <a:rPr lang="sv-SE" sz="1400" dirty="0" err="1"/>
              <a:t>pansexuell</a:t>
            </a:r>
            <a:r>
              <a:rPr lang="sv-SE" sz="1400" dirty="0"/>
              <a:t> är det dock enbart 52% som uppger detsamma. </a:t>
            </a:r>
          </a:p>
          <a:p>
            <a:pPr>
              <a:buClr>
                <a:srgbClr val="5C1237"/>
              </a:buClr>
              <a:buSzPct val="100000"/>
              <a:buFont typeface="Wingdings" panose="05000000000000000000" pitchFamily="2" charset="2"/>
              <a:buChar char="§"/>
            </a:pPr>
            <a:r>
              <a:rPr lang="sv-SE" sz="1400" dirty="0"/>
              <a:t> Asexuella uppger den lägsta graden av öppenhet. Hälften uppger att de inte är särskilt öppna, eller inte öppna alls, med sin sexuella identitet för andra. </a:t>
            </a:r>
          </a:p>
        </p:txBody>
      </p:sp>
      <p:graphicFrame>
        <p:nvGraphicFramePr>
          <p:cNvPr id="7" name="Content Placeholder 10">
            <a:extLst>
              <a:ext uri="{FF2B5EF4-FFF2-40B4-BE49-F238E27FC236}">
                <a16:creationId xmlns:a16="http://schemas.microsoft.com/office/drawing/2014/main" id="{99F61F14-B424-484C-A04D-D6493E75C6BF}"/>
              </a:ext>
            </a:extLst>
          </p:cNvPr>
          <p:cNvGraphicFramePr>
            <a:graphicFrameLocks noGrp="1"/>
          </p:cNvGraphicFramePr>
          <p:nvPr>
            <p:ph idx="1"/>
            <p:extLst>
              <p:ext uri="{D42A27DB-BD31-4B8C-83A1-F6EECF244321}">
                <p14:modId xmlns:p14="http://schemas.microsoft.com/office/powerpoint/2010/main" val="423229487"/>
              </p:ext>
            </p:extLst>
          </p:nvPr>
        </p:nvGraphicFramePr>
        <p:xfrm>
          <a:off x="382932" y="1907100"/>
          <a:ext cx="7218415" cy="4115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0">
            <a:extLst>
              <a:ext uri="{FF2B5EF4-FFF2-40B4-BE49-F238E27FC236}">
                <a16:creationId xmlns:a16="http://schemas.microsoft.com/office/drawing/2014/main" id="{7CDBAFFD-0977-478E-9024-EDB1BBFAA10C}"/>
              </a:ext>
            </a:extLst>
          </p:cNvPr>
          <p:cNvGraphicFramePr>
            <a:graphicFrameLocks noGrp="1"/>
          </p:cNvGraphicFramePr>
          <p:nvPr>
            <p:extLst>
              <p:ext uri="{D42A27DB-BD31-4B8C-83A1-F6EECF244321}">
                <p14:modId xmlns:p14="http://schemas.microsoft.com/office/powerpoint/2010/main" val="3592577302"/>
              </p:ext>
            </p:extLst>
          </p:nvPr>
        </p:nvGraphicFramePr>
        <p:xfrm>
          <a:off x="6278154" y="1769743"/>
          <a:ext cx="2080172" cy="3292326"/>
        </p:xfrm>
        <a:graphic>
          <a:graphicData uri="http://schemas.openxmlformats.org/drawingml/2006/table">
            <a:tbl>
              <a:tblPr firstRow="1" bandRow="1">
                <a:tableStyleId>{2D5ABB26-0587-4C30-8999-92F81FD0307C}</a:tableStyleId>
              </a:tblPr>
              <a:tblGrid>
                <a:gridCol w="1040086">
                  <a:extLst>
                    <a:ext uri="{9D8B030D-6E8A-4147-A177-3AD203B41FA5}">
                      <a16:colId xmlns:a16="http://schemas.microsoft.com/office/drawing/2014/main" val="979801317"/>
                    </a:ext>
                  </a:extLst>
                </a:gridCol>
                <a:gridCol w="1040086">
                  <a:extLst>
                    <a:ext uri="{9D8B030D-6E8A-4147-A177-3AD203B41FA5}">
                      <a16:colId xmlns:a16="http://schemas.microsoft.com/office/drawing/2014/main" val="206477302"/>
                    </a:ext>
                  </a:extLst>
                </a:gridCol>
              </a:tblGrid>
              <a:tr h="0">
                <a:tc>
                  <a:txBody>
                    <a:bodyPr/>
                    <a:lstStyle/>
                    <a:p>
                      <a:pPr algn="ctr"/>
                      <a:r>
                        <a:rPr lang="sv-SE" sz="1100" b="1" dirty="0"/>
                        <a:t>Öppen</a:t>
                      </a:r>
                      <a:endParaRPr lang="en-SE" sz="1100" b="1" dirty="0"/>
                    </a:p>
                  </a:txBody>
                  <a:tcPr anchor="b"/>
                </a:tc>
                <a:tc>
                  <a:txBody>
                    <a:bodyPr/>
                    <a:lstStyle/>
                    <a:p>
                      <a:pPr algn="ctr"/>
                      <a:r>
                        <a:rPr lang="sv-SE" sz="1100" b="1" dirty="0"/>
                        <a:t>SRHR 2017</a:t>
                      </a:r>
                      <a:endParaRPr lang="en-SE" sz="1100" b="1" dirty="0"/>
                    </a:p>
                  </a:txBody>
                  <a:tcPr anchor="b"/>
                </a:tc>
                <a:extLst>
                  <a:ext uri="{0D108BD9-81ED-4DB2-BD59-A6C34878D82A}">
                    <a16:rowId xmlns:a16="http://schemas.microsoft.com/office/drawing/2014/main" val="2683893655"/>
                  </a:ext>
                </a:extLst>
              </a:tr>
              <a:tr h="505541">
                <a:tc>
                  <a:txBody>
                    <a:bodyPr/>
                    <a:lstStyle/>
                    <a:p>
                      <a:pPr algn="ctr"/>
                      <a:r>
                        <a:rPr lang="sv-SE" sz="1200" dirty="0"/>
                        <a:t>79%</a:t>
                      </a:r>
                      <a:endParaRPr lang="en-SE" sz="1200" dirty="0"/>
                    </a:p>
                  </a:txBody>
                  <a:tcPr anchor="ctr"/>
                </a:tc>
                <a:tc>
                  <a:txBody>
                    <a:bodyPr/>
                    <a:lstStyle/>
                    <a:p>
                      <a:pPr algn="ctr"/>
                      <a:r>
                        <a:rPr lang="sv-SE" sz="1200" dirty="0"/>
                        <a:t>-</a:t>
                      </a:r>
                      <a:endParaRPr lang="en-SE" sz="1200" dirty="0"/>
                    </a:p>
                  </a:txBody>
                  <a:tcPr anchor="ctr"/>
                </a:tc>
                <a:extLst>
                  <a:ext uri="{0D108BD9-81ED-4DB2-BD59-A6C34878D82A}">
                    <a16:rowId xmlns:a16="http://schemas.microsoft.com/office/drawing/2014/main" val="1623470757"/>
                  </a:ext>
                </a:extLst>
              </a:tr>
              <a:tr h="505541">
                <a:tc>
                  <a:txBody>
                    <a:bodyPr/>
                    <a:lstStyle/>
                    <a:p>
                      <a:pPr algn="ctr"/>
                      <a:r>
                        <a:rPr lang="sv-SE" sz="1200" dirty="0"/>
                        <a:t>76%</a:t>
                      </a:r>
                      <a:endParaRPr lang="en-SE" sz="1200" dirty="0"/>
                    </a:p>
                  </a:txBody>
                  <a:tcPr anchor="ctr"/>
                </a:tc>
                <a:tc>
                  <a:txBody>
                    <a:bodyPr/>
                    <a:lstStyle/>
                    <a:p>
                      <a:pPr algn="ctr"/>
                      <a:r>
                        <a:rPr lang="sv-SE" sz="1200" dirty="0"/>
                        <a:t>79%</a:t>
                      </a:r>
                      <a:endParaRPr lang="en-SE" sz="1200" dirty="0"/>
                    </a:p>
                  </a:txBody>
                  <a:tcPr anchor="ctr"/>
                </a:tc>
                <a:extLst>
                  <a:ext uri="{0D108BD9-81ED-4DB2-BD59-A6C34878D82A}">
                    <a16:rowId xmlns:a16="http://schemas.microsoft.com/office/drawing/2014/main" val="3674432931"/>
                  </a:ext>
                </a:extLst>
              </a:tr>
              <a:tr h="505541">
                <a:tc>
                  <a:txBody>
                    <a:bodyPr/>
                    <a:lstStyle/>
                    <a:p>
                      <a:pPr algn="ctr"/>
                      <a:r>
                        <a:rPr lang="sv-SE" sz="1200" dirty="0"/>
                        <a:t>70%</a:t>
                      </a:r>
                      <a:endParaRPr lang="en-SE" sz="1200" dirty="0"/>
                    </a:p>
                  </a:txBody>
                  <a:tcPr anchor="ctr"/>
                </a:tc>
                <a:tc>
                  <a:txBody>
                    <a:bodyPr/>
                    <a:lstStyle/>
                    <a:p>
                      <a:pPr algn="ctr"/>
                      <a:r>
                        <a:rPr lang="sv-SE" sz="1200" dirty="0"/>
                        <a:t>73%</a:t>
                      </a:r>
                      <a:endParaRPr lang="en-SE" sz="1200" dirty="0"/>
                    </a:p>
                  </a:txBody>
                  <a:tcPr anchor="ctr"/>
                </a:tc>
                <a:extLst>
                  <a:ext uri="{0D108BD9-81ED-4DB2-BD59-A6C34878D82A}">
                    <a16:rowId xmlns:a16="http://schemas.microsoft.com/office/drawing/2014/main" val="3303431337"/>
                  </a:ext>
                </a:extLst>
              </a:tr>
              <a:tr h="505541">
                <a:tc>
                  <a:txBody>
                    <a:bodyPr/>
                    <a:lstStyle/>
                    <a:p>
                      <a:pPr algn="ctr"/>
                      <a:r>
                        <a:rPr lang="sv-SE" sz="1200" dirty="0"/>
                        <a:t>62%</a:t>
                      </a:r>
                      <a:endParaRPr lang="en-SE" sz="1200" dirty="0"/>
                    </a:p>
                  </a:txBody>
                  <a:tcPr anchor="ctr"/>
                </a:tc>
                <a:tc>
                  <a:txBody>
                    <a:bodyPr/>
                    <a:lstStyle/>
                    <a:p>
                      <a:pPr algn="ctr"/>
                      <a:r>
                        <a:rPr lang="sv-SE" sz="1200" dirty="0"/>
                        <a:t>71%</a:t>
                      </a:r>
                      <a:endParaRPr lang="en-SE" sz="1200" dirty="0"/>
                    </a:p>
                  </a:txBody>
                  <a:tcPr anchor="ctr"/>
                </a:tc>
                <a:extLst>
                  <a:ext uri="{0D108BD9-81ED-4DB2-BD59-A6C34878D82A}">
                    <a16:rowId xmlns:a16="http://schemas.microsoft.com/office/drawing/2014/main" val="3793611658"/>
                  </a:ext>
                </a:extLst>
              </a:tr>
              <a:tr h="505541">
                <a:tc>
                  <a:txBody>
                    <a:bodyPr/>
                    <a:lstStyle/>
                    <a:p>
                      <a:pPr algn="ctr"/>
                      <a:r>
                        <a:rPr lang="sv-SE" sz="1200" dirty="0"/>
                        <a:t>47%</a:t>
                      </a:r>
                      <a:endParaRPr lang="en-SE" sz="1200" dirty="0"/>
                    </a:p>
                  </a:txBody>
                  <a:tcPr anchor="ctr"/>
                </a:tc>
                <a:tc>
                  <a:txBody>
                    <a:bodyPr/>
                    <a:lstStyle/>
                    <a:p>
                      <a:pPr algn="ctr"/>
                      <a:r>
                        <a:rPr lang="sv-SE" sz="1200" dirty="0"/>
                        <a:t>38%</a:t>
                      </a:r>
                      <a:endParaRPr lang="en-SE" sz="1200" dirty="0"/>
                    </a:p>
                  </a:txBody>
                  <a:tcPr anchor="ctr"/>
                </a:tc>
                <a:extLst>
                  <a:ext uri="{0D108BD9-81ED-4DB2-BD59-A6C34878D82A}">
                    <a16:rowId xmlns:a16="http://schemas.microsoft.com/office/drawing/2014/main" val="465358560"/>
                  </a:ext>
                </a:extLst>
              </a:tr>
              <a:tr h="505541">
                <a:tc>
                  <a:txBody>
                    <a:bodyPr/>
                    <a:lstStyle/>
                    <a:p>
                      <a:pPr algn="ctr"/>
                      <a:r>
                        <a:rPr lang="sv-SE" sz="1200" dirty="0"/>
                        <a:t>18%</a:t>
                      </a:r>
                      <a:endParaRPr lang="en-SE" sz="1200" dirty="0"/>
                    </a:p>
                  </a:txBody>
                  <a:tcPr anchor="ctr"/>
                </a:tc>
                <a:tc>
                  <a:txBody>
                    <a:bodyPr/>
                    <a:lstStyle/>
                    <a:p>
                      <a:pPr algn="ctr"/>
                      <a:r>
                        <a:rPr lang="sv-SE" sz="1200" dirty="0"/>
                        <a:t>50%</a:t>
                      </a:r>
                      <a:endParaRPr lang="en-SE" sz="1200" dirty="0"/>
                    </a:p>
                  </a:txBody>
                  <a:tcPr anchor="ctr"/>
                </a:tc>
                <a:extLst>
                  <a:ext uri="{0D108BD9-81ED-4DB2-BD59-A6C34878D82A}">
                    <a16:rowId xmlns:a16="http://schemas.microsoft.com/office/drawing/2014/main" val="930465141"/>
                  </a:ext>
                </a:extLst>
              </a:tr>
            </a:tbl>
          </a:graphicData>
        </a:graphic>
      </p:graphicFrame>
    </p:spTree>
    <p:extLst>
      <p:ext uri="{BB962C8B-B14F-4D97-AF65-F5344CB8AC3E}">
        <p14:creationId xmlns:p14="http://schemas.microsoft.com/office/powerpoint/2010/main" val="409044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4A53B8-DB6D-4A92-B07F-4C146C13E58E}"/>
              </a:ext>
            </a:extLst>
          </p:cNvPr>
          <p:cNvSpPr>
            <a:spLocks noGrp="1"/>
          </p:cNvSpPr>
          <p:nvPr>
            <p:ph type="body" sz="quarter" idx="15"/>
          </p:nvPr>
        </p:nvSpPr>
        <p:spPr>
          <a:xfrm>
            <a:off x="404786" y="1004128"/>
            <a:ext cx="11180478" cy="661720"/>
          </a:xfrm>
        </p:spPr>
        <p:txBody>
          <a:bodyPr/>
          <a:lstStyle/>
          <a:p>
            <a:r>
              <a:rPr lang="sv-SE" dirty="0"/>
              <a:t>Inom gruppen bisexuella/</a:t>
            </a:r>
            <a:r>
              <a:rPr lang="sv-SE" dirty="0" err="1"/>
              <a:t>pansexuella</a:t>
            </a:r>
            <a:r>
              <a:rPr lang="sv-SE" dirty="0"/>
              <a:t> är det främst män som i lägre grad upplever att de kan vara</a:t>
            </a:r>
            <a:br>
              <a:rPr lang="sv-SE" dirty="0"/>
            </a:br>
            <a:r>
              <a:rPr lang="sv-SE" dirty="0"/>
              <a:t>helt öppna med sin sexuella identitet.</a:t>
            </a:r>
            <a:endParaRPr lang="en-SE" dirty="0"/>
          </a:p>
        </p:txBody>
      </p:sp>
      <p:sp>
        <p:nvSpPr>
          <p:cNvPr id="4" name="Text Placeholder 3">
            <a:extLst>
              <a:ext uri="{FF2B5EF4-FFF2-40B4-BE49-F238E27FC236}">
                <a16:creationId xmlns:a16="http://schemas.microsoft.com/office/drawing/2014/main" id="{8AD89F21-3910-4F33-8348-2AA458ACD94D}"/>
              </a:ext>
            </a:extLst>
          </p:cNvPr>
          <p:cNvSpPr>
            <a:spLocks noGrp="1"/>
          </p:cNvSpPr>
          <p:nvPr>
            <p:ph type="body" sz="quarter" idx="17"/>
          </p:nvPr>
        </p:nvSpPr>
        <p:spPr>
          <a:xfrm>
            <a:off x="404786" y="5760744"/>
            <a:ext cx="11463417" cy="369332"/>
          </a:xfrm>
        </p:spPr>
        <p:txBody>
          <a:bodyPr/>
          <a:lstStyle/>
          <a:p>
            <a:r>
              <a:rPr lang="sv-SE" dirty="0"/>
              <a:t>Bas: Heterosexuella kvinnor n=530, Heterosexuella män n=693, Homosexuella kvinnor n=33, homosexuella män n=57, Bisexuella/</a:t>
            </a:r>
            <a:r>
              <a:rPr lang="sv-SE" dirty="0" err="1"/>
              <a:t>pansexuella</a:t>
            </a:r>
            <a:r>
              <a:rPr lang="sv-SE" dirty="0"/>
              <a:t> kvinnor n= 251, bisexuella/</a:t>
            </a:r>
            <a:r>
              <a:rPr lang="sv-SE" dirty="0" err="1"/>
              <a:t>pansexuella</a:t>
            </a:r>
            <a:r>
              <a:rPr lang="sv-SE" dirty="0"/>
              <a:t> män n=117, Asexuella kvinnor n= 36, asexuella män n=20, Queera kvinnor n=22, queera män n=10. Viktad data. </a:t>
            </a:r>
            <a:endParaRPr lang="en-SE" dirty="0"/>
          </a:p>
        </p:txBody>
      </p:sp>
      <p:sp>
        <p:nvSpPr>
          <p:cNvPr id="5" name="Title 4">
            <a:extLst>
              <a:ext uri="{FF2B5EF4-FFF2-40B4-BE49-F238E27FC236}">
                <a16:creationId xmlns:a16="http://schemas.microsoft.com/office/drawing/2014/main" id="{F14A621F-C928-41AC-92CC-7A9103213941}"/>
              </a:ext>
            </a:extLst>
          </p:cNvPr>
          <p:cNvSpPr>
            <a:spLocks noGrp="1"/>
          </p:cNvSpPr>
          <p:nvPr>
            <p:ph type="title"/>
          </p:nvPr>
        </p:nvSpPr>
        <p:spPr/>
        <p:txBody>
          <a:bodyPr/>
          <a:lstStyle/>
          <a:p>
            <a:r>
              <a:rPr lang="sv-SE" dirty="0"/>
              <a:t>öppenhet</a:t>
            </a:r>
            <a:endParaRPr lang="en-SE" dirty="0"/>
          </a:p>
        </p:txBody>
      </p:sp>
      <p:sp>
        <p:nvSpPr>
          <p:cNvPr id="6" name="Text Placeholder 5">
            <a:extLst>
              <a:ext uri="{FF2B5EF4-FFF2-40B4-BE49-F238E27FC236}">
                <a16:creationId xmlns:a16="http://schemas.microsoft.com/office/drawing/2014/main" id="{3970083A-6CBE-4A48-B3F4-B68C40F31F57}"/>
              </a:ext>
            </a:extLst>
          </p:cNvPr>
          <p:cNvSpPr>
            <a:spLocks noGrp="1"/>
          </p:cNvSpPr>
          <p:nvPr>
            <p:ph type="body" sz="quarter" idx="19"/>
          </p:nvPr>
        </p:nvSpPr>
        <p:spPr>
          <a:xfrm>
            <a:off x="7661301" y="1807029"/>
            <a:ext cx="4125913" cy="3869872"/>
          </a:xfrm>
        </p:spPr>
        <p:txBody>
          <a:bodyPr/>
          <a:lstStyle/>
          <a:p>
            <a:pPr lvl="0">
              <a:buClr>
                <a:srgbClr val="5C1237"/>
              </a:buClr>
              <a:buSzPct val="100000"/>
              <a:buFont typeface="Wingdings" panose="05000000000000000000" pitchFamily="2" charset="2"/>
              <a:buChar char="§"/>
            </a:pPr>
            <a:r>
              <a:rPr lang="sv-SE" sz="1400" dirty="0">
                <a:solidFill>
                  <a:prstClr val="black"/>
                </a:solidFill>
              </a:rPr>
              <a:t>Inom gruppen bisexuell/</a:t>
            </a:r>
            <a:r>
              <a:rPr lang="sv-SE" sz="1400" dirty="0" err="1">
                <a:solidFill>
                  <a:prstClr val="black"/>
                </a:solidFill>
              </a:rPr>
              <a:t>pansexuell</a:t>
            </a:r>
            <a:r>
              <a:rPr lang="sv-SE" sz="1400" dirty="0">
                <a:solidFill>
                  <a:prstClr val="black"/>
                </a:solidFill>
              </a:rPr>
              <a:t> är det främst männen som uppger att de inte är särskilt öppna eller inte öppen alls (40%) – bland kvinnor är motsvarande siffra 16%.</a:t>
            </a:r>
          </a:p>
          <a:p>
            <a:endParaRPr lang="en-SE" dirty="0"/>
          </a:p>
        </p:txBody>
      </p:sp>
      <p:graphicFrame>
        <p:nvGraphicFramePr>
          <p:cNvPr id="7" name="Content Placeholder 10">
            <a:extLst>
              <a:ext uri="{FF2B5EF4-FFF2-40B4-BE49-F238E27FC236}">
                <a16:creationId xmlns:a16="http://schemas.microsoft.com/office/drawing/2014/main" id="{3698D770-8590-45CC-9AD7-E6B824C6E382}"/>
              </a:ext>
            </a:extLst>
          </p:cNvPr>
          <p:cNvGraphicFramePr>
            <a:graphicFrameLocks noGrp="1"/>
          </p:cNvGraphicFramePr>
          <p:nvPr>
            <p:ph idx="1"/>
            <p:extLst>
              <p:ext uri="{D42A27DB-BD31-4B8C-83A1-F6EECF244321}">
                <p14:modId xmlns:p14="http://schemas.microsoft.com/office/powerpoint/2010/main" val="4263790281"/>
              </p:ext>
            </p:extLst>
          </p:nvPr>
        </p:nvGraphicFramePr>
        <p:xfrm>
          <a:off x="397470" y="1639060"/>
          <a:ext cx="6996448"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15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98559F-CB3A-4062-B952-98633ED90B56}"/>
              </a:ext>
            </a:extLst>
          </p:cNvPr>
          <p:cNvSpPr>
            <a:spLocks noGrp="1"/>
          </p:cNvSpPr>
          <p:nvPr>
            <p:ph type="body" sz="quarter" idx="15"/>
          </p:nvPr>
        </p:nvSpPr>
        <p:spPr>
          <a:xfrm>
            <a:off x="382932" y="985485"/>
            <a:ext cx="9808308" cy="353943"/>
          </a:xfrm>
        </p:spPr>
        <p:txBody>
          <a:bodyPr/>
          <a:lstStyle/>
          <a:p>
            <a:r>
              <a:rPr lang="sv-SE" dirty="0"/>
              <a:t>En dryg fjärdedel känner sig begränsade av sin familj/nära omgivning eller av sig själv</a:t>
            </a:r>
            <a:endParaRPr lang="en-SE" dirty="0"/>
          </a:p>
        </p:txBody>
      </p:sp>
      <p:sp>
        <p:nvSpPr>
          <p:cNvPr id="4" name="Text Placeholder 3">
            <a:extLst>
              <a:ext uri="{FF2B5EF4-FFF2-40B4-BE49-F238E27FC236}">
                <a16:creationId xmlns:a16="http://schemas.microsoft.com/office/drawing/2014/main" id="{7D5540EC-2042-45BF-B15D-5F26DFC26ED5}"/>
              </a:ext>
            </a:extLst>
          </p:cNvPr>
          <p:cNvSpPr>
            <a:spLocks noGrp="1"/>
          </p:cNvSpPr>
          <p:nvPr>
            <p:ph type="body" sz="quarter" idx="17"/>
          </p:nvPr>
        </p:nvSpPr>
        <p:spPr>
          <a:xfrm>
            <a:off x="404786" y="5760744"/>
            <a:ext cx="11463417" cy="369332"/>
          </a:xfrm>
        </p:spPr>
        <p:txBody>
          <a:bodyPr/>
          <a:lstStyle/>
          <a:p>
            <a:r>
              <a:rPr lang="sv-SE" dirty="0"/>
              <a:t>Upplever du dig begränsad av din familj eller din närmaste omgivning när det gäller vem du kan ha en kärleksrelation eller leva tillsammans med? </a:t>
            </a:r>
            <a:br>
              <a:rPr lang="sv-SE" dirty="0"/>
            </a:br>
            <a:r>
              <a:rPr lang="sv-SE" dirty="0"/>
              <a:t>Bas: Samtliga, n= 2033. Viktad data. </a:t>
            </a:r>
            <a:endParaRPr lang="en-SE" dirty="0"/>
          </a:p>
        </p:txBody>
      </p:sp>
      <p:sp>
        <p:nvSpPr>
          <p:cNvPr id="5" name="Title 4">
            <a:extLst>
              <a:ext uri="{FF2B5EF4-FFF2-40B4-BE49-F238E27FC236}">
                <a16:creationId xmlns:a16="http://schemas.microsoft.com/office/drawing/2014/main" id="{91F9CE80-6441-4A3A-9D50-A7ABC3DD959F}"/>
              </a:ext>
            </a:extLst>
          </p:cNvPr>
          <p:cNvSpPr>
            <a:spLocks noGrp="1"/>
          </p:cNvSpPr>
          <p:nvPr>
            <p:ph type="title"/>
          </p:nvPr>
        </p:nvSpPr>
        <p:spPr/>
        <p:txBody>
          <a:bodyPr/>
          <a:lstStyle/>
          <a:p>
            <a:r>
              <a:rPr lang="sv-SE" dirty="0"/>
              <a:t>Frihet och begränsningar</a:t>
            </a:r>
            <a:endParaRPr lang="en-SE" dirty="0"/>
          </a:p>
        </p:txBody>
      </p:sp>
      <p:sp>
        <p:nvSpPr>
          <p:cNvPr id="6" name="Text Placeholder 5">
            <a:extLst>
              <a:ext uri="{FF2B5EF4-FFF2-40B4-BE49-F238E27FC236}">
                <a16:creationId xmlns:a16="http://schemas.microsoft.com/office/drawing/2014/main" id="{0005769B-6206-4CAB-A711-0EB8C8705BD2}"/>
              </a:ext>
            </a:extLst>
          </p:cNvPr>
          <p:cNvSpPr>
            <a:spLocks noGrp="1"/>
          </p:cNvSpPr>
          <p:nvPr>
            <p:ph type="body" sz="quarter" idx="19"/>
          </p:nvPr>
        </p:nvSpPr>
        <p:spPr>
          <a:xfrm>
            <a:off x="7949901" y="1570615"/>
            <a:ext cx="3837313" cy="4106285"/>
          </a:xfrm>
        </p:spPr>
        <p:txBody>
          <a:bodyPr/>
          <a:lstStyle/>
          <a:p>
            <a:pPr>
              <a:buClr>
                <a:srgbClr val="5C1237"/>
              </a:buClr>
              <a:buSzPct val="100000"/>
              <a:buFont typeface="Wingdings" panose="05000000000000000000" pitchFamily="2" charset="2"/>
              <a:buChar char="§"/>
            </a:pPr>
            <a:r>
              <a:rPr lang="sv-SE" sz="1400" dirty="0"/>
              <a:t>De som upplever sig begränsade av andra på något sätt är främst de yngre – 26% av de under 29 år uppger detta jämfört med 16-17% i de äldre åldersgrupperna. </a:t>
            </a:r>
          </a:p>
          <a:p>
            <a:pPr>
              <a:buClr>
                <a:srgbClr val="5C1237"/>
              </a:buClr>
              <a:buSzPct val="100000"/>
              <a:buFont typeface="Wingdings" panose="05000000000000000000" pitchFamily="2" charset="2"/>
              <a:buChar char="§"/>
            </a:pPr>
            <a:r>
              <a:rPr lang="sv-SE" sz="1400" dirty="0"/>
              <a:t>De med intellektuell funktionsnedsättning uppger i högre grad att de är begränsade av andra, 39%.</a:t>
            </a:r>
            <a:endParaRPr lang="en-SE" sz="1400" dirty="0"/>
          </a:p>
        </p:txBody>
      </p:sp>
      <p:graphicFrame>
        <p:nvGraphicFramePr>
          <p:cNvPr id="7" name="Content Placeholder 10">
            <a:extLst>
              <a:ext uri="{FF2B5EF4-FFF2-40B4-BE49-F238E27FC236}">
                <a16:creationId xmlns:a16="http://schemas.microsoft.com/office/drawing/2014/main" id="{A09B1E88-03B6-4B27-A54C-3FE0EE2BC365}"/>
              </a:ext>
            </a:extLst>
          </p:cNvPr>
          <p:cNvGraphicFramePr>
            <a:graphicFrameLocks noGrp="1"/>
          </p:cNvGraphicFramePr>
          <p:nvPr>
            <p:ph idx="1"/>
            <p:extLst>
              <p:ext uri="{D42A27DB-BD31-4B8C-83A1-F6EECF244321}">
                <p14:modId xmlns:p14="http://schemas.microsoft.com/office/powerpoint/2010/main" val="3843370281"/>
              </p:ext>
            </p:extLst>
          </p:nvPr>
        </p:nvGraphicFramePr>
        <p:xfrm>
          <a:off x="0" y="1531972"/>
          <a:ext cx="10241280" cy="4051371"/>
        </p:xfrm>
        <a:graphic>
          <a:graphicData uri="http://schemas.openxmlformats.org/drawingml/2006/chart">
            <c:chart xmlns:c="http://schemas.openxmlformats.org/drawingml/2006/chart" xmlns:r="http://schemas.openxmlformats.org/officeDocument/2006/relationships" r:id="rId3"/>
          </a:graphicData>
        </a:graphic>
      </p:graphicFrame>
      <p:sp>
        <p:nvSpPr>
          <p:cNvPr id="2" name="Right Brace 1">
            <a:extLst>
              <a:ext uri="{FF2B5EF4-FFF2-40B4-BE49-F238E27FC236}">
                <a16:creationId xmlns:a16="http://schemas.microsoft.com/office/drawing/2014/main" id="{F3CA1DF8-6610-48EA-B8A4-854435D8B1E7}"/>
              </a:ext>
            </a:extLst>
          </p:cNvPr>
          <p:cNvSpPr/>
          <p:nvPr/>
        </p:nvSpPr>
        <p:spPr>
          <a:xfrm>
            <a:off x="5238974" y="2452744"/>
            <a:ext cx="505610" cy="2485017"/>
          </a:xfrm>
          <a:prstGeom prst="rightBrace">
            <a:avLst/>
          </a:prstGeom>
          <a:noFill/>
          <a:ln w="22225">
            <a:solidFill>
              <a:srgbClr val="5C12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8" name="TextBox 7">
            <a:extLst>
              <a:ext uri="{FF2B5EF4-FFF2-40B4-BE49-F238E27FC236}">
                <a16:creationId xmlns:a16="http://schemas.microsoft.com/office/drawing/2014/main" id="{8114EFE0-4EEC-4FB4-AE5D-ED33080273D6}"/>
              </a:ext>
            </a:extLst>
          </p:cNvPr>
          <p:cNvSpPr txBox="1"/>
          <p:nvPr/>
        </p:nvSpPr>
        <p:spPr>
          <a:xfrm>
            <a:off x="5995176" y="3534359"/>
            <a:ext cx="817581" cy="307777"/>
          </a:xfrm>
          <a:prstGeom prst="rect">
            <a:avLst/>
          </a:prstGeom>
          <a:noFill/>
        </p:spPr>
        <p:txBody>
          <a:bodyPr wrap="square" rtlCol="0">
            <a:spAutoFit/>
          </a:bodyPr>
          <a:lstStyle/>
          <a:p>
            <a:r>
              <a:rPr lang="sv-SE" sz="1400" dirty="0"/>
              <a:t>Ja</a:t>
            </a:r>
            <a:endParaRPr lang="en-SE" dirty="0"/>
          </a:p>
        </p:txBody>
      </p:sp>
    </p:spTree>
    <p:extLst>
      <p:ext uri="{BB962C8B-B14F-4D97-AF65-F5344CB8AC3E}">
        <p14:creationId xmlns:p14="http://schemas.microsoft.com/office/powerpoint/2010/main" val="1163383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0710F-B811-4D93-8C4E-894E7641EA25}"/>
              </a:ext>
            </a:extLst>
          </p:cNvPr>
          <p:cNvSpPr>
            <a:spLocks noGrp="1"/>
          </p:cNvSpPr>
          <p:nvPr>
            <p:ph type="body" sz="quarter" idx="15"/>
          </p:nvPr>
        </p:nvSpPr>
        <p:spPr>
          <a:xfrm>
            <a:off x="382932" y="985485"/>
            <a:ext cx="11369633" cy="661720"/>
          </a:xfrm>
        </p:spPr>
        <p:txBody>
          <a:bodyPr/>
          <a:lstStyle/>
          <a:p>
            <a:r>
              <a:rPr lang="sv-SE" dirty="0"/>
              <a:t>Heterosexuella upplever större frihet i att välja vem de ska ha en relation och/eller leva tillsammans</a:t>
            </a:r>
            <a:br>
              <a:rPr lang="sv-SE" dirty="0"/>
            </a:br>
            <a:r>
              <a:rPr lang="sv-SE" dirty="0"/>
              <a:t>med.</a:t>
            </a:r>
            <a:endParaRPr lang="en-SE" dirty="0"/>
          </a:p>
        </p:txBody>
      </p:sp>
      <p:sp>
        <p:nvSpPr>
          <p:cNvPr id="4" name="Text Placeholder 3">
            <a:extLst>
              <a:ext uri="{FF2B5EF4-FFF2-40B4-BE49-F238E27FC236}">
                <a16:creationId xmlns:a16="http://schemas.microsoft.com/office/drawing/2014/main" id="{F458F59B-9835-44AE-AC58-E2748343E574}"/>
              </a:ext>
            </a:extLst>
          </p:cNvPr>
          <p:cNvSpPr>
            <a:spLocks noGrp="1"/>
          </p:cNvSpPr>
          <p:nvPr>
            <p:ph type="body" sz="quarter" idx="17"/>
          </p:nvPr>
        </p:nvSpPr>
        <p:spPr>
          <a:xfrm>
            <a:off x="404786" y="5760743"/>
            <a:ext cx="11463417" cy="369332"/>
          </a:xfrm>
        </p:spPr>
        <p:txBody>
          <a:bodyPr/>
          <a:lstStyle/>
          <a:p>
            <a:r>
              <a:rPr lang="sv-SE" dirty="0"/>
              <a:t>Upplever du dig begränsad av din familj eller din närmaste omgivning när det gäller vem du kan ha en kärleksrelation eller leva tillsammans med?  </a:t>
            </a:r>
            <a:br>
              <a:rPr lang="sv-SE" dirty="0"/>
            </a:br>
            <a:r>
              <a:rPr lang="sv-SE" dirty="0"/>
              <a:t>Bas: Heterosexuell n= 1179, Homosexuell n= 94, Bisexuell/</a:t>
            </a:r>
            <a:r>
              <a:rPr lang="sv-SE" dirty="0" err="1"/>
              <a:t>pansexuell</a:t>
            </a:r>
            <a:r>
              <a:rPr lang="sv-SE" dirty="0"/>
              <a:t> n= 455, Asexuell n= 71, Queer n=76. Viktad data. </a:t>
            </a:r>
            <a:endParaRPr lang="en-SE" dirty="0"/>
          </a:p>
        </p:txBody>
      </p:sp>
      <p:sp>
        <p:nvSpPr>
          <p:cNvPr id="5" name="Title 4">
            <a:extLst>
              <a:ext uri="{FF2B5EF4-FFF2-40B4-BE49-F238E27FC236}">
                <a16:creationId xmlns:a16="http://schemas.microsoft.com/office/drawing/2014/main" id="{DD2EB9DD-AC45-4D97-B9C4-228183823710}"/>
              </a:ext>
            </a:extLst>
          </p:cNvPr>
          <p:cNvSpPr>
            <a:spLocks noGrp="1"/>
          </p:cNvSpPr>
          <p:nvPr>
            <p:ph type="title"/>
          </p:nvPr>
        </p:nvSpPr>
        <p:spPr/>
        <p:txBody>
          <a:bodyPr/>
          <a:lstStyle/>
          <a:p>
            <a:r>
              <a:rPr lang="sv-SE" dirty="0"/>
              <a:t>Frihet och begränsningar</a:t>
            </a:r>
            <a:endParaRPr lang="en-SE" dirty="0"/>
          </a:p>
        </p:txBody>
      </p:sp>
      <p:sp>
        <p:nvSpPr>
          <p:cNvPr id="6" name="Text Placeholder 5">
            <a:extLst>
              <a:ext uri="{FF2B5EF4-FFF2-40B4-BE49-F238E27FC236}">
                <a16:creationId xmlns:a16="http://schemas.microsoft.com/office/drawing/2014/main" id="{E3073C15-15F1-43E0-8A2A-2287B49A2A84}"/>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De som definierar sig som HBTQ på något sätt upplever sig i högre grad begränsad av sin omgivning, i samma utsträckning bland män och kvinnor.</a:t>
            </a:r>
          </a:p>
          <a:p>
            <a:endParaRPr lang="en-SE" dirty="0"/>
          </a:p>
        </p:txBody>
      </p:sp>
      <p:graphicFrame>
        <p:nvGraphicFramePr>
          <p:cNvPr id="7" name="Content Placeholder 10">
            <a:extLst>
              <a:ext uri="{FF2B5EF4-FFF2-40B4-BE49-F238E27FC236}">
                <a16:creationId xmlns:a16="http://schemas.microsoft.com/office/drawing/2014/main" id="{AE61EE47-B746-471A-8552-D12E7D1A64BE}"/>
              </a:ext>
            </a:extLst>
          </p:cNvPr>
          <p:cNvGraphicFramePr>
            <a:graphicFrameLocks noGrp="1"/>
          </p:cNvGraphicFramePr>
          <p:nvPr>
            <p:ph idx="1"/>
            <p:extLst>
              <p:ext uri="{D42A27DB-BD31-4B8C-83A1-F6EECF244321}">
                <p14:modId xmlns:p14="http://schemas.microsoft.com/office/powerpoint/2010/main" val="3621275771"/>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381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49BE94-1356-499F-99B9-086C4E666EED}"/>
              </a:ext>
            </a:extLst>
          </p:cNvPr>
          <p:cNvSpPr/>
          <p:nvPr/>
        </p:nvSpPr>
        <p:spPr>
          <a:xfrm>
            <a:off x="120649" y="114857"/>
            <a:ext cx="11939944" cy="6563737"/>
          </a:xfrm>
          <a:prstGeom prst="rect">
            <a:avLst/>
          </a:prstGeom>
          <a:gradFill flip="none" rotWithShape="1">
            <a:gsLst>
              <a:gs pos="72000">
                <a:schemeClr val="bg1">
                  <a:alpha val="4000"/>
                </a:schemeClr>
              </a:gs>
              <a:gs pos="0">
                <a:schemeClr val="bg1">
                  <a:lumMod val="65000"/>
                  <a:alpha val="0"/>
                </a:schemeClr>
              </a:gs>
              <a:gs pos="1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ext Placeholder 1">
            <a:extLst>
              <a:ext uri="{FF2B5EF4-FFF2-40B4-BE49-F238E27FC236}">
                <a16:creationId xmlns:a16="http://schemas.microsoft.com/office/drawing/2014/main" id="{EA243A97-525C-4315-A2B6-DB3F4D2605F4}"/>
              </a:ext>
            </a:extLst>
          </p:cNvPr>
          <p:cNvSpPr>
            <a:spLocks noGrp="1"/>
          </p:cNvSpPr>
          <p:nvPr>
            <p:ph type="body" sz="quarter" idx="13"/>
          </p:nvPr>
        </p:nvSpPr>
        <p:spPr>
          <a:xfrm>
            <a:off x="9828892" y="3287"/>
            <a:ext cx="2047035" cy="4508927"/>
          </a:xfrm>
        </p:spPr>
        <p:txBody>
          <a:bodyPr/>
          <a:lstStyle/>
          <a:p>
            <a:r>
              <a:rPr lang="sv-SE" dirty="0"/>
              <a:t>4</a:t>
            </a:r>
            <a:endParaRPr lang="en-SE" dirty="0"/>
          </a:p>
        </p:txBody>
      </p:sp>
      <p:sp>
        <p:nvSpPr>
          <p:cNvPr id="3" name="Title 2">
            <a:extLst>
              <a:ext uri="{FF2B5EF4-FFF2-40B4-BE49-F238E27FC236}">
                <a16:creationId xmlns:a16="http://schemas.microsoft.com/office/drawing/2014/main" id="{5B3FE4D7-EDD7-4170-8FBD-BF23FC1CC15B}"/>
              </a:ext>
            </a:extLst>
          </p:cNvPr>
          <p:cNvSpPr>
            <a:spLocks noGrp="1"/>
          </p:cNvSpPr>
          <p:nvPr>
            <p:ph type="title"/>
          </p:nvPr>
        </p:nvSpPr>
        <p:spPr>
          <a:xfrm>
            <a:off x="459207" y="546021"/>
            <a:ext cx="7551996" cy="849015"/>
          </a:xfrm>
        </p:spPr>
        <p:txBody>
          <a:bodyPr/>
          <a:lstStyle/>
          <a:p>
            <a:r>
              <a:rPr lang="sv-SE" dirty="0"/>
              <a:t>Sexuell hälsa</a:t>
            </a:r>
            <a:endParaRPr lang="en-SE" dirty="0"/>
          </a:p>
        </p:txBody>
      </p:sp>
    </p:spTree>
    <p:extLst>
      <p:ext uri="{BB962C8B-B14F-4D97-AF65-F5344CB8AC3E}">
        <p14:creationId xmlns:p14="http://schemas.microsoft.com/office/powerpoint/2010/main" val="119912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BD6579-1903-4D12-9D1E-DDEEF34F7AA3}"/>
              </a:ext>
            </a:extLst>
          </p:cNvPr>
          <p:cNvSpPr>
            <a:spLocks noGrp="1"/>
          </p:cNvSpPr>
          <p:nvPr>
            <p:ph type="body" sz="quarter" idx="15"/>
          </p:nvPr>
        </p:nvSpPr>
        <p:spPr>
          <a:xfrm>
            <a:off x="382932" y="985485"/>
            <a:ext cx="9330613" cy="353943"/>
          </a:xfrm>
        </p:spPr>
        <p:txBody>
          <a:bodyPr/>
          <a:lstStyle/>
          <a:p>
            <a:r>
              <a:rPr lang="sv-SE" dirty="0"/>
              <a:t>Drygt hälften uppger att ens funktionsnedsättning påverkar ens sexualitet negativt</a:t>
            </a:r>
            <a:endParaRPr lang="en-SE" dirty="0"/>
          </a:p>
        </p:txBody>
      </p:sp>
      <p:sp>
        <p:nvSpPr>
          <p:cNvPr id="8" name="Text Placeholder 7">
            <a:extLst>
              <a:ext uri="{FF2B5EF4-FFF2-40B4-BE49-F238E27FC236}">
                <a16:creationId xmlns:a16="http://schemas.microsoft.com/office/drawing/2014/main" id="{AFF73A0A-A66B-41D3-8A81-C98397AF61F2}"/>
              </a:ext>
            </a:extLst>
          </p:cNvPr>
          <p:cNvSpPr>
            <a:spLocks noGrp="1"/>
          </p:cNvSpPr>
          <p:nvPr>
            <p:ph type="body" sz="quarter" idx="17"/>
          </p:nvPr>
        </p:nvSpPr>
        <p:spPr>
          <a:xfrm>
            <a:off x="404786" y="5760744"/>
            <a:ext cx="11463417" cy="369332"/>
          </a:xfrm>
        </p:spPr>
        <p:txBody>
          <a:bodyPr/>
          <a:lstStyle/>
          <a:p>
            <a:r>
              <a:rPr lang="sv-SE" dirty="0"/>
              <a:t>Upplever du att din funktionsnedsättning påverkar din sexualitet?</a:t>
            </a:r>
            <a:br>
              <a:rPr lang="sv-SE" dirty="0"/>
            </a:br>
            <a:r>
              <a:rPr lang="sv-SE" dirty="0"/>
              <a:t>Bas: Samtliga, n= 2033. Viktad data. </a:t>
            </a:r>
            <a:endParaRPr lang="en-SE" dirty="0"/>
          </a:p>
        </p:txBody>
      </p:sp>
      <p:sp>
        <p:nvSpPr>
          <p:cNvPr id="5" name="Title 4">
            <a:extLst>
              <a:ext uri="{FF2B5EF4-FFF2-40B4-BE49-F238E27FC236}">
                <a16:creationId xmlns:a16="http://schemas.microsoft.com/office/drawing/2014/main" id="{2102D0DB-7EC4-4C60-8A0C-287DA34699DB}"/>
              </a:ext>
            </a:extLst>
          </p:cNvPr>
          <p:cNvSpPr>
            <a:spLocks noGrp="1"/>
          </p:cNvSpPr>
          <p:nvPr>
            <p:ph type="title"/>
          </p:nvPr>
        </p:nvSpPr>
        <p:spPr/>
        <p:txBody>
          <a:bodyPr/>
          <a:lstStyle/>
          <a:p>
            <a:r>
              <a:rPr lang="sv-SE" dirty="0"/>
              <a:t>Funktionsnedsättnings påverkan </a:t>
            </a:r>
            <a:endParaRPr lang="en-SE" dirty="0"/>
          </a:p>
        </p:txBody>
      </p:sp>
      <p:sp>
        <p:nvSpPr>
          <p:cNvPr id="9" name="Text Placeholder 8">
            <a:extLst>
              <a:ext uri="{FF2B5EF4-FFF2-40B4-BE49-F238E27FC236}">
                <a16:creationId xmlns:a16="http://schemas.microsoft.com/office/drawing/2014/main" id="{2E29BC0A-63B7-401E-8AFB-A9077695858C}"/>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De med en förvärvad funktionsnedsättning uppger i något högre grad en negativ påverkan (58%) än de med medfödd (51%). </a:t>
            </a:r>
          </a:p>
          <a:p>
            <a:pPr>
              <a:buClr>
                <a:srgbClr val="5C1237"/>
              </a:buClr>
              <a:buSzPct val="100000"/>
              <a:buFont typeface="Wingdings" panose="05000000000000000000" pitchFamily="2" charset="2"/>
              <a:buChar char="§"/>
            </a:pPr>
            <a:r>
              <a:rPr lang="sv-SE" sz="1400" dirty="0"/>
              <a:t>Det råder inga stora skillnader mellan personer med olika sexuella identiteter, med undantag för de som definierar sig som asexuella. Bland dessa är det 72% som bedömer att det har en negativ effekt (obs: liten bas, 71 </a:t>
            </a:r>
            <a:r>
              <a:rPr lang="sv-SE" sz="1400" dirty="0" err="1"/>
              <a:t>st</a:t>
            </a:r>
            <a:r>
              <a:rPr lang="sv-SE" sz="1400" dirty="0"/>
              <a:t>). </a:t>
            </a:r>
          </a:p>
          <a:p>
            <a:pPr>
              <a:buClr>
                <a:srgbClr val="5C1237"/>
              </a:buClr>
              <a:buSzPct val="100000"/>
              <a:buFont typeface="Wingdings" panose="05000000000000000000" pitchFamily="2" charset="2"/>
              <a:buChar char="§"/>
            </a:pPr>
            <a:r>
              <a:rPr lang="sv-SE" sz="1400" dirty="0"/>
              <a:t>Personer med nedsatt rörelseförmåga och/eller kronisk sjukdom är den grupp som bedömer sin sexualitet påverkad negativt i störst utsträckning. 79% av de med nedsatt rörelseförmåga uppger detta, och 73% av de med kronisk sjukdom. Detta uppger män och kvinnor i samma utsträckning.</a:t>
            </a:r>
            <a:endParaRPr lang="en-SE" sz="1400" dirty="0"/>
          </a:p>
        </p:txBody>
      </p:sp>
      <p:graphicFrame>
        <p:nvGraphicFramePr>
          <p:cNvPr id="10" name="Content Placeholder 10">
            <a:extLst>
              <a:ext uri="{FF2B5EF4-FFF2-40B4-BE49-F238E27FC236}">
                <a16:creationId xmlns:a16="http://schemas.microsoft.com/office/drawing/2014/main" id="{40AC656E-BEB4-4A78-8470-A7ACAFA10C49}"/>
              </a:ext>
            </a:extLst>
          </p:cNvPr>
          <p:cNvGraphicFramePr>
            <a:graphicFrameLocks noGrp="1"/>
          </p:cNvGraphicFramePr>
          <p:nvPr>
            <p:ph idx="1"/>
            <p:extLst>
              <p:ext uri="{D42A27DB-BD31-4B8C-83A1-F6EECF244321}">
                <p14:modId xmlns:p14="http://schemas.microsoft.com/office/powerpoint/2010/main" val="266564678"/>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992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BD6579-1903-4D12-9D1E-DDEEF34F7AA3}"/>
              </a:ext>
            </a:extLst>
          </p:cNvPr>
          <p:cNvSpPr>
            <a:spLocks noGrp="1"/>
          </p:cNvSpPr>
          <p:nvPr>
            <p:ph type="body" sz="quarter" idx="15"/>
          </p:nvPr>
        </p:nvSpPr>
        <p:spPr>
          <a:xfrm>
            <a:off x="382932" y="985485"/>
            <a:ext cx="9330613" cy="353943"/>
          </a:xfrm>
        </p:spPr>
        <p:txBody>
          <a:bodyPr/>
          <a:lstStyle/>
          <a:p>
            <a:r>
              <a:rPr lang="sv-SE" dirty="0"/>
              <a:t>Drygt hälften uppger att ens funktionsnedsättning påverkar ens sexualitet negativt</a:t>
            </a:r>
            <a:endParaRPr lang="en-SE" dirty="0"/>
          </a:p>
        </p:txBody>
      </p:sp>
      <p:sp>
        <p:nvSpPr>
          <p:cNvPr id="8" name="Text Placeholder 7">
            <a:extLst>
              <a:ext uri="{FF2B5EF4-FFF2-40B4-BE49-F238E27FC236}">
                <a16:creationId xmlns:a16="http://schemas.microsoft.com/office/drawing/2014/main" id="{AFF73A0A-A66B-41D3-8A81-C98397AF61F2}"/>
              </a:ext>
            </a:extLst>
          </p:cNvPr>
          <p:cNvSpPr>
            <a:spLocks noGrp="1"/>
          </p:cNvSpPr>
          <p:nvPr>
            <p:ph type="body" sz="quarter" idx="17"/>
          </p:nvPr>
        </p:nvSpPr>
        <p:spPr>
          <a:xfrm>
            <a:off x="404786" y="5760744"/>
            <a:ext cx="11463417" cy="369332"/>
          </a:xfrm>
        </p:spPr>
        <p:txBody>
          <a:bodyPr/>
          <a:lstStyle/>
          <a:p>
            <a:r>
              <a:rPr lang="sv-SE" dirty="0"/>
              <a:t>Upplever du att din funktionsnedsättning påverkar din sexualitet?</a:t>
            </a:r>
            <a:br>
              <a:rPr lang="sv-SE" dirty="0"/>
            </a:br>
            <a:r>
              <a:rPr lang="sv-SE" dirty="0"/>
              <a:t>Bas: 16-29 år, n= 714, 30-44 år, n=625, 45-64 år, n=541, 65-84 år, n=153. Viktad data.</a:t>
            </a:r>
            <a:endParaRPr lang="en-SE" dirty="0"/>
          </a:p>
        </p:txBody>
      </p:sp>
      <p:sp>
        <p:nvSpPr>
          <p:cNvPr id="5" name="Title 4">
            <a:extLst>
              <a:ext uri="{FF2B5EF4-FFF2-40B4-BE49-F238E27FC236}">
                <a16:creationId xmlns:a16="http://schemas.microsoft.com/office/drawing/2014/main" id="{2102D0DB-7EC4-4C60-8A0C-287DA34699DB}"/>
              </a:ext>
            </a:extLst>
          </p:cNvPr>
          <p:cNvSpPr>
            <a:spLocks noGrp="1"/>
          </p:cNvSpPr>
          <p:nvPr>
            <p:ph type="title"/>
          </p:nvPr>
        </p:nvSpPr>
        <p:spPr/>
        <p:txBody>
          <a:bodyPr/>
          <a:lstStyle/>
          <a:p>
            <a:r>
              <a:rPr lang="sv-SE" dirty="0"/>
              <a:t>Funktionsnedsättnings påverkan </a:t>
            </a:r>
            <a:endParaRPr lang="en-SE" dirty="0"/>
          </a:p>
        </p:txBody>
      </p:sp>
      <p:sp>
        <p:nvSpPr>
          <p:cNvPr id="9" name="Text Placeholder 8">
            <a:extLst>
              <a:ext uri="{FF2B5EF4-FFF2-40B4-BE49-F238E27FC236}">
                <a16:creationId xmlns:a16="http://schemas.microsoft.com/office/drawing/2014/main" id="{2E29BC0A-63B7-401E-8AFB-A9077695858C}"/>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De under 29 år uppger i lägre grad att ens funktionsnedsättning påverkar en negativt (43%) än övriga. I åldern 45-64 år är det flest som upplever en negativ effekt av deras funktionsnedsättning. </a:t>
            </a:r>
          </a:p>
          <a:p>
            <a:pPr>
              <a:buClr>
                <a:srgbClr val="5C1237"/>
              </a:buClr>
              <a:buSzPct val="100000"/>
              <a:buFont typeface="Wingdings" panose="05000000000000000000" pitchFamily="2" charset="2"/>
              <a:buChar char="§"/>
            </a:pPr>
            <a:r>
              <a:rPr lang="sv-SE" sz="1400" dirty="0"/>
              <a:t>De under 30 år uppger också ”vet inte” i hög utsträckning, vilket kan tyda på att åldersgruppen inte ännu kan bedöma hela effekten ens funktionsnedsättning har på ens sexualitet, </a:t>
            </a:r>
            <a:r>
              <a:rPr lang="sv-SE" sz="1400" dirty="0" err="1"/>
              <a:t>t.ex</a:t>
            </a:r>
            <a:r>
              <a:rPr lang="sv-SE" sz="1400" dirty="0"/>
              <a:t> ens reproduktiva hälsa. </a:t>
            </a:r>
          </a:p>
        </p:txBody>
      </p:sp>
      <p:graphicFrame>
        <p:nvGraphicFramePr>
          <p:cNvPr id="10" name="Content Placeholder 10">
            <a:extLst>
              <a:ext uri="{FF2B5EF4-FFF2-40B4-BE49-F238E27FC236}">
                <a16:creationId xmlns:a16="http://schemas.microsoft.com/office/drawing/2014/main" id="{40AC656E-BEB4-4A78-8470-A7ACAFA10C49}"/>
              </a:ext>
            </a:extLst>
          </p:cNvPr>
          <p:cNvGraphicFramePr>
            <a:graphicFrameLocks noGrp="1"/>
          </p:cNvGraphicFramePr>
          <p:nvPr>
            <p:ph idx="1"/>
            <p:extLst>
              <p:ext uri="{D42A27DB-BD31-4B8C-83A1-F6EECF244321}">
                <p14:modId xmlns:p14="http://schemas.microsoft.com/office/powerpoint/2010/main" val="1391422439"/>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2757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987C24-965B-4564-B8D0-B4FC9B9754DE}"/>
              </a:ext>
            </a:extLst>
          </p:cNvPr>
          <p:cNvSpPr>
            <a:spLocks noGrp="1"/>
          </p:cNvSpPr>
          <p:nvPr>
            <p:ph type="body" sz="quarter" idx="15"/>
          </p:nvPr>
        </p:nvSpPr>
        <p:spPr>
          <a:xfrm>
            <a:off x="382932" y="910179"/>
            <a:ext cx="6139035" cy="353943"/>
          </a:xfrm>
        </p:spPr>
        <p:txBody>
          <a:bodyPr/>
          <a:lstStyle/>
          <a:p>
            <a:r>
              <a:rPr lang="sv-SE" dirty="0"/>
              <a:t>Knappt två av fem skattar sin sexuella hälsa som bra</a:t>
            </a:r>
            <a:endParaRPr lang="en-SE" dirty="0"/>
          </a:p>
        </p:txBody>
      </p:sp>
      <p:sp>
        <p:nvSpPr>
          <p:cNvPr id="4" name="Text Placeholder 3">
            <a:extLst>
              <a:ext uri="{FF2B5EF4-FFF2-40B4-BE49-F238E27FC236}">
                <a16:creationId xmlns:a16="http://schemas.microsoft.com/office/drawing/2014/main" id="{C49F661D-800A-4BD3-9F76-E357B6B90060}"/>
              </a:ext>
            </a:extLst>
          </p:cNvPr>
          <p:cNvSpPr>
            <a:spLocks noGrp="1"/>
          </p:cNvSpPr>
          <p:nvPr>
            <p:ph type="body" sz="quarter" idx="17"/>
          </p:nvPr>
        </p:nvSpPr>
        <p:spPr>
          <a:xfrm>
            <a:off x="404786" y="5760744"/>
            <a:ext cx="11463417" cy="369332"/>
          </a:xfrm>
        </p:spPr>
        <p:txBody>
          <a:bodyPr/>
          <a:lstStyle/>
          <a:p>
            <a:r>
              <a:rPr lang="sv-SE" dirty="0"/>
              <a:t>Hur tycker du att din sexuella hälsa är? </a:t>
            </a:r>
            <a:br>
              <a:rPr lang="sv-SE" dirty="0"/>
            </a:br>
            <a:r>
              <a:rPr lang="sv-SE" dirty="0"/>
              <a:t>Bas: Samtliga, n= 2033. Viktad data. </a:t>
            </a:r>
            <a:endParaRPr lang="en-SE" dirty="0"/>
          </a:p>
        </p:txBody>
      </p:sp>
      <p:sp>
        <p:nvSpPr>
          <p:cNvPr id="5" name="Title 4">
            <a:extLst>
              <a:ext uri="{FF2B5EF4-FFF2-40B4-BE49-F238E27FC236}">
                <a16:creationId xmlns:a16="http://schemas.microsoft.com/office/drawing/2014/main" id="{41F975C7-187D-4E7C-9F41-20FF05BFDAF8}"/>
              </a:ext>
            </a:extLst>
          </p:cNvPr>
          <p:cNvSpPr>
            <a:spLocks noGrp="1"/>
          </p:cNvSpPr>
          <p:nvPr>
            <p:ph type="title"/>
          </p:nvPr>
        </p:nvSpPr>
        <p:spPr/>
        <p:txBody>
          <a:bodyPr/>
          <a:lstStyle/>
          <a:p>
            <a:r>
              <a:rPr lang="sv-SE" dirty="0"/>
              <a:t>Upplevd sexuell hälsa</a:t>
            </a:r>
            <a:endParaRPr lang="en-SE" dirty="0"/>
          </a:p>
        </p:txBody>
      </p:sp>
      <p:sp>
        <p:nvSpPr>
          <p:cNvPr id="6" name="Text Placeholder 5">
            <a:extLst>
              <a:ext uri="{FF2B5EF4-FFF2-40B4-BE49-F238E27FC236}">
                <a16:creationId xmlns:a16="http://schemas.microsoft.com/office/drawing/2014/main" id="{A25C282D-291C-454A-859F-90BF47E98721}"/>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De med nedsatt rörelseförmåga uppskattar sin sexuella hälsa som sämre än grupper med andra funktionsnedsättningar - 37% skattar den som dålig. Det är något högre bland männen (44%) än kvinnorna (32%) i denna grupp.</a:t>
            </a:r>
          </a:p>
          <a:p>
            <a:pPr marL="0" indent="0">
              <a:buClr>
                <a:srgbClr val="5C1237"/>
              </a:buClr>
              <a:buSzPct val="100000"/>
              <a:buNone/>
            </a:pPr>
            <a:endParaRPr lang="sv-SE" sz="1400" dirty="0"/>
          </a:p>
        </p:txBody>
      </p:sp>
      <p:graphicFrame>
        <p:nvGraphicFramePr>
          <p:cNvPr id="7" name="Content Placeholder 10">
            <a:extLst>
              <a:ext uri="{FF2B5EF4-FFF2-40B4-BE49-F238E27FC236}">
                <a16:creationId xmlns:a16="http://schemas.microsoft.com/office/drawing/2014/main" id="{FBFFD80C-5DFF-42FF-8FAA-9395C28CCE46}"/>
              </a:ext>
            </a:extLst>
          </p:cNvPr>
          <p:cNvGraphicFramePr>
            <a:graphicFrameLocks noGrp="1"/>
          </p:cNvGraphicFramePr>
          <p:nvPr>
            <p:ph idx="1"/>
            <p:extLst>
              <p:ext uri="{D42A27DB-BD31-4B8C-83A1-F6EECF244321}">
                <p14:modId xmlns:p14="http://schemas.microsoft.com/office/powerpoint/2010/main" val="2175793049"/>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
        <p:nvSpPr>
          <p:cNvPr id="8" name="Left Brace 7">
            <a:extLst>
              <a:ext uri="{FF2B5EF4-FFF2-40B4-BE49-F238E27FC236}">
                <a16:creationId xmlns:a16="http://schemas.microsoft.com/office/drawing/2014/main" id="{B9AE3B2A-79E4-4568-8CE6-5754D2FB8644}"/>
              </a:ext>
            </a:extLst>
          </p:cNvPr>
          <p:cNvSpPr/>
          <p:nvPr/>
        </p:nvSpPr>
        <p:spPr>
          <a:xfrm rot="5400000">
            <a:off x="5516507" y="1559024"/>
            <a:ext cx="311825" cy="2243870"/>
          </a:xfrm>
          <a:prstGeom prst="leftBrace">
            <a:avLst>
              <a:gd name="adj1" fmla="val 21200"/>
              <a:gd name="adj2" fmla="val 49678"/>
            </a:avLst>
          </a:prstGeom>
          <a:ln w="15875">
            <a:solidFill>
              <a:srgbClr val="5C12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dirty="0"/>
          </a:p>
        </p:txBody>
      </p:sp>
      <p:sp>
        <p:nvSpPr>
          <p:cNvPr id="9" name="TextBox 8">
            <a:extLst>
              <a:ext uri="{FF2B5EF4-FFF2-40B4-BE49-F238E27FC236}">
                <a16:creationId xmlns:a16="http://schemas.microsoft.com/office/drawing/2014/main" id="{84499D96-BAD2-4DA9-BD6D-05769ECFFDB7}"/>
              </a:ext>
            </a:extLst>
          </p:cNvPr>
          <p:cNvSpPr txBox="1"/>
          <p:nvPr/>
        </p:nvSpPr>
        <p:spPr>
          <a:xfrm>
            <a:off x="5481921" y="2147803"/>
            <a:ext cx="999898" cy="307777"/>
          </a:xfrm>
          <a:prstGeom prst="rect">
            <a:avLst/>
          </a:prstGeom>
          <a:noFill/>
        </p:spPr>
        <p:txBody>
          <a:bodyPr wrap="square" rtlCol="0">
            <a:spAutoFit/>
          </a:bodyPr>
          <a:lstStyle/>
          <a:p>
            <a:r>
              <a:rPr lang="sv-SE" sz="1400" b="1" dirty="0"/>
              <a:t>38%</a:t>
            </a:r>
            <a:endParaRPr lang="en-SE" sz="1400" b="1" dirty="0"/>
          </a:p>
        </p:txBody>
      </p:sp>
      <p:sp>
        <p:nvSpPr>
          <p:cNvPr id="10" name="Left Brace 9">
            <a:extLst>
              <a:ext uri="{FF2B5EF4-FFF2-40B4-BE49-F238E27FC236}">
                <a16:creationId xmlns:a16="http://schemas.microsoft.com/office/drawing/2014/main" id="{F1484C97-F6D0-42E8-A86A-E0735B0AD681}"/>
              </a:ext>
            </a:extLst>
          </p:cNvPr>
          <p:cNvSpPr/>
          <p:nvPr/>
        </p:nvSpPr>
        <p:spPr>
          <a:xfrm rot="5400000">
            <a:off x="1576305" y="1833649"/>
            <a:ext cx="311825" cy="1656204"/>
          </a:xfrm>
          <a:prstGeom prst="leftBrace">
            <a:avLst>
              <a:gd name="adj1" fmla="val 21200"/>
              <a:gd name="adj2" fmla="val 49678"/>
            </a:avLst>
          </a:prstGeom>
          <a:ln w="15875">
            <a:solidFill>
              <a:srgbClr val="5C12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dirty="0"/>
          </a:p>
        </p:txBody>
      </p:sp>
      <p:sp>
        <p:nvSpPr>
          <p:cNvPr id="11" name="TextBox 10">
            <a:extLst>
              <a:ext uri="{FF2B5EF4-FFF2-40B4-BE49-F238E27FC236}">
                <a16:creationId xmlns:a16="http://schemas.microsoft.com/office/drawing/2014/main" id="{D97EF4C9-4479-4867-A937-CCFD0B9BA217}"/>
              </a:ext>
            </a:extLst>
          </p:cNvPr>
          <p:cNvSpPr txBox="1"/>
          <p:nvPr/>
        </p:nvSpPr>
        <p:spPr>
          <a:xfrm>
            <a:off x="1538463" y="2147803"/>
            <a:ext cx="999898" cy="307777"/>
          </a:xfrm>
          <a:prstGeom prst="rect">
            <a:avLst/>
          </a:prstGeom>
          <a:noFill/>
        </p:spPr>
        <p:txBody>
          <a:bodyPr wrap="square" rtlCol="0">
            <a:spAutoFit/>
          </a:bodyPr>
          <a:lstStyle/>
          <a:p>
            <a:r>
              <a:rPr lang="sv-SE" sz="1400" b="1" dirty="0"/>
              <a:t>28%</a:t>
            </a:r>
            <a:endParaRPr lang="en-SE" sz="1400" b="1" dirty="0"/>
          </a:p>
        </p:txBody>
      </p:sp>
    </p:spTree>
    <p:extLst>
      <p:ext uri="{BB962C8B-B14F-4D97-AF65-F5344CB8AC3E}">
        <p14:creationId xmlns:p14="http://schemas.microsoft.com/office/powerpoint/2010/main" val="2905602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987C24-965B-4564-B8D0-B4FC9B9754DE}"/>
              </a:ext>
            </a:extLst>
          </p:cNvPr>
          <p:cNvSpPr>
            <a:spLocks noGrp="1"/>
          </p:cNvSpPr>
          <p:nvPr>
            <p:ph type="body" sz="quarter" idx="15"/>
          </p:nvPr>
        </p:nvSpPr>
        <p:spPr>
          <a:xfrm>
            <a:off x="382932" y="910179"/>
            <a:ext cx="4818160" cy="353943"/>
          </a:xfrm>
        </p:spPr>
        <p:txBody>
          <a:bodyPr/>
          <a:lstStyle/>
          <a:p>
            <a:r>
              <a:rPr lang="sv-SE" dirty="0"/>
              <a:t>De yngre skattar sin sexuella hälsa högst</a:t>
            </a:r>
            <a:endParaRPr lang="en-SE" dirty="0"/>
          </a:p>
        </p:txBody>
      </p:sp>
      <p:sp>
        <p:nvSpPr>
          <p:cNvPr id="4" name="Text Placeholder 3">
            <a:extLst>
              <a:ext uri="{FF2B5EF4-FFF2-40B4-BE49-F238E27FC236}">
                <a16:creationId xmlns:a16="http://schemas.microsoft.com/office/drawing/2014/main" id="{C49F661D-800A-4BD3-9F76-E357B6B90060}"/>
              </a:ext>
            </a:extLst>
          </p:cNvPr>
          <p:cNvSpPr>
            <a:spLocks noGrp="1"/>
          </p:cNvSpPr>
          <p:nvPr>
            <p:ph type="body" sz="quarter" idx="17"/>
          </p:nvPr>
        </p:nvSpPr>
        <p:spPr>
          <a:xfrm>
            <a:off x="404786" y="5760744"/>
            <a:ext cx="11463417" cy="369332"/>
          </a:xfrm>
        </p:spPr>
        <p:txBody>
          <a:bodyPr/>
          <a:lstStyle/>
          <a:p>
            <a:r>
              <a:rPr lang="sv-SE" dirty="0"/>
              <a:t>Hur tycker du att din sexuella hälsa är?</a:t>
            </a:r>
            <a:br>
              <a:rPr lang="sv-SE" dirty="0"/>
            </a:br>
            <a:r>
              <a:rPr lang="sv-SE" dirty="0"/>
              <a:t>Bas: 16-29 år, n= 714, 30-44 år, n=625, 45-64 år, n=541, 65-84 år, n=144. Viktad data. </a:t>
            </a:r>
            <a:endParaRPr lang="en-SE" dirty="0"/>
          </a:p>
        </p:txBody>
      </p:sp>
      <p:sp>
        <p:nvSpPr>
          <p:cNvPr id="5" name="Title 4">
            <a:extLst>
              <a:ext uri="{FF2B5EF4-FFF2-40B4-BE49-F238E27FC236}">
                <a16:creationId xmlns:a16="http://schemas.microsoft.com/office/drawing/2014/main" id="{41F975C7-187D-4E7C-9F41-20FF05BFDAF8}"/>
              </a:ext>
            </a:extLst>
          </p:cNvPr>
          <p:cNvSpPr>
            <a:spLocks noGrp="1"/>
          </p:cNvSpPr>
          <p:nvPr>
            <p:ph type="title"/>
          </p:nvPr>
        </p:nvSpPr>
        <p:spPr/>
        <p:txBody>
          <a:bodyPr/>
          <a:lstStyle/>
          <a:p>
            <a:r>
              <a:rPr lang="sv-SE" dirty="0"/>
              <a:t>Upplevd sexuell hälsa</a:t>
            </a:r>
            <a:endParaRPr lang="en-SE" dirty="0"/>
          </a:p>
        </p:txBody>
      </p:sp>
      <p:sp>
        <p:nvSpPr>
          <p:cNvPr id="6" name="Text Placeholder 5">
            <a:extLst>
              <a:ext uri="{FF2B5EF4-FFF2-40B4-BE49-F238E27FC236}">
                <a16:creationId xmlns:a16="http://schemas.microsoft.com/office/drawing/2014/main" id="{A25C282D-291C-454A-859F-90BF47E98721}"/>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Yngre upplever sig ha bättre sexuell hälsa – två av fem av de under 44 år skattar den som god, medan det över 45 år ligger runt en tredjedel.</a:t>
            </a:r>
          </a:p>
        </p:txBody>
      </p:sp>
      <p:graphicFrame>
        <p:nvGraphicFramePr>
          <p:cNvPr id="7" name="Content Placeholder 10">
            <a:extLst>
              <a:ext uri="{FF2B5EF4-FFF2-40B4-BE49-F238E27FC236}">
                <a16:creationId xmlns:a16="http://schemas.microsoft.com/office/drawing/2014/main" id="{FBFFD80C-5DFF-42FF-8FAA-9395C28CCE46}"/>
              </a:ext>
            </a:extLst>
          </p:cNvPr>
          <p:cNvGraphicFramePr>
            <a:graphicFrameLocks noGrp="1"/>
          </p:cNvGraphicFramePr>
          <p:nvPr>
            <p:ph idx="1"/>
            <p:extLst>
              <p:ext uri="{D42A27DB-BD31-4B8C-83A1-F6EECF244321}">
                <p14:modId xmlns:p14="http://schemas.microsoft.com/office/powerpoint/2010/main" val="3287116925"/>
              </p:ext>
            </p:extLst>
          </p:nvPr>
        </p:nvGraphicFramePr>
        <p:xfrm>
          <a:off x="538951" y="1462089"/>
          <a:ext cx="5872608"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7">
            <a:extLst>
              <a:ext uri="{FF2B5EF4-FFF2-40B4-BE49-F238E27FC236}">
                <a16:creationId xmlns:a16="http://schemas.microsoft.com/office/drawing/2014/main" id="{561C4DC9-4E39-48EC-94DF-C5A2E43A9976}"/>
              </a:ext>
            </a:extLst>
          </p:cNvPr>
          <p:cNvGraphicFramePr>
            <a:graphicFrameLocks noGrp="1"/>
          </p:cNvGraphicFramePr>
          <p:nvPr>
            <p:extLst>
              <p:ext uri="{D42A27DB-BD31-4B8C-83A1-F6EECF244321}">
                <p14:modId xmlns:p14="http://schemas.microsoft.com/office/powerpoint/2010/main" val="3214635589"/>
              </p:ext>
            </p:extLst>
          </p:nvPr>
        </p:nvGraphicFramePr>
        <p:xfrm>
          <a:off x="6411559" y="1461965"/>
          <a:ext cx="784647" cy="3572614"/>
        </p:xfrm>
        <a:graphic>
          <a:graphicData uri="http://schemas.openxmlformats.org/drawingml/2006/table">
            <a:tbl>
              <a:tblPr firstRow="1" bandRow="1">
                <a:tableStyleId>{2D5ABB26-0587-4C30-8999-92F81FD0307C}</a:tableStyleId>
              </a:tblPr>
              <a:tblGrid>
                <a:gridCol w="784647">
                  <a:extLst>
                    <a:ext uri="{9D8B030D-6E8A-4147-A177-3AD203B41FA5}">
                      <a16:colId xmlns:a16="http://schemas.microsoft.com/office/drawing/2014/main" val="1433149634"/>
                    </a:ext>
                  </a:extLst>
                </a:gridCol>
              </a:tblGrid>
              <a:tr h="503630">
                <a:tc>
                  <a:txBody>
                    <a:bodyPr/>
                    <a:lstStyle/>
                    <a:p>
                      <a:pPr algn="ctr"/>
                      <a:r>
                        <a:rPr lang="sv-SE" sz="1100" b="1" dirty="0"/>
                        <a:t>Bra %</a:t>
                      </a:r>
                      <a:endParaRPr lang="en-SE" sz="1100" b="1" dirty="0"/>
                    </a:p>
                  </a:txBody>
                  <a:tcPr anchor="ctr"/>
                </a:tc>
                <a:extLst>
                  <a:ext uri="{0D108BD9-81ED-4DB2-BD59-A6C34878D82A}">
                    <a16:rowId xmlns:a16="http://schemas.microsoft.com/office/drawing/2014/main" val="1824193198"/>
                  </a:ext>
                </a:extLst>
              </a:tr>
              <a:tr h="767246">
                <a:tc>
                  <a:txBody>
                    <a:bodyPr/>
                    <a:lstStyle/>
                    <a:p>
                      <a:pPr algn="ctr"/>
                      <a:r>
                        <a:rPr lang="sv-SE" sz="1200" dirty="0"/>
                        <a:t>30%</a:t>
                      </a:r>
                      <a:endParaRPr lang="en-SE" sz="1200" dirty="0"/>
                    </a:p>
                  </a:txBody>
                  <a:tcPr anchor="ctr"/>
                </a:tc>
                <a:extLst>
                  <a:ext uri="{0D108BD9-81ED-4DB2-BD59-A6C34878D82A}">
                    <a16:rowId xmlns:a16="http://schemas.microsoft.com/office/drawing/2014/main" val="3334855334"/>
                  </a:ext>
                </a:extLst>
              </a:tr>
              <a:tr h="767246">
                <a:tc>
                  <a:txBody>
                    <a:bodyPr/>
                    <a:lstStyle/>
                    <a:p>
                      <a:pPr algn="ctr"/>
                      <a:r>
                        <a:rPr lang="sv-SE" sz="1200" dirty="0"/>
                        <a:t>33%</a:t>
                      </a:r>
                      <a:endParaRPr lang="en-SE" sz="1200" dirty="0"/>
                    </a:p>
                  </a:txBody>
                  <a:tcPr anchor="ctr"/>
                </a:tc>
                <a:extLst>
                  <a:ext uri="{0D108BD9-81ED-4DB2-BD59-A6C34878D82A}">
                    <a16:rowId xmlns:a16="http://schemas.microsoft.com/office/drawing/2014/main" val="3967160015"/>
                  </a:ext>
                </a:extLst>
              </a:tr>
              <a:tr h="767246">
                <a:tc>
                  <a:txBody>
                    <a:bodyPr/>
                    <a:lstStyle/>
                    <a:p>
                      <a:pPr algn="ctr"/>
                      <a:r>
                        <a:rPr lang="sv-SE" sz="1200" dirty="0"/>
                        <a:t>42%</a:t>
                      </a:r>
                      <a:endParaRPr lang="en-SE" sz="1200" dirty="0"/>
                    </a:p>
                  </a:txBody>
                  <a:tcPr anchor="ctr"/>
                </a:tc>
                <a:extLst>
                  <a:ext uri="{0D108BD9-81ED-4DB2-BD59-A6C34878D82A}">
                    <a16:rowId xmlns:a16="http://schemas.microsoft.com/office/drawing/2014/main" val="3359541869"/>
                  </a:ext>
                </a:extLst>
              </a:tr>
              <a:tr h="767246">
                <a:tc>
                  <a:txBody>
                    <a:bodyPr/>
                    <a:lstStyle/>
                    <a:p>
                      <a:pPr algn="ctr"/>
                      <a:r>
                        <a:rPr lang="sv-SE" sz="1200" dirty="0"/>
                        <a:t>43%</a:t>
                      </a:r>
                      <a:endParaRPr lang="en-SE" sz="1200" dirty="0"/>
                    </a:p>
                  </a:txBody>
                  <a:tcPr anchor="ctr"/>
                </a:tc>
                <a:extLst>
                  <a:ext uri="{0D108BD9-81ED-4DB2-BD59-A6C34878D82A}">
                    <a16:rowId xmlns:a16="http://schemas.microsoft.com/office/drawing/2014/main" val="2910960606"/>
                  </a:ext>
                </a:extLst>
              </a:tr>
            </a:tbl>
          </a:graphicData>
        </a:graphic>
      </p:graphicFrame>
    </p:spTree>
    <p:extLst>
      <p:ext uri="{BB962C8B-B14F-4D97-AF65-F5344CB8AC3E}">
        <p14:creationId xmlns:p14="http://schemas.microsoft.com/office/powerpoint/2010/main" val="9052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5B2368-F68E-4846-9323-DB9EEDFAD4F9}"/>
              </a:ext>
            </a:extLst>
          </p:cNvPr>
          <p:cNvSpPr>
            <a:spLocks noGrp="1"/>
          </p:cNvSpPr>
          <p:nvPr>
            <p:ph idx="1"/>
          </p:nvPr>
        </p:nvSpPr>
        <p:spPr>
          <a:xfrm>
            <a:off x="404785" y="1808820"/>
            <a:ext cx="8394969" cy="3868080"/>
          </a:xfrm>
        </p:spPr>
        <p:txBody>
          <a:bodyPr/>
          <a:lstStyle/>
          <a:p>
            <a:r>
              <a:rPr lang="sv" sz="1400" dirty="0"/>
              <a:t>RFSU och Funktionsrätt Sverige kommer under tre år leda ett gemensamt projekt som heter Min Sexualitet - Min Rätt (i rapporten förkortat MSMR). Det övergripande målet är att förbättra den sexuella och reproduktiva hälsan hos personer med funktionsnedsättningar. Bakgrunden till projektet är att personer med funktionsnedsättningar inte alltid får sina sexuella och reproduktiva rättigheter tillgodosedda. Målet med projektet är dels ett påverkansarbete för att skapa bättre förutsättningar för målgruppen, dels att möjliggöra ett erfarenhetsutbyte mellan RFSU och Funktionsrätt. Som ett inledande steg har man genomfört en kvantitativ enkätundersökning för att undersöka vilka vardagserfarenheter målgruppen har samt vilka hinder som finns för deras sexuella och reproduktiva rättigheter. </a:t>
            </a:r>
          </a:p>
          <a:p>
            <a:r>
              <a:rPr lang="sv" sz="1400" dirty="0"/>
              <a:t>Undersökningen ska till viss del spegla Folkhälsomyndighetens SRHR- undersökning, där man ställer frågor om bland annat sexuella trakasserier, sexuella relationer, sexuell hälsa, diskriminering, våld och utsatthet. Ambitionen är att enkäten når ett stort antal personer med funktionsnedsättning med en bredd av förutsättningar och erfarenheter.</a:t>
            </a:r>
            <a:endParaRPr lang="en-SE" sz="1400" dirty="0"/>
          </a:p>
          <a:p>
            <a:r>
              <a:rPr lang="sv" sz="1400" dirty="0"/>
              <a:t>Resultatet är tänkt att fungera som ett kunskapsunderlag om SRHR- frågor bland personer med funktionsvariationer som kan spridas bland beslutsfattare med mandat att förbättra situationen.</a:t>
            </a:r>
            <a:endParaRPr lang="en-SE" sz="1400" dirty="0"/>
          </a:p>
          <a:p>
            <a:endParaRPr lang="en-SE" sz="1400" dirty="0"/>
          </a:p>
        </p:txBody>
      </p:sp>
      <p:sp>
        <p:nvSpPr>
          <p:cNvPr id="7" name="Text Placeholder 6">
            <a:extLst>
              <a:ext uri="{FF2B5EF4-FFF2-40B4-BE49-F238E27FC236}">
                <a16:creationId xmlns:a16="http://schemas.microsoft.com/office/drawing/2014/main" id="{3991E525-DE13-4431-B8A5-80B6C507413C}"/>
              </a:ext>
            </a:extLst>
          </p:cNvPr>
          <p:cNvSpPr>
            <a:spLocks noGrp="1"/>
          </p:cNvSpPr>
          <p:nvPr>
            <p:ph type="body" sz="quarter" idx="15"/>
          </p:nvPr>
        </p:nvSpPr>
        <p:spPr>
          <a:xfrm>
            <a:off x="485775" y="1368596"/>
            <a:ext cx="9348247" cy="353943"/>
          </a:xfrm>
        </p:spPr>
        <p:txBody>
          <a:bodyPr/>
          <a:lstStyle/>
          <a:p>
            <a:r>
              <a:rPr lang="sv-SE" dirty="0"/>
              <a:t>En undersökning om sexuell hälsa, sexualitet, reproduktiv hälsa och rättigheter</a:t>
            </a:r>
            <a:endParaRPr lang="en-SE" dirty="0"/>
          </a:p>
        </p:txBody>
      </p:sp>
      <p:sp>
        <p:nvSpPr>
          <p:cNvPr id="8" name="Text Placeholder 7">
            <a:extLst>
              <a:ext uri="{FF2B5EF4-FFF2-40B4-BE49-F238E27FC236}">
                <a16:creationId xmlns:a16="http://schemas.microsoft.com/office/drawing/2014/main" id="{FD0D4675-F6D8-4AA2-BC1E-363E9B596B37}"/>
              </a:ext>
            </a:extLst>
          </p:cNvPr>
          <p:cNvSpPr>
            <a:spLocks noGrp="1"/>
          </p:cNvSpPr>
          <p:nvPr>
            <p:ph type="body" sz="quarter" idx="17"/>
          </p:nvPr>
        </p:nvSpPr>
        <p:spPr/>
        <p:txBody>
          <a:bodyPr/>
          <a:lstStyle/>
          <a:p>
            <a:endParaRPr lang="en-SE"/>
          </a:p>
        </p:txBody>
      </p:sp>
      <p:sp>
        <p:nvSpPr>
          <p:cNvPr id="5" name="Title 4">
            <a:extLst>
              <a:ext uri="{FF2B5EF4-FFF2-40B4-BE49-F238E27FC236}">
                <a16:creationId xmlns:a16="http://schemas.microsoft.com/office/drawing/2014/main" id="{D8409DC5-B6AF-4064-B0BF-BEF7B97B0055}"/>
              </a:ext>
            </a:extLst>
          </p:cNvPr>
          <p:cNvSpPr>
            <a:spLocks noGrp="1"/>
          </p:cNvSpPr>
          <p:nvPr>
            <p:ph type="title"/>
          </p:nvPr>
        </p:nvSpPr>
        <p:spPr/>
        <p:txBody>
          <a:bodyPr/>
          <a:lstStyle/>
          <a:p>
            <a:r>
              <a:rPr lang="sv-SE" dirty="0"/>
              <a:t>Bakgrund och syfte</a:t>
            </a:r>
            <a:endParaRPr lang="en-SE" dirty="0"/>
          </a:p>
        </p:txBody>
      </p:sp>
    </p:spTree>
    <p:extLst>
      <p:ext uri="{BB962C8B-B14F-4D97-AF65-F5344CB8AC3E}">
        <p14:creationId xmlns:p14="http://schemas.microsoft.com/office/powerpoint/2010/main" val="3652974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987C24-965B-4564-B8D0-B4FC9B9754DE}"/>
              </a:ext>
            </a:extLst>
          </p:cNvPr>
          <p:cNvSpPr>
            <a:spLocks noGrp="1"/>
          </p:cNvSpPr>
          <p:nvPr>
            <p:ph type="body" sz="quarter" idx="15"/>
          </p:nvPr>
        </p:nvSpPr>
        <p:spPr>
          <a:xfrm>
            <a:off x="382932" y="910179"/>
            <a:ext cx="11315131" cy="661720"/>
          </a:xfrm>
        </p:spPr>
        <p:txBody>
          <a:bodyPr/>
          <a:lstStyle/>
          <a:p>
            <a:r>
              <a:rPr lang="sv-SE" dirty="0"/>
              <a:t>Man skattar sin sexuella hälsa likartad mellan olika könsidentiteter – med tendens till att </a:t>
            </a:r>
            <a:r>
              <a:rPr lang="sv-SE" dirty="0" err="1"/>
              <a:t>ickebinära</a:t>
            </a:r>
            <a:br>
              <a:rPr lang="sv-SE" dirty="0"/>
            </a:br>
            <a:r>
              <a:rPr lang="sv-SE" dirty="0"/>
              <a:t>skattar den något lägre. Bland sexuella identiteter skattar asexuella deras sexuella hälsa sämst.</a:t>
            </a:r>
            <a:endParaRPr lang="en-SE" dirty="0"/>
          </a:p>
        </p:txBody>
      </p:sp>
      <p:sp>
        <p:nvSpPr>
          <p:cNvPr id="4" name="Text Placeholder 3">
            <a:extLst>
              <a:ext uri="{FF2B5EF4-FFF2-40B4-BE49-F238E27FC236}">
                <a16:creationId xmlns:a16="http://schemas.microsoft.com/office/drawing/2014/main" id="{C49F661D-800A-4BD3-9F76-E357B6B90060}"/>
              </a:ext>
            </a:extLst>
          </p:cNvPr>
          <p:cNvSpPr>
            <a:spLocks noGrp="1"/>
          </p:cNvSpPr>
          <p:nvPr>
            <p:ph type="body" sz="quarter" idx="17"/>
          </p:nvPr>
        </p:nvSpPr>
        <p:spPr>
          <a:xfrm>
            <a:off x="538950" y="5734015"/>
            <a:ext cx="11463417" cy="369332"/>
          </a:xfrm>
        </p:spPr>
        <p:txBody>
          <a:bodyPr/>
          <a:lstStyle/>
          <a:p>
            <a:r>
              <a:rPr lang="sv-SE" dirty="0"/>
              <a:t>Hur tycker du att din sexuella hälsa är? </a:t>
            </a:r>
            <a:br>
              <a:rPr lang="sv-SE" dirty="0"/>
            </a:br>
            <a:r>
              <a:rPr lang="sv-SE" dirty="0"/>
              <a:t>Bas: Kvinna, n= 1247, Män, n= 656, </a:t>
            </a:r>
            <a:r>
              <a:rPr lang="sv-SE" dirty="0" err="1"/>
              <a:t>Ickebinär</a:t>
            </a:r>
            <a:r>
              <a:rPr lang="sv-SE" dirty="0"/>
              <a:t>, n= 41, Queer, n= 41. Viktad data. </a:t>
            </a:r>
            <a:endParaRPr lang="en-SE" dirty="0"/>
          </a:p>
        </p:txBody>
      </p:sp>
      <p:sp>
        <p:nvSpPr>
          <p:cNvPr id="5" name="Title 4">
            <a:extLst>
              <a:ext uri="{FF2B5EF4-FFF2-40B4-BE49-F238E27FC236}">
                <a16:creationId xmlns:a16="http://schemas.microsoft.com/office/drawing/2014/main" id="{41F975C7-187D-4E7C-9F41-20FF05BFDAF8}"/>
              </a:ext>
            </a:extLst>
          </p:cNvPr>
          <p:cNvSpPr>
            <a:spLocks noGrp="1"/>
          </p:cNvSpPr>
          <p:nvPr>
            <p:ph type="title"/>
          </p:nvPr>
        </p:nvSpPr>
        <p:spPr/>
        <p:txBody>
          <a:bodyPr/>
          <a:lstStyle/>
          <a:p>
            <a:r>
              <a:rPr lang="sv-SE" dirty="0"/>
              <a:t>Upplevd sexuell hälsa</a:t>
            </a:r>
            <a:endParaRPr lang="en-SE" dirty="0"/>
          </a:p>
        </p:txBody>
      </p:sp>
      <p:graphicFrame>
        <p:nvGraphicFramePr>
          <p:cNvPr id="7" name="Content Placeholder 10">
            <a:extLst>
              <a:ext uri="{FF2B5EF4-FFF2-40B4-BE49-F238E27FC236}">
                <a16:creationId xmlns:a16="http://schemas.microsoft.com/office/drawing/2014/main" id="{FBFFD80C-5DFF-42FF-8FAA-9395C28CCE46}"/>
              </a:ext>
            </a:extLst>
          </p:cNvPr>
          <p:cNvGraphicFramePr>
            <a:graphicFrameLocks noGrp="1"/>
          </p:cNvGraphicFramePr>
          <p:nvPr>
            <p:ph idx="1"/>
            <p:extLst>
              <p:ext uri="{D42A27DB-BD31-4B8C-83A1-F6EECF244321}">
                <p14:modId xmlns:p14="http://schemas.microsoft.com/office/powerpoint/2010/main" val="145870880"/>
              </p:ext>
            </p:extLst>
          </p:nvPr>
        </p:nvGraphicFramePr>
        <p:xfrm>
          <a:off x="404786" y="1508636"/>
          <a:ext cx="4850631"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DF4376D4-9AC0-4890-95E8-B278ECE57376}"/>
              </a:ext>
            </a:extLst>
          </p:cNvPr>
          <p:cNvGraphicFramePr>
            <a:graphicFrameLocks noGrp="1"/>
          </p:cNvGraphicFramePr>
          <p:nvPr>
            <p:extLst>
              <p:ext uri="{D42A27DB-BD31-4B8C-83A1-F6EECF244321}">
                <p14:modId xmlns:p14="http://schemas.microsoft.com/office/powerpoint/2010/main" val="2816794361"/>
              </p:ext>
            </p:extLst>
          </p:nvPr>
        </p:nvGraphicFramePr>
        <p:xfrm>
          <a:off x="5186551" y="1617304"/>
          <a:ext cx="784647" cy="3422006"/>
        </p:xfrm>
        <a:graphic>
          <a:graphicData uri="http://schemas.openxmlformats.org/drawingml/2006/table">
            <a:tbl>
              <a:tblPr firstRow="1" bandRow="1">
                <a:tableStyleId>{2D5ABB26-0587-4C30-8999-92F81FD0307C}</a:tableStyleId>
              </a:tblPr>
              <a:tblGrid>
                <a:gridCol w="784647">
                  <a:extLst>
                    <a:ext uri="{9D8B030D-6E8A-4147-A177-3AD203B41FA5}">
                      <a16:colId xmlns:a16="http://schemas.microsoft.com/office/drawing/2014/main" val="1433149634"/>
                    </a:ext>
                  </a:extLst>
                </a:gridCol>
              </a:tblGrid>
              <a:tr h="482398">
                <a:tc>
                  <a:txBody>
                    <a:bodyPr/>
                    <a:lstStyle/>
                    <a:p>
                      <a:pPr algn="ctr"/>
                      <a:r>
                        <a:rPr lang="sv-SE" sz="1100" b="1" dirty="0"/>
                        <a:t>Bra %</a:t>
                      </a:r>
                      <a:endParaRPr lang="en-SE" sz="1100" b="1" dirty="0"/>
                    </a:p>
                  </a:txBody>
                  <a:tcPr anchor="ctr"/>
                </a:tc>
                <a:extLst>
                  <a:ext uri="{0D108BD9-81ED-4DB2-BD59-A6C34878D82A}">
                    <a16:rowId xmlns:a16="http://schemas.microsoft.com/office/drawing/2014/main" val="1824193198"/>
                  </a:ext>
                </a:extLst>
              </a:tr>
              <a:tr h="734902">
                <a:tc>
                  <a:txBody>
                    <a:bodyPr/>
                    <a:lstStyle/>
                    <a:p>
                      <a:pPr algn="ctr"/>
                      <a:r>
                        <a:rPr lang="sv-SE" sz="1200" dirty="0"/>
                        <a:t>40%</a:t>
                      </a:r>
                      <a:endParaRPr lang="en-SE" sz="1200" dirty="0"/>
                    </a:p>
                  </a:txBody>
                  <a:tcPr anchor="ctr"/>
                </a:tc>
                <a:extLst>
                  <a:ext uri="{0D108BD9-81ED-4DB2-BD59-A6C34878D82A}">
                    <a16:rowId xmlns:a16="http://schemas.microsoft.com/office/drawing/2014/main" val="3334855334"/>
                  </a:ext>
                </a:extLst>
              </a:tr>
              <a:tr h="734902">
                <a:tc>
                  <a:txBody>
                    <a:bodyPr/>
                    <a:lstStyle/>
                    <a:p>
                      <a:pPr algn="ctr"/>
                      <a:r>
                        <a:rPr lang="sv-SE" sz="1200" dirty="0"/>
                        <a:t>37%</a:t>
                      </a:r>
                      <a:endParaRPr lang="en-SE" sz="1200" dirty="0"/>
                    </a:p>
                  </a:txBody>
                  <a:tcPr anchor="ctr"/>
                </a:tc>
                <a:extLst>
                  <a:ext uri="{0D108BD9-81ED-4DB2-BD59-A6C34878D82A}">
                    <a16:rowId xmlns:a16="http://schemas.microsoft.com/office/drawing/2014/main" val="3967160015"/>
                  </a:ext>
                </a:extLst>
              </a:tr>
              <a:tr h="734902">
                <a:tc>
                  <a:txBody>
                    <a:bodyPr/>
                    <a:lstStyle/>
                    <a:p>
                      <a:pPr algn="ctr"/>
                      <a:r>
                        <a:rPr lang="sv-SE" sz="1200" dirty="0"/>
                        <a:t>29%</a:t>
                      </a:r>
                      <a:endParaRPr lang="en-SE" sz="1200" dirty="0"/>
                    </a:p>
                  </a:txBody>
                  <a:tcPr anchor="ctr"/>
                </a:tc>
                <a:extLst>
                  <a:ext uri="{0D108BD9-81ED-4DB2-BD59-A6C34878D82A}">
                    <a16:rowId xmlns:a16="http://schemas.microsoft.com/office/drawing/2014/main" val="3359541869"/>
                  </a:ext>
                </a:extLst>
              </a:tr>
              <a:tr h="734902">
                <a:tc>
                  <a:txBody>
                    <a:bodyPr/>
                    <a:lstStyle/>
                    <a:p>
                      <a:pPr algn="ctr"/>
                      <a:r>
                        <a:rPr lang="sv-SE" sz="1200" dirty="0"/>
                        <a:t>44%</a:t>
                      </a:r>
                      <a:endParaRPr lang="en-SE" sz="1200" dirty="0"/>
                    </a:p>
                  </a:txBody>
                  <a:tcPr anchor="ctr"/>
                </a:tc>
                <a:extLst>
                  <a:ext uri="{0D108BD9-81ED-4DB2-BD59-A6C34878D82A}">
                    <a16:rowId xmlns:a16="http://schemas.microsoft.com/office/drawing/2014/main" val="2910960606"/>
                  </a:ext>
                </a:extLst>
              </a:tr>
            </a:tbl>
          </a:graphicData>
        </a:graphic>
      </p:graphicFrame>
      <p:graphicFrame>
        <p:nvGraphicFramePr>
          <p:cNvPr id="9" name="Content Placeholder 10">
            <a:extLst>
              <a:ext uri="{FF2B5EF4-FFF2-40B4-BE49-F238E27FC236}">
                <a16:creationId xmlns:a16="http://schemas.microsoft.com/office/drawing/2014/main" id="{C8058408-0F90-4806-9F68-B184B400741D}"/>
              </a:ext>
            </a:extLst>
          </p:cNvPr>
          <p:cNvGraphicFramePr>
            <a:graphicFrameLocks/>
          </p:cNvGraphicFramePr>
          <p:nvPr>
            <p:extLst>
              <p:ext uri="{D42A27DB-BD31-4B8C-83A1-F6EECF244321}">
                <p14:modId xmlns:p14="http://schemas.microsoft.com/office/powerpoint/2010/main" val="2683776667"/>
              </p:ext>
            </p:extLst>
          </p:nvPr>
        </p:nvGraphicFramePr>
        <p:xfrm>
          <a:off x="6040497" y="1519203"/>
          <a:ext cx="4850631" cy="42148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9">
            <a:extLst>
              <a:ext uri="{FF2B5EF4-FFF2-40B4-BE49-F238E27FC236}">
                <a16:creationId xmlns:a16="http://schemas.microsoft.com/office/drawing/2014/main" id="{11A57573-0241-4404-8902-5DF74F0906D2}"/>
              </a:ext>
            </a:extLst>
          </p:cNvPr>
          <p:cNvGraphicFramePr>
            <a:graphicFrameLocks noGrp="1"/>
          </p:cNvGraphicFramePr>
          <p:nvPr>
            <p:extLst>
              <p:ext uri="{D42A27DB-BD31-4B8C-83A1-F6EECF244321}">
                <p14:modId xmlns:p14="http://schemas.microsoft.com/office/powerpoint/2010/main" val="602131421"/>
              </p:ext>
            </p:extLst>
          </p:nvPr>
        </p:nvGraphicFramePr>
        <p:xfrm>
          <a:off x="10891128" y="1606697"/>
          <a:ext cx="646914" cy="3502091"/>
        </p:xfrm>
        <a:graphic>
          <a:graphicData uri="http://schemas.openxmlformats.org/drawingml/2006/table">
            <a:tbl>
              <a:tblPr firstRow="1" bandRow="1">
                <a:tableStyleId>{2D5ABB26-0587-4C30-8999-92F81FD0307C}</a:tableStyleId>
              </a:tblPr>
              <a:tblGrid>
                <a:gridCol w="646914">
                  <a:extLst>
                    <a:ext uri="{9D8B030D-6E8A-4147-A177-3AD203B41FA5}">
                      <a16:colId xmlns:a16="http://schemas.microsoft.com/office/drawing/2014/main" val="1433149634"/>
                    </a:ext>
                  </a:extLst>
                </a:gridCol>
              </a:tblGrid>
              <a:tr h="345353">
                <a:tc>
                  <a:txBody>
                    <a:bodyPr/>
                    <a:lstStyle/>
                    <a:p>
                      <a:pPr algn="ctr"/>
                      <a:r>
                        <a:rPr lang="sv-SE" sz="1100" b="1" dirty="0"/>
                        <a:t>Bra %</a:t>
                      </a:r>
                      <a:endParaRPr lang="en-SE" sz="1100" b="1" dirty="0"/>
                    </a:p>
                  </a:txBody>
                  <a:tcPr anchor="ctr"/>
                </a:tc>
                <a:extLst>
                  <a:ext uri="{0D108BD9-81ED-4DB2-BD59-A6C34878D82A}">
                    <a16:rowId xmlns:a16="http://schemas.microsoft.com/office/drawing/2014/main" val="1824193198"/>
                  </a:ext>
                </a:extLst>
              </a:tr>
              <a:tr h="526123">
                <a:tc>
                  <a:txBody>
                    <a:bodyPr/>
                    <a:lstStyle/>
                    <a:p>
                      <a:pPr algn="ctr"/>
                      <a:r>
                        <a:rPr lang="sv-SE" sz="1200" dirty="0"/>
                        <a:t>45%</a:t>
                      </a:r>
                      <a:endParaRPr lang="en-SE" sz="1200" dirty="0"/>
                    </a:p>
                  </a:txBody>
                  <a:tcPr anchor="ctr"/>
                </a:tc>
                <a:extLst>
                  <a:ext uri="{0D108BD9-81ED-4DB2-BD59-A6C34878D82A}">
                    <a16:rowId xmlns:a16="http://schemas.microsoft.com/office/drawing/2014/main" val="3334855334"/>
                  </a:ext>
                </a:extLst>
              </a:tr>
              <a:tr h="526123">
                <a:tc>
                  <a:txBody>
                    <a:bodyPr/>
                    <a:lstStyle/>
                    <a:p>
                      <a:pPr algn="ctr"/>
                      <a:r>
                        <a:rPr lang="sv-SE" sz="1200" dirty="0"/>
                        <a:t>42%</a:t>
                      </a:r>
                      <a:endParaRPr lang="en-SE" sz="1200" dirty="0"/>
                    </a:p>
                  </a:txBody>
                  <a:tcPr anchor="ctr"/>
                </a:tc>
                <a:extLst>
                  <a:ext uri="{0D108BD9-81ED-4DB2-BD59-A6C34878D82A}">
                    <a16:rowId xmlns:a16="http://schemas.microsoft.com/office/drawing/2014/main" val="3967160015"/>
                  </a:ext>
                </a:extLst>
              </a:tr>
              <a:tr h="526123">
                <a:tc>
                  <a:txBody>
                    <a:bodyPr/>
                    <a:lstStyle/>
                    <a:p>
                      <a:pPr algn="ctr"/>
                      <a:r>
                        <a:rPr lang="sv-SE" sz="1200" dirty="0"/>
                        <a:t>40%</a:t>
                      </a:r>
                      <a:endParaRPr lang="en-SE" sz="1200" dirty="0"/>
                    </a:p>
                  </a:txBody>
                  <a:tcPr anchor="ctr"/>
                </a:tc>
                <a:extLst>
                  <a:ext uri="{0D108BD9-81ED-4DB2-BD59-A6C34878D82A}">
                    <a16:rowId xmlns:a16="http://schemas.microsoft.com/office/drawing/2014/main" val="3359541869"/>
                  </a:ext>
                </a:extLst>
              </a:tr>
              <a:tr h="526123">
                <a:tc>
                  <a:txBody>
                    <a:bodyPr/>
                    <a:lstStyle/>
                    <a:p>
                      <a:pPr algn="ctr"/>
                      <a:r>
                        <a:rPr lang="sv-SE" sz="1200" dirty="0"/>
                        <a:t>35%</a:t>
                      </a:r>
                      <a:endParaRPr lang="en-SE" sz="1200" dirty="0"/>
                    </a:p>
                  </a:txBody>
                  <a:tcPr anchor="ctr"/>
                </a:tc>
                <a:extLst>
                  <a:ext uri="{0D108BD9-81ED-4DB2-BD59-A6C34878D82A}">
                    <a16:rowId xmlns:a16="http://schemas.microsoft.com/office/drawing/2014/main" val="4094699928"/>
                  </a:ext>
                </a:extLst>
              </a:tr>
              <a:tr h="526123">
                <a:tc>
                  <a:txBody>
                    <a:bodyPr/>
                    <a:lstStyle/>
                    <a:p>
                      <a:pPr algn="ctr"/>
                      <a:r>
                        <a:rPr lang="sv-SE" sz="1200" dirty="0"/>
                        <a:t>31%</a:t>
                      </a:r>
                      <a:endParaRPr lang="en-SE" sz="1200" dirty="0"/>
                    </a:p>
                  </a:txBody>
                  <a:tcPr anchor="ctr"/>
                </a:tc>
                <a:extLst>
                  <a:ext uri="{0D108BD9-81ED-4DB2-BD59-A6C34878D82A}">
                    <a16:rowId xmlns:a16="http://schemas.microsoft.com/office/drawing/2014/main" val="3380199163"/>
                  </a:ext>
                </a:extLst>
              </a:tr>
              <a:tr h="526123">
                <a:tc>
                  <a:txBody>
                    <a:bodyPr/>
                    <a:lstStyle/>
                    <a:p>
                      <a:pPr algn="ctr"/>
                      <a:r>
                        <a:rPr lang="sv-SE" sz="1200" dirty="0"/>
                        <a:t>15%</a:t>
                      </a:r>
                      <a:endParaRPr lang="en-SE" sz="1200" dirty="0"/>
                    </a:p>
                  </a:txBody>
                  <a:tcPr anchor="ctr"/>
                </a:tc>
                <a:extLst>
                  <a:ext uri="{0D108BD9-81ED-4DB2-BD59-A6C34878D82A}">
                    <a16:rowId xmlns:a16="http://schemas.microsoft.com/office/drawing/2014/main" val="2910960606"/>
                  </a:ext>
                </a:extLst>
              </a:tr>
            </a:tbl>
          </a:graphicData>
        </a:graphic>
      </p:graphicFrame>
    </p:spTree>
    <p:extLst>
      <p:ext uri="{BB962C8B-B14F-4D97-AF65-F5344CB8AC3E}">
        <p14:creationId xmlns:p14="http://schemas.microsoft.com/office/powerpoint/2010/main" val="2876168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51FF26-7370-42EB-BEEA-8D70D1739ABA}"/>
              </a:ext>
            </a:extLst>
          </p:cNvPr>
          <p:cNvSpPr>
            <a:spLocks noGrp="1"/>
          </p:cNvSpPr>
          <p:nvPr>
            <p:ph type="body" sz="quarter" idx="15"/>
          </p:nvPr>
        </p:nvSpPr>
        <p:spPr>
          <a:xfrm>
            <a:off x="382932" y="910179"/>
            <a:ext cx="11185736" cy="661720"/>
          </a:xfrm>
        </p:spPr>
        <p:txBody>
          <a:bodyPr/>
          <a:lstStyle/>
          <a:p>
            <a:r>
              <a:rPr lang="sv-SE" dirty="0"/>
              <a:t>Sex av tio har inte fått frågor om sin sexuella hälsa vid hälso- eller vårdbesök. Av de som fått det, </a:t>
            </a:r>
            <a:br>
              <a:rPr lang="sv-SE" dirty="0"/>
            </a:br>
            <a:r>
              <a:rPr lang="sv-SE" dirty="0"/>
              <a:t>upplevs det främst som positivt. </a:t>
            </a:r>
            <a:endParaRPr lang="en-SE" dirty="0"/>
          </a:p>
        </p:txBody>
      </p:sp>
      <p:sp>
        <p:nvSpPr>
          <p:cNvPr id="4" name="Text Placeholder 3">
            <a:extLst>
              <a:ext uri="{FF2B5EF4-FFF2-40B4-BE49-F238E27FC236}">
                <a16:creationId xmlns:a16="http://schemas.microsoft.com/office/drawing/2014/main" id="{362A4252-3914-4470-9F2F-49BD490FB402}"/>
              </a:ext>
            </a:extLst>
          </p:cNvPr>
          <p:cNvSpPr>
            <a:spLocks noGrp="1"/>
          </p:cNvSpPr>
          <p:nvPr>
            <p:ph type="body" sz="quarter" idx="17"/>
          </p:nvPr>
        </p:nvSpPr>
        <p:spPr>
          <a:xfrm>
            <a:off x="404786" y="5734015"/>
            <a:ext cx="11463417" cy="369332"/>
          </a:xfrm>
        </p:spPr>
        <p:txBody>
          <a:bodyPr/>
          <a:lstStyle/>
          <a:p>
            <a:r>
              <a:rPr lang="sv-SE" dirty="0"/>
              <a:t>Har du i samband med besök inom hälso- och sjukvården fått frågor om din sexuella hälsa eller om ditt sexualliv?</a:t>
            </a:r>
            <a:br>
              <a:rPr lang="sv-SE" dirty="0"/>
            </a:br>
            <a:r>
              <a:rPr lang="sv-SE" dirty="0"/>
              <a:t>Bas: Samtliga, n= 2033, Viktad data. </a:t>
            </a:r>
            <a:endParaRPr lang="en-SE" dirty="0"/>
          </a:p>
        </p:txBody>
      </p:sp>
      <p:sp>
        <p:nvSpPr>
          <p:cNvPr id="5" name="Title 4">
            <a:extLst>
              <a:ext uri="{FF2B5EF4-FFF2-40B4-BE49-F238E27FC236}">
                <a16:creationId xmlns:a16="http://schemas.microsoft.com/office/drawing/2014/main" id="{3D2B48BD-6A6F-4B3A-A091-AD7D6A669010}"/>
              </a:ext>
            </a:extLst>
          </p:cNvPr>
          <p:cNvSpPr>
            <a:spLocks noGrp="1"/>
          </p:cNvSpPr>
          <p:nvPr>
            <p:ph type="title"/>
          </p:nvPr>
        </p:nvSpPr>
        <p:spPr/>
        <p:txBody>
          <a:bodyPr/>
          <a:lstStyle/>
          <a:p>
            <a:r>
              <a:rPr lang="sv-SE" dirty="0"/>
              <a:t>hälso- och sjukvården och sexuell hälsa</a:t>
            </a:r>
            <a:endParaRPr lang="en-SE" dirty="0"/>
          </a:p>
        </p:txBody>
      </p:sp>
      <p:graphicFrame>
        <p:nvGraphicFramePr>
          <p:cNvPr id="8" name="Content Placeholder 10">
            <a:extLst>
              <a:ext uri="{FF2B5EF4-FFF2-40B4-BE49-F238E27FC236}">
                <a16:creationId xmlns:a16="http://schemas.microsoft.com/office/drawing/2014/main" id="{B1000F70-1256-4543-9C73-03B057C8DDF6}"/>
              </a:ext>
            </a:extLst>
          </p:cNvPr>
          <p:cNvGraphicFramePr>
            <a:graphicFrameLocks noGrp="1"/>
          </p:cNvGraphicFramePr>
          <p:nvPr>
            <p:ph idx="1"/>
            <p:extLst>
              <p:ext uri="{D42A27DB-BD31-4B8C-83A1-F6EECF244321}">
                <p14:modId xmlns:p14="http://schemas.microsoft.com/office/powerpoint/2010/main" val="3866993423"/>
              </p:ext>
            </p:extLst>
          </p:nvPr>
        </p:nvGraphicFramePr>
        <p:xfrm>
          <a:off x="555054" y="1706811"/>
          <a:ext cx="9589407" cy="38922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1845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51FF26-7370-42EB-BEEA-8D70D1739ABA}"/>
              </a:ext>
            </a:extLst>
          </p:cNvPr>
          <p:cNvSpPr>
            <a:spLocks noGrp="1"/>
          </p:cNvSpPr>
          <p:nvPr>
            <p:ph type="body" sz="quarter" idx="15"/>
          </p:nvPr>
        </p:nvSpPr>
        <p:spPr>
          <a:xfrm>
            <a:off x="382932" y="910179"/>
            <a:ext cx="9003600" cy="353943"/>
          </a:xfrm>
        </p:spPr>
        <p:txBody>
          <a:bodyPr/>
          <a:lstStyle/>
          <a:p>
            <a:r>
              <a:rPr lang="sv-SE" dirty="0"/>
              <a:t>Män har i lägre utsträckning fått frågor om sin sexuella hälsa eller sitt sexualliv</a:t>
            </a:r>
            <a:endParaRPr lang="en-SE" dirty="0"/>
          </a:p>
        </p:txBody>
      </p:sp>
      <p:sp>
        <p:nvSpPr>
          <p:cNvPr id="4" name="Text Placeholder 3">
            <a:extLst>
              <a:ext uri="{FF2B5EF4-FFF2-40B4-BE49-F238E27FC236}">
                <a16:creationId xmlns:a16="http://schemas.microsoft.com/office/drawing/2014/main" id="{362A4252-3914-4470-9F2F-49BD490FB402}"/>
              </a:ext>
            </a:extLst>
          </p:cNvPr>
          <p:cNvSpPr>
            <a:spLocks noGrp="1"/>
          </p:cNvSpPr>
          <p:nvPr>
            <p:ph type="body" sz="quarter" idx="17"/>
          </p:nvPr>
        </p:nvSpPr>
        <p:spPr>
          <a:xfrm>
            <a:off x="404786" y="5734015"/>
            <a:ext cx="11463417" cy="369332"/>
          </a:xfrm>
        </p:spPr>
        <p:txBody>
          <a:bodyPr/>
          <a:lstStyle/>
          <a:p>
            <a:r>
              <a:rPr lang="sv-SE" dirty="0"/>
              <a:t>Har du i samband med besök inom hälso- och sjukvården fått frågor om din sexuella hälsa eller om ditt sexualliv?</a:t>
            </a:r>
            <a:br>
              <a:rPr lang="sv-SE" dirty="0"/>
            </a:br>
            <a:r>
              <a:rPr lang="sv-SE" dirty="0"/>
              <a:t>Bas: Kvinna, n= 1247, Män, n= 656, </a:t>
            </a:r>
            <a:r>
              <a:rPr lang="sv-SE" dirty="0" err="1"/>
              <a:t>Ickebinär</a:t>
            </a:r>
            <a:r>
              <a:rPr lang="sv-SE" dirty="0"/>
              <a:t>, n= 41, Queer, n= 41. Viktad data. </a:t>
            </a:r>
            <a:endParaRPr lang="en-SE" dirty="0"/>
          </a:p>
        </p:txBody>
      </p:sp>
      <p:sp>
        <p:nvSpPr>
          <p:cNvPr id="5" name="Title 4">
            <a:extLst>
              <a:ext uri="{FF2B5EF4-FFF2-40B4-BE49-F238E27FC236}">
                <a16:creationId xmlns:a16="http://schemas.microsoft.com/office/drawing/2014/main" id="{3D2B48BD-6A6F-4B3A-A091-AD7D6A669010}"/>
              </a:ext>
            </a:extLst>
          </p:cNvPr>
          <p:cNvSpPr>
            <a:spLocks noGrp="1"/>
          </p:cNvSpPr>
          <p:nvPr>
            <p:ph type="title"/>
          </p:nvPr>
        </p:nvSpPr>
        <p:spPr/>
        <p:txBody>
          <a:bodyPr/>
          <a:lstStyle/>
          <a:p>
            <a:r>
              <a:rPr lang="sv-SE" dirty="0"/>
              <a:t>hälso- och sjukvården och sexuell hälsa</a:t>
            </a:r>
            <a:endParaRPr lang="en-SE" dirty="0"/>
          </a:p>
        </p:txBody>
      </p:sp>
      <p:sp>
        <p:nvSpPr>
          <p:cNvPr id="6" name="Text Placeholder 5">
            <a:extLst>
              <a:ext uri="{FF2B5EF4-FFF2-40B4-BE49-F238E27FC236}">
                <a16:creationId xmlns:a16="http://schemas.microsoft.com/office/drawing/2014/main" id="{60A380F5-6488-47A7-880A-5C6D388B96F2}"/>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Männen har i lägre utsträckning fått frågor om sin sexuella hälsa/sexualitet i samband med hälso- eller vårdbesök. </a:t>
            </a:r>
          </a:p>
          <a:p>
            <a:pPr>
              <a:buClr>
                <a:srgbClr val="5C1237"/>
              </a:buClr>
              <a:buSzPct val="100000"/>
              <a:buFont typeface="Wingdings" panose="05000000000000000000" pitchFamily="2" charset="2"/>
              <a:buChar char="§"/>
            </a:pPr>
            <a:r>
              <a:rPr lang="sv-SE" dirty="0"/>
              <a:t>De som identifierar sig som icke-binär eller queer och fått frågor om sin sexuella hälsa/sexualitet har i större utsträckning upplevt det som något negativt. </a:t>
            </a:r>
          </a:p>
          <a:p>
            <a:endParaRPr lang="sv-SE" dirty="0"/>
          </a:p>
          <a:p>
            <a:endParaRPr lang="en-SE" dirty="0"/>
          </a:p>
        </p:txBody>
      </p:sp>
      <p:graphicFrame>
        <p:nvGraphicFramePr>
          <p:cNvPr id="8" name="Content Placeholder 10">
            <a:extLst>
              <a:ext uri="{FF2B5EF4-FFF2-40B4-BE49-F238E27FC236}">
                <a16:creationId xmlns:a16="http://schemas.microsoft.com/office/drawing/2014/main" id="{B1000F70-1256-4543-9C73-03B057C8DDF6}"/>
              </a:ext>
            </a:extLst>
          </p:cNvPr>
          <p:cNvGraphicFramePr>
            <a:graphicFrameLocks noGrp="1"/>
          </p:cNvGraphicFramePr>
          <p:nvPr>
            <p:ph idx="1"/>
            <p:extLst>
              <p:ext uri="{D42A27DB-BD31-4B8C-83A1-F6EECF244321}">
                <p14:modId xmlns:p14="http://schemas.microsoft.com/office/powerpoint/2010/main" val="851652091"/>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1370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51FF26-7370-42EB-BEEA-8D70D1739ABA}"/>
              </a:ext>
            </a:extLst>
          </p:cNvPr>
          <p:cNvSpPr>
            <a:spLocks noGrp="1"/>
          </p:cNvSpPr>
          <p:nvPr>
            <p:ph type="body" sz="quarter" idx="15"/>
          </p:nvPr>
        </p:nvSpPr>
        <p:spPr>
          <a:xfrm>
            <a:off x="382932" y="910179"/>
            <a:ext cx="9202373" cy="353943"/>
          </a:xfrm>
        </p:spPr>
        <p:txBody>
          <a:bodyPr/>
          <a:lstStyle/>
          <a:p>
            <a:r>
              <a:rPr lang="sv-SE" dirty="0"/>
              <a:t>Yngre har i högre utsträckning fått frågor om sin sexuella hälsa och sitt sexualliv</a:t>
            </a:r>
            <a:endParaRPr lang="en-SE" dirty="0"/>
          </a:p>
        </p:txBody>
      </p:sp>
      <p:sp>
        <p:nvSpPr>
          <p:cNvPr id="4" name="Text Placeholder 3">
            <a:extLst>
              <a:ext uri="{FF2B5EF4-FFF2-40B4-BE49-F238E27FC236}">
                <a16:creationId xmlns:a16="http://schemas.microsoft.com/office/drawing/2014/main" id="{362A4252-3914-4470-9F2F-49BD490FB402}"/>
              </a:ext>
            </a:extLst>
          </p:cNvPr>
          <p:cNvSpPr>
            <a:spLocks noGrp="1"/>
          </p:cNvSpPr>
          <p:nvPr>
            <p:ph type="body" sz="quarter" idx="17"/>
          </p:nvPr>
        </p:nvSpPr>
        <p:spPr>
          <a:xfrm>
            <a:off x="404786" y="5734015"/>
            <a:ext cx="11463417" cy="369332"/>
          </a:xfrm>
        </p:spPr>
        <p:txBody>
          <a:bodyPr/>
          <a:lstStyle/>
          <a:p>
            <a:r>
              <a:rPr lang="sv-SE" dirty="0"/>
              <a:t>Har du i samband med besök inom hälso- och sjukvården fått frågor om din sexuella hälsa eller om ditt sexualliv?</a:t>
            </a:r>
            <a:br>
              <a:rPr lang="sv-SE" dirty="0"/>
            </a:br>
            <a:r>
              <a:rPr lang="sv-SE" dirty="0"/>
              <a:t>Bas: 16-29 år, n= 714, 30-44 år, n=625, 45-64 år, n=541, 65-84 år, n=144. Viktad data. </a:t>
            </a:r>
            <a:endParaRPr lang="en-SE" dirty="0"/>
          </a:p>
        </p:txBody>
      </p:sp>
      <p:sp>
        <p:nvSpPr>
          <p:cNvPr id="5" name="Title 4">
            <a:extLst>
              <a:ext uri="{FF2B5EF4-FFF2-40B4-BE49-F238E27FC236}">
                <a16:creationId xmlns:a16="http://schemas.microsoft.com/office/drawing/2014/main" id="{3D2B48BD-6A6F-4B3A-A091-AD7D6A669010}"/>
              </a:ext>
            </a:extLst>
          </p:cNvPr>
          <p:cNvSpPr>
            <a:spLocks noGrp="1"/>
          </p:cNvSpPr>
          <p:nvPr>
            <p:ph type="title"/>
          </p:nvPr>
        </p:nvSpPr>
        <p:spPr/>
        <p:txBody>
          <a:bodyPr/>
          <a:lstStyle/>
          <a:p>
            <a:r>
              <a:rPr lang="sv-SE" dirty="0"/>
              <a:t>hälso- och sjukvården och sexuell hälsa</a:t>
            </a:r>
            <a:endParaRPr lang="en-SE" dirty="0"/>
          </a:p>
        </p:txBody>
      </p:sp>
      <p:sp>
        <p:nvSpPr>
          <p:cNvPr id="6" name="Text Placeholder 5">
            <a:extLst>
              <a:ext uri="{FF2B5EF4-FFF2-40B4-BE49-F238E27FC236}">
                <a16:creationId xmlns:a16="http://schemas.microsoft.com/office/drawing/2014/main" id="{60A380F5-6488-47A7-880A-5C6D388B96F2}"/>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Det är vanligare att man fått frågor om sin sexuella hälsa/sexualliv vid yngre ålder. I gruppen 16-29 år är det 42% som fått frågor om detta vid besök inom hälso- och sjukvården. </a:t>
            </a:r>
          </a:p>
        </p:txBody>
      </p:sp>
      <p:graphicFrame>
        <p:nvGraphicFramePr>
          <p:cNvPr id="8" name="Content Placeholder 10">
            <a:extLst>
              <a:ext uri="{FF2B5EF4-FFF2-40B4-BE49-F238E27FC236}">
                <a16:creationId xmlns:a16="http://schemas.microsoft.com/office/drawing/2014/main" id="{B1000F70-1256-4543-9C73-03B057C8DDF6}"/>
              </a:ext>
            </a:extLst>
          </p:cNvPr>
          <p:cNvGraphicFramePr>
            <a:graphicFrameLocks noGrp="1"/>
          </p:cNvGraphicFramePr>
          <p:nvPr>
            <p:ph idx="1"/>
            <p:extLst>
              <p:ext uri="{D42A27DB-BD31-4B8C-83A1-F6EECF244321}">
                <p14:modId xmlns:p14="http://schemas.microsoft.com/office/powerpoint/2010/main" val="926087042"/>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9413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5D451-7B7D-460D-BE01-23CACE36210D}"/>
              </a:ext>
            </a:extLst>
          </p:cNvPr>
          <p:cNvSpPr>
            <a:spLocks noGrp="1"/>
          </p:cNvSpPr>
          <p:nvPr>
            <p:ph type="body" sz="quarter" idx="15"/>
          </p:nvPr>
        </p:nvSpPr>
        <p:spPr>
          <a:xfrm>
            <a:off x="382932" y="910179"/>
            <a:ext cx="11669395" cy="661720"/>
          </a:xfrm>
        </p:spPr>
        <p:txBody>
          <a:bodyPr/>
          <a:lstStyle/>
          <a:p>
            <a:r>
              <a:rPr lang="sv-SE" dirty="0"/>
              <a:t>En majoritet har inte använt läkemedel för att öka lust eller erektion. Intresset för att prova framöver är</a:t>
            </a:r>
            <a:br>
              <a:rPr lang="sv-SE" dirty="0"/>
            </a:br>
            <a:r>
              <a:rPr lang="sv-SE" dirty="0"/>
              <a:t>relativt svagt. </a:t>
            </a:r>
            <a:endParaRPr lang="en-SE" dirty="0"/>
          </a:p>
        </p:txBody>
      </p:sp>
      <p:sp>
        <p:nvSpPr>
          <p:cNvPr id="4" name="Text Placeholder 3">
            <a:extLst>
              <a:ext uri="{FF2B5EF4-FFF2-40B4-BE49-F238E27FC236}">
                <a16:creationId xmlns:a16="http://schemas.microsoft.com/office/drawing/2014/main" id="{3752FB60-03BB-490D-BC9A-21B957BBA9B0}"/>
              </a:ext>
            </a:extLst>
          </p:cNvPr>
          <p:cNvSpPr>
            <a:spLocks noGrp="1"/>
          </p:cNvSpPr>
          <p:nvPr>
            <p:ph type="body" sz="quarter" idx="17"/>
          </p:nvPr>
        </p:nvSpPr>
        <p:spPr>
          <a:xfrm>
            <a:off x="404786" y="5760744"/>
            <a:ext cx="11463417" cy="369332"/>
          </a:xfrm>
        </p:spPr>
        <p:txBody>
          <a:bodyPr/>
          <a:lstStyle/>
          <a:p>
            <a:r>
              <a:rPr lang="sv-SE" dirty="0"/>
              <a:t>Har du använt läkemedel för att öka lust eller erektion? </a:t>
            </a:r>
            <a:br>
              <a:rPr lang="sv-SE" dirty="0"/>
            </a:br>
            <a:r>
              <a:rPr lang="sv-SE" dirty="0"/>
              <a:t>Bas: Samtliga, n= 2033. Viktad data. </a:t>
            </a:r>
          </a:p>
        </p:txBody>
      </p:sp>
      <p:sp>
        <p:nvSpPr>
          <p:cNvPr id="5" name="Title 4">
            <a:extLst>
              <a:ext uri="{FF2B5EF4-FFF2-40B4-BE49-F238E27FC236}">
                <a16:creationId xmlns:a16="http://schemas.microsoft.com/office/drawing/2014/main" id="{B1D874F9-C20A-4866-B68A-576CB8DA1244}"/>
              </a:ext>
            </a:extLst>
          </p:cNvPr>
          <p:cNvSpPr>
            <a:spLocks noGrp="1"/>
          </p:cNvSpPr>
          <p:nvPr>
            <p:ph type="title"/>
          </p:nvPr>
        </p:nvSpPr>
        <p:spPr/>
        <p:txBody>
          <a:bodyPr/>
          <a:lstStyle/>
          <a:p>
            <a:r>
              <a:rPr lang="sv-SE" dirty="0"/>
              <a:t>Läkemedel för lust och erektion</a:t>
            </a:r>
            <a:endParaRPr lang="en-SE" dirty="0"/>
          </a:p>
        </p:txBody>
      </p:sp>
      <p:graphicFrame>
        <p:nvGraphicFramePr>
          <p:cNvPr id="7" name="Content Placeholder 10">
            <a:extLst>
              <a:ext uri="{FF2B5EF4-FFF2-40B4-BE49-F238E27FC236}">
                <a16:creationId xmlns:a16="http://schemas.microsoft.com/office/drawing/2014/main" id="{A4453B41-958D-4456-BEE0-FF52BBDD780C}"/>
              </a:ext>
            </a:extLst>
          </p:cNvPr>
          <p:cNvGraphicFramePr>
            <a:graphicFrameLocks noGrp="1"/>
          </p:cNvGraphicFramePr>
          <p:nvPr>
            <p:ph idx="1"/>
            <p:extLst>
              <p:ext uri="{D42A27DB-BD31-4B8C-83A1-F6EECF244321}">
                <p14:modId xmlns:p14="http://schemas.microsoft.com/office/powerpoint/2010/main" val="1174293115"/>
              </p:ext>
            </p:extLst>
          </p:nvPr>
        </p:nvGraphicFramePr>
        <p:xfrm>
          <a:off x="404785" y="1450136"/>
          <a:ext cx="8696183"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3623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5D451-7B7D-460D-BE01-23CACE36210D}"/>
              </a:ext>
            </a:extLst>
          </p:cNvPr>
          <p:cNvSpPr>
            <a:spLocks noGrp="1"/>
          </p:cNvSpPr>
          <p:nvPr>
            <p:ph type="body" sz="quarter" idx="15"/>
          </p:nvPr>
        </p:nvSpPr>
        <p:spPr>
          <a:xfrm>
            <a:off x="382932" y="910179"/>
            <a:ext cx="9008410" cy="353943"/>
          </a:xfrm>
        </p:spPr>
        <p:txBody>
          <a:bodyPr/>
          <a:lstStyle/>
          <a:p>
            <a:r>
              <a:rPr lang="sv-SE" dirty="0"/>
              <a:t>Finns en tydlig åldersdimension till att använda läkemedel för lust och erektion</a:t>
            </a:r>
            <a:endParaRPr lang="en-SE" dirty="0"/>
          </a:p>
        </p:txBody>
      </p:sp>
      <p:sp>
        <p:nvSpPr>
          <p:cNvPr id="4" name="Text Placeholder 3">
            <a:extLst>
              <a:ext uri="{FF2B5EF4-FFF2-40B4-BE49-F238E27FC236}">
                <a16:creationId xmlns:a16="http://schemas.microsoft.com/office/drawing/2014/main" id="{3752FB60-03BB-490D-BC9A-21B957BBA9B0}"/>
              </a:ext>
            </a:extLst>
          </p:cNvPr>
          <p:cNvSpPr>
            <a:spLocks noGrp="1"/>
          </p:cNvSpPr>
          <p:nvPr>
            <p:ph type="body" sz="quarter" idx="17"/>
          </p:nvPr>
        </p:nvSpPr>
        <p:spPr>
          <a:xfrm>
            <a:off x="404786" y="5760744"/>
            <a:ext cx="11463417" cy="369332"/>
          </a:xfrm>
        </p:spPr>
        <p:txBody>
          <a:bodyPr/>
          <a:lstStyle/>
          <a:p>
            <a:r>
              <a:rPr lang="sv-SE" dirty="0"/>
              <a:t>Har du använt läkemedel för att öka lust eller erektion? </a:t>
            </a:r>
            <a:br>
              <a:rPr lang="sv-SE" dirty="0"/>
            </a:br>
            <a:r>
              <a:rPr lang="sv-SE" dirty="0"/>
              <a:t>Bas: 16-29 år, n= 714, 30-44 år, n=625, 45-64 år, n=541, 65-84 år, n=144. Viktad data.</a:t>
            </a:r>
          </a:p>
        </p:txBody>
      </p:sp>
      <p:sp>
        <p:nvSpPr>
          <p:cNvPr id="5" name="Title 4">
            <a:extLst>
              <a:ext uri="{FF2B5EF4-FFF2-40B4-BE49-F238E27FC236}">
                <a16:creationId xmlns:a16="http://schemas.microsoft.com/office/drawing/2014/main" id="{B1D874F9-C20A-4866-B68A-576CB8DA1244}"/>
              </a:ext>
            </a:extLst>
          </p:cNvPr>
          <p:cNvSpPr>
            <a:spLocks noGrp="1"/>
          </p:cNvSpPr>
          <p:nvPr>
            <p:ph type="title"/>
          </p:nvPr>
        </p:nvSpPr>
        <p:spPr/>
        <p:txBody>
          <a:bodyPr/>
          <a:lstStyle/>
          <a:p>
            <a:r>
              <a:rPr lang="sv-SE" dirty="0"/>
              <a:t>Läkemedel för lust och erektion</a:t>
            </a:r>
            <a:endParaRPr lang="en-SE" dirty="0"/>
          </a:p>
        </p:txBody>
      </p:sp>
      <p:graphicFrame>
        <p:nvGraphicFramePr>
          <p:cNvPr id="7" name="Content Placeholder 10">
            <a:extLst>
              <a:ext uri="{FF2B5EF4-FFF2-40B4-BE49-F238E27FC236}">
                <a16:creationId xmlns:a16="http://schemas.microsoft.com/office/drawing/2014/main" id="{A4453B41-958D-4456-BEE0-FF52BBDD780C}"/>
              </a:ext>
            </a:extLst>
          </p:cNvPr>
          <p:cNvGraphicFramePr>
            <a:graphicFrameLocks noGrp="1"/>
          </p:cNvGraphicFramePr>
          <p:nvPr>
            <p:ph idx="1"/>
            <p:extLst>
              <p:ext uri="{D42A27DB-BD31-4B8C-83A1-F6EECF244321}">
                <p14:modId xmlns:p14="http://schemas.microsoft.com/office/powerpoint/2010/main" val="3680964670"/>
              </p:ext>
            </p:extLst>
          </p:nvPr>
        </p:nvGraphicFramePr>
        <p:xfrm>
          <a:off x="652014" y="1545932"/>
          <a:ext cx="10084118"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7825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5D451-7B7D-460D-BE01-23CACE36210D}"/>
              </a:ext>
            </a:extLst>
          </p:cNvPr>
          <p:cNvSpPr>
            <a:spLocks noGrp="1"/>
          </p:cNvSpPr>
          <p:nvPr>
            <p:ph type="body" sz="quarter" idx="15"/>
          </p:nvPr>
        </p:nvSpPr>
        <p:spPr>
          <a:xfrm>
            <a:off x="382932" y="910179"/>
            <a:ext cx="9079134" cy="353943"/>
          </a:xfrm>
        </p:spPr>
        <p:txBody>
          <a:bodyPr/>
          <a:lstStyle/>
          <a:p>
            <a:r>
              <a:rPr lang="sv-SE" dirty="0"/>
              <a:t>Vanligare att män fått utskrivet läkemedel av läkare för att öka lust och erektion</a:t>
            </a:r>
            <a:endParaRPr lang="en-SE" dirty="0"/>
          </a:p>
        </p:txBody>
      </p:sp>
      <p:sp>
        <p:nvSpPr>
          <p:cNvPr id="4" name="Text Placeholder 3">
            <a:extLst>
              <a:ext uri="{FF2B5EF4-FFF2-40B4-BE49-F238E27FC236}">
                <a16:creationId xmlns:a16="http://schemas.microsoft.com/office/drawing/2014/main" id="{3752FB60-03BB-490D-BC9A-21B957BBA9B0}"/>
              </a:ext>
            </a:extLst>
          </p:cNvPr>
          <p:cNvSpPr>
            <a:spLocks noGrp="1"/>
          </p:cNvSpPr>
          <p:nvPr>
            <p:ph type="body" sz="quarter" idx="17"/>
          </p:nvPr>
        </p:nvSpPr>
        <p:spPr>
          <a:xfrm>
            <a:off x="404786" y="5760744"/>
            <a:ext cx="11463417" cy="369332"/>
          </a:xfrm>
        </p:spPr>
        <p:txBody>
          <a:bodyPr/>
          <a:lstStyle/>
          <a:p>
            <a:r>
              <a:rPr lang="sv-SE" dirty="0"/>
              <a:t>Har du använt läkemedel för att öka lust eller erektion? </a:t>
            </a:r>
            <a:br>
              <a:rPr lang="sv-SE" dirty="0"/>
            </a:br>
            <a:r>
              <a:rPr lang="sv-SE" dirty="0"/>
              <a:t>Bas: Kvinna, n= 1247, Män, n= 656, </a:t>
            </a:r>
            <a:r>
              <a:rPr lang="sv-SE" dirty="0" err="1"/>
              <a:t>Ickebinär</a:t>
            </a:r>
            <a:r>
              <a:rPr lang="sv-SE" dirty="0"/>
              <a:t>, n= 41, Queer, n= 41. Viktad data.</a:t>
            </a:r>
          </a:p>
        </p:txBody>
      </p:sp>
      <p:sp>
        <p:nvSpPr>
          <p:cNvPr id="5" name="Title 4">
            <a:extLst>
              <a:ext uri="{FF2B5EF4-FFF2-40B4-BE49-F238E27FC236}">
                <a16:creationId xmlns:a16="http://schemas.microsoft.com/office/drawing/2014/main" id="{B1D874F9-C20A-4866-B68A-576CB8DA1244}"/>
              </a:ext>
            </a:extLst>
          </p:cNvPr>
          <p:cNvSpPr>
            <a:spLocks noGrp="1"/>
          </p:cNvSpPr>
          <p:nvPr>
            <p:ph type="title"/>
          </p:nvPr>
        </p:nvSpPr>
        <p:spPr/>
        <p:txBody>
          <a:bodyPr/>
          <a:lstStyle/>
          <a:p>
            <a:r>
              <a:rPr lang="sv-SE" dirty="0"/>
              <a:t>Läkemedel för lust och erektion</a:t>
            </a:r>
            <a:endParaRPr lang="en-SE" dirty="0"/>
          </a:p>
        </p:txBody>
      </p:sp>
      <p:graphicFrame>
        <p:nvGraphicFramePr>
          <p:cNvPr id="7" name="Content Placeholder 10">
            <a:extLst>
              <a:ext uri="{FF2B5EF4-FFF2-40B4-BE49-F238E27FC236}">
                <a16:creationId xmlns:a16="http://schemas.microsoft.com/office/drawing/2014/main" id="{A4453B41-958D-4456-BEE0-FF52BBDD780C}"/>
              </a:ext>
            </a:extLst>
          </p:cNvPr>
          <p:cNvGraphicFramePr>
            <a:graphicFrameLocks noGrp="1"/>
          </p:cNvGraphicFramePr>
          <p:nvPr>
            <p:ph idx="1"/>
            <p:extLst>
              <p:ext uri="{D42A27DB-BD31-4B8C-83A1-F6EECF244321}">
                <p14:modId xmlns:p14="http://schemas.microsoft.com/office/powerpoint/2010/main" val="3642165984"/>
              </p:ext>
            </p:extLst>
          </p:nvPr>
        </p:nvGraphicFramePr>
        <p:xfrm>
          <a:off x="404813" y="1462088"/>
          <a:ext cx="9771921"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3254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616FB8-C56D-4647-A9DF-5D295387E88E}"/>
              </a:ext>
            </a:extLst>
          </p:cNvPr>
          <p:cNvSpPr>
            <a:spLocks noGrp="1"/>
          </p:cNvSpPr>
          <p:nvPr>
            <p:ph type="body" sz="quarter" idx="15"/>
          </p:nvPr>
        </p:nvSpPr>
        <p:spPr>
          <a:xfrm>
            <a:off x="382932" y="985485"/>
            <a:ext cx="10132115" cy="353943"/>
          </a:xfrm>
        </p:spPr>
        <p:txBody>
          <a:bodyPr/>
          <a:lstStyle/>
          <a:p>
            <a:r>
              <a:rPr lang="sv-SE" dirty="0"/>
              <a:t>En knapp tredjedel tar läkemedel som påverkar deras lust eller sexuella funktion negativt</a:t>
            </a:r>
            <a:endParaRPr lang="en-SE" dirty="0"/>
          </a:p>
        </p:txBody>
      </p:sp>
      <p:sp>
        <p:nvSpPr>
          <p:cNvPr id="4" name="Text Placeholder 3">
            <a:extLst>
              <a:ext uri="{FF2B5EF4-FFF2-40B4-BE49-F238E27FC236}">
                <a16:creationId xmlns:a16="http://schemas.microsoft.com/office/drawing/2014/main" id="{59E50F84-1718-4138-AF2D-3CDB81CDD846}"/>
              </a:ext>
            </a:extLst>
          </p:cNvPr>
          <p:cNvSpPr>
            <a:spLocks noGrp="1"/>
          </p:cNvSpPr>
          <p:nvPr>
            <p:ph type="body" sz="quarter" idx="17"/>
          </p:nvPr>
        </p:nvSpPr>
        <p:spPr>
          <a:xfrm>
            <a:off x="404786" y="5760744"/>
            <a:ext cx="11463417" cy="369332"/>
          </a:xfrm>
        </p:spPr>
        <p:txBody>
          <a:bodyPr/>
          <a:lstStyle/>
          <a:p>
            <a:r>
              <a:rPr lang="sv-SE" dirty="0"/>
              <a:t>Använder du andra läkemedel som påverkar din lust eller sexuella funktion? </a:t>
            </a:r>
            <a:br>
              <a:rPr lang="sv-SE" dirty="0"/>
            </a:br>
            <a:r>
              <a:rPr lang="sv-SE" dirty="0"/>
              <a:t>Viktad data.</a:t>
            </a:r>
            <a:endParaRPr lang="en-SE" dirty="0"/>
          </a:p>
        </p:txBody>
      </p:sp>
      <p:sp>
        <p:nvSpPr>
          <p:cNvPr id="5" name="Title 4">
            <a:extLst>
              <a:ext uri="{FF2B5EF4-FFF2-40B4-BE49-F238E27FC236}">
                <a16:creationId xmlns:a16="http://schemas.microsoft.com/office/drawing/2014/main" id="{DDACA05A-24E5-466C-88EC-2FE33C4FD580}"/>
              </a:ext>
            </a:extLst>
          </p:cNvPr>
          <p:cNvSpPr>
            <a:spLocks noGrp="1"/>
          </p:cNvSpPr>
          <p:nvPr>
            <p:ph type="title"/>
          </p:nvPr>
        </p:nvSpPr>
        <p:spPr/>
        <p:txBody>
          <a:bodyPr/>
          <a:lstStyle/>
          <a:p>
            <a:r>
              <a:rPr lang="sv-SE" dirty="0"/>
              <a:t>Andra läkemedel</a:t>
            </a:r>
            <a:endParaRPr lang="en-SE" dirty="0"/>
          </a:p>
        </p:txBody>
      </p:sp>
      <p:sp>
        <p:nvSpPr>
          <p:cNvPr id="6" name="Text Placeholder 5">
            <a:extLst>
              <a:ext uri="{FF2B5EF4-FFF2-40B4-BE49-F238E27FC236}">
                <a16:creationId xmlns:a16="http://schemas.microsoft.com/office/drawing/2014/main" id="{A1553B10-E9B0-4C52-A7BA-874356ED3537}"/>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Män uppger i lägre utsträckning att deras lust påverkats negativt av läkemedel (25%)</a:t>
            </a:r>
          </a:p>
          <a:p>
            <a:pPr>
              <a:buClr>
                <a:srgbClr val="5C1237"/>
              </a:buClr>
              <a:buSzPct val="100000"/>
              <a:buFont typeface="Wingdings" panose="05000000000000000000" pitchFamily="2" charset="2"/>
              <a:buChar char="§"/>
            </a:pPr>
            <a:r>
              <a:rPr lang="sv-SE" dirty="0"/>
              <a:t>Det är runt 30% inom alla åldersgrupper som tar något läkemedel som påverkar deras sexualitet negativt. </a:t>
            </a:r>
          </a:p>
          <a:p>
            <a:pPr>
              <a:buClr>
                <a:srgbClr val="5C1237"/>
              </a:buClr>
              <a:buSzPct val="100000"/>
              <a:buFont typeface="Wingdings" panose="05000000000000000000" pitchFamily="2" charset="2"/>
              <a:buChar char="§"/>
            </a:pPr>
            <a:r>
              <a:rPr lang="sv-SE" dirty="0"/>
              <a:t>Bland de som har oro/ångest och  långvarig/kronisk sjukdom är det 46%, respektive 43% som upplevt negativ påverkan på lust eller sexuell funktion av sina läkemedel.</a:t>
            </a:r>
          </a:p>
          <a:p>
            <a:endParaRPr lang="sv-SE" dirty="0"/>
          </a:p>
          <a:p>
            <a:endParaRPr lang="en-SE" dirty="0"/>
          </a:p>
        </p:txBody>
      </p:sp>
      <p:graphicFrame>
        <p:nvGraphicFramePr>
          <p:cNvPr id="7" name="Content Placeholder 10">
            <a:extLst>
              <a:ext uri="{FF2B5EF4-FFF2-40B4-BE49-F238E27FC236}">
                <a16:creationId xmlns:a16="http://schemas.microsoft.com/office/drawing/2014/main" id="{0C3B519F-FACE-45D5-A55F-C4516F9E0D11}"/>
              </a:ext>
            </a:extLst>
          </p:cNvPr>
          <p:cNvGraphicFramePr>
            <a:graphicFrameLocks noGrp="1"/>
          </p:cNvGraphicFramePr>
          <p:nvPr>
            <p:ph idx="1"/>
            <p:extLst>
              <p:ext uri="{D42A27DB-BD31-4B8C-83A1-F6EECF244321}">
                <p14:modId xmlns:p14="http://schemas.microsoft.com/office/powerpoint/2010/main" val="2676306470"/>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7358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9E8DF1-6973-4E49-B96C-0A0B218FA9C5}"/>
              </a:ext>
            </a:extLst>
          </p:cNvPr>
          <p:cNvSpPr>
            <a:spLocks noGrp="1"/>
          </p:cNvSpPr>
          <p:nvPr>
            <p:ph type="body" sz="quarter" idx="15"/>
          </p:nvPr>
        </p:nvSpPr>
        <p:spPr>
          <a:xfrm>
            <a:off x="382932" y="910179"/>
            <a:ext cx="6140637" cy="353943"/>
          </a:xfrm>
        </p:spPr>
        <p:txBody>
          <a:bodyPr/>
          <a:lstStyle/>
          <a:p>
            <a:r>
              <a:rPr lang="sv-SE" dirty="0"/>
              <a:t>Drygt hälften har levt sexuellt som du själva önskar</a:t>
            </a:r>
            <a:endParaRPr lang="en-SE" dirty="0"/>
          </a:p>
        </p:txBody>
      </p:sp>
      <p:sp>
        <p:nvSpPr>
          <p:cNvPr id="4" name="Text Placeholder 3">
            <a:extLst>
              <a:ext uri="{FF2B5EF4-FFF2-40B4-BE49-F238E27FC236}">
                <a16:creationId xmlns:a16="http://schemas.microsoft.com/office/drawing/2014/main" id="{9088E81A-73DD-48D0-957D-46FB5178914C}"/>
              </a:ext>
            </a:extLst>
          </p:cNvPr>
          <p:cNvSpPr>
            <a:spLocks noGrp="1"/>
          </p:cNvSpPr>
          <p:nvPr>
            <p:ph type="body" sz="quarter" idx="17"/>
          </p:nvPr>
        </p:nvSpPr>
        <p:spPr>
          <a:xfrm>
            <a:off x="404786" y="5760744"/>
            <a:ext cx="11463417" cy="369332"/>
          </a:xfrm>
        </p:spPr>
        <p:txBody>
          <a:bodyPr/>
          <a:lstStyle/>
          <a:p>
            <a:r>
              <a:rPr lang="sv-SE" dirty="0"/>
              <a:t>Har du, så här långt i livet, kunnat leva sexuellt så som du själv önskar? </a:t>
            </a:r>
            <a:br>
              <a:rPr lang="sv-SE" dirty="0"/>
            </a:br>
            <a:r>
              <a:rPr lang="sv-SE" dirty="0"/>
              <a:t>Bas: Samtliga, n= 2033. Viktad data.</a:t>
            </a:r>
            <a:endParaRPr lang="en-SE" dirty="0"/>
          </a:p>
        </p:txBody>
      </p:sp>
      <p:sp>
        <p:nvSpPr>
          <p:cNvPr id="5" name="Title 4">
            <a:extLst>
              <a:ext uri="{FF2B5EF4-FFF2-40B4-BE49-F238E27FC236}">
                <a16:creationId xmlns:a16="http://schemas.microsoft.com/office/drawing/2014/main" id="{EF89B626-2E12-48EF-907B-9DCC33BB32BC}"/>
              </a:ext>
            </a:extLst>
          </p:cNvPr>
          <p:cNvSpPr>
            <a:spLocks noGrp="1"/>
          </p:cNvSpPr>
          <p:nvPr>
            <p:ph type="title"/>
          </p:nvPr>
        </p:nvSpPr>
        <p:spPr/>
        <p:txBody>
          <a:bodyPr/>
          <a:lstStyle/>
          <a:p>
            <a:r>
              <a:rPr lang="sv-SE" dirty="0"/>
              <a:t>Sexuell frihet</a:t>
            </a:r>
            <a:endParaRPr lang="en-SE" dirty="0"/>
          </a:p>
        </p:txBody>
      </p:sp>
      <p:graphicFrame>
        <p:nvGraphicFramePr>
          <p:cNvPr id="7" name="Content Placeholder 10">
            <a:extLst>
              <a:ext uri="{FF2B5EF4-FFF2-40B4-BE49-F238E27FC236}">
                <a16:creationId xmlns:a16="http://schemas.microsoft.com/office/drawing/2014/main" id="{6F9DAF9D-6A84-4FDD-9958-178FFEF8CA16}"/>
              </a:ext>
            </a:extLst>
          </p:cNvPr>
          <p:cNvGraphicFramePr>
            <a:graphicFrameLocks noGrp="1"/>
          </p:cNvGraphicFramePr>
          <p:nvPr>
            <p:ph idx="1"/>
            <p:extLst>
              <p:ext uri="{D42A27DB-BD31-4B8C-83A1-F6EECF244321}">
                <p14:modId xmlns:p14="http://schemas.microsoft.com/office/powerpoint/2010/main" val="2742362515"/>
              </p:ext>
            </p:extLst>
          </p:nvPr>
        </p:nvGraphicFramePr>
        <p:xfrm>
          <a:off x="404813" y="1462088"/>
          <a:ext cx="7448269" cy="4214812"/>
        </p:xfrm>
        <a:graphic>
          <a:graphicData uri="http://schemas.openxmlformats.org/drawingml/2006/chart">
            <c:chart xmlns:c="http://schemas.openxmlformats.org/drawingml/2006/chart" xmlns:r="http://schemas.openxmlformats.org/officeDocument/2006/relationships" r:id="rId3"/>
          </a:graphicData>
        </a:graphic>
      </p:graphicFrame>
      <p:sp>
        <p:nvSpPr>
          <p:cNvPr id="9" name="Left Brace 8">
            <a:extLst>
              <a:ext uri="{FF2B5EF4-FFF2-40B4-BE49-F238E27FC236}">
                <a16:creationId xmlns:a16="http://schemas.microsoft.com/office/drawing/2014/main" id="{B91310CA-17CF-41EA-8C2E-128775C7FF15}"/>
              </a:ext>
            </a:extLst>
          </p:cNvPr>
          <p:cNvSpPr/>
          <p:nvPr/>
        </p:nvSpPr>
        <p:spPr>
          <a:xfrm rot="5400000">
            <a:off x="5825336" y="847239"/>
            <a:ext cx="311826" cy="3356386"/>
          </a:xfrm>
          <a:prstGeom prst="leftBrace">
            <a:avLst>
              <a:gd name="adj1" fmla="val 21200"/>
              <a:gd name="adj2" fmla="val 49678"/>
            </a:avLst>
          </a:prstGeom>
          <a:ln w="15875">
            <a:solidFill>
              <a:srgbClr val="5C12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dirty="0"/>
          </a:p>
        </p:txBody>
      </p:sp>
      <p:sp>
        <p:nvSpPr>
          <p:cNvPr id="10" name="TextBox 9">
            <a:extLst>
              <a:ext uri="{FF2B5EF4-FFF2-40B4-BE49-F238E27FC236}">
                <a16:creationId xmlns:a16="http://schemas.microsoft.com/office/drawing/2014/main" id="{4D5D4052-BAFF-426E-BE1E-FFF5443C2D02}"/>
              </a:ext>
            </a:extLst>
          </p:cNvPr>
          <p:cNvSpPr txBox="1"/>
          <p:nvPr/>
        </p:nvSpPr>
        <p:spPr>
          <a:xfrm>
            <a:off x="5783133" y="2061742"/>
            <a:ext cx="999898" cy="307777"/>
          </a:xfrm>
          <a:prstGeom prst="rect">
            <a:avLst/>
          </a:prstGeom>
          <a:noFill/>
        </p:spPr>
        <p:txBody>
          <a:bodyPr wrap="square" rtlCol="0">
            <a:spAutoFit/>
          </a:bodyPr>
          <a:lstStyle/>
          <a:p>
            <a:r>
              <a:rPr lang="sv-SE" sz="1400" b="1" dirty="0"/>
              <a:t>56%</a:t>
            </a:r>
            <a:endParaRPr lang="en-SE" sz="1400" b="1" dirty="0"/>
          </a:p>
        </p:txBody>
      </p:sp>
    </p:spTree>
    <p:extLst>
      <p:ext uri="{BB962C8B-B14F-4D97-AF65-F5344CB8AC3E}">
        <p14:creationId xmlns:p14="http://schemas.microsoft.com/office/powerpoint/2010/main" val="2228845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9E8DF1-6973-4E49-B96C-0A0B218FA9C5}"/>
              </a:ext>
            </a:extLst>
          </p:cNvPr>
          <p:cNvSpPr>
            <a:spLocks noGrp="1"/>
          </p:cNvSpPr>
          <p:nvPr>
            <p:ph type="body" sz="quarter" idx="15"/>
          </p:nvPr>
        </p:nvSpPr>
        <p:spPr>
          <a:xfrm>
            <a:off x="382932" y="910179"/>
            <a:ext cx="10002272" cy="353943"/>
          </a:xfrm>
        </p:spPr>
        <p:txBody>
          <a:bodyPr/>
          <a:lstStyle/>
          <a:p>
            <a:r>
              <a:rPr lang="sv-SE" dirty="0"/>
              <a:t>Kvinnor upplever i högre utsträckning att de kunnat leva sexuellt så som de själv önskar</a:t>
            </a:r>
            <a:endParaRPr lang="en-SE" dirty="0"/>
          </a:p>
        </p:txBody>
      </p:sp>
      <p:sp>
        <p:nvSpPr>
          <p:cNvPr id="4" name="Text Placeholder 3">
            <a:extLst>
              <a:ext uri="{FF2B5EF4-FFF2-40B4-BE49-F238E27FC236}">
                <a16:creationId xmlns:a16="http://schemas.microsoft.com/office/drawing/2014/main" id="{9088E81A-73DD-48D0-957D-46FB5178914C}"/>
              </a:ext>
            </a:extLst>
          </p:cNvPr>
          <p:cNvSpPr>
            <a:spLocks noGrp="1"/>
          </p:cNvSpPr>
          <p:nvPr>
            <p:ph type="body" sz="quarter" idx="17"/>
          </p:nvPr>
        </p:nvSpPr>
        <p:spPr>
          <a:xfrm>
            <a:off x="404786" y="5760744"/>
            <a:ext cx="11463417" cy="369332"/>
          </a:xfrm>
        </p:spPr>
        <p:txBody>
          <a:bodyPr/>
          <a:lstStyle/>
          <a:p>
            <a:r>
              <a:rPr lang="sv-SE" dirty="0"/>
              <a:t>Har du, så här långt i livet, kunnat leva sexuellt så som du själv önskar? </a:t>
            </a:r>
            <a:br>
              <a:rPr lang="sv-SE" dirty="0"/>
            </a:br>
            <a:r>
              <a:rPr lang="sv-SE" dirty="0"/>
              <a:t>Bas: 16-29 år, n= 714, 30-44 år, n=625, 45-64 år, n=541, 65-84 år, n=144. Kvinna, n= 1247, Män, n= 656, </a:t>
            </a:r>
            <a:r>
              <a:rPr lang="sv-SE" dirty="0" err="1"/>
              <a:t>Ickebinär</a:t>
            </a:r>
            <a:r>
              <a:rPr lang="sv-SE" dirty="0"/>
              <a:t>, n= 41, Queer, n= 41. Viktad data</a:t>
            </a:r>
            <a:endParaRPr lang="en-SE" dirty="0"/>
          </a:p>
        </p:txBody>
      </p:sp>
      <p:sp>
        <p:nvSpPr>
          <p:cNvPr id="5" name="Title 4">
            <a:extLst>
              <a:ext uri="{FF2B5EF4-FFF2-40B4-BE49-F238E27FC236}">
                <a16:creationId xmlns:a16="http://schemas.microsoft.com/office/drawing/2014/main" id="{EF89B626-2E12-48EF-907B-9DCC33BB32BC}"/>
              </a:ext>
            </a:extLst>
          </p:cNvPr>
          <p:cNvSpPr>
            <a:spLocks noGrp="1"/>
          </p:cNvSpPr>
          <p:nvPr>
            <p:ph type="title"/>
          </p:nvPr>
        </p:nvSpPr>
        <p:spPr/>
        <p:txBody>
          <a:bodyPr/>
          <a:lstStyle/>
          <a:p>
            <a:r>
              <a:rPr lang="sv-SE" dirty="0"/>
              <a:t>Sexuell frihet</a:t>
            </a:r>
            <a:endParaRPr lang="en-SE" dirty="0"/>
          </a:p>
        </p:txBody>
      </p:sp>
      <p:graphicFrame>
        <p:nvGraphicFramePr>
          <p:cNvPr id="7" name="Content Placeholder 10">
            <a:extLst>
              <a:ext uri="{FF2B5EF4-FFF2-40B4-BE49-F238E27FC236}">
                <a16:creationId xmlns:a16="http://schemas.microsoft.com/office/drawing/2014/main" id="{6F9DAF9D-6A84-4FDD-9958-178FFEF8CA16}"/>
              </a:ext>
            </a:extLst>
          </p:cNvPr>
          <p:cNvGraphicFramePr>
            <a:graphicFrameLocks noGrp="1"/>
          </p:cNvGraphicFramePr>
          <p:nvPr>
            <p:ph idx="1"/>
            <p:extLst>
              <p:ext uri="{D42A27DB-BD31-4B8C-83A1-F6EECF244321}">
                <p14:modId xmlns:p14="http://schemas.microsoft.com/office/powerpoint/2010/main" val="585293573"/>
              </p:ext>
            </p:extLst>
          </p:nvPr>
        </p:nvGraphicFramePr>
        <p:xfrm>
          <a:off x="404814" y="1462088"/>
          <a:ext cx="5027798"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D182F799-27BB-4A45-854B-CB94C6D5D598}"/>
              </a:ext>
            </a:extLst>
          </p:cNvPr>
          <p:cNvGraphicFramePr>
            <a:graphicFrameLocks noGrp="1"/>
          </p:cNvGraphicFramePr>
          <p:nvPr>
            <p:extLst>
              <p:ext uri="{D42A27DB-BD31-4B8C-83A1-F6EECF244321}">
                <p14:modId xmlns:p14="http://schemas.microsoft.com/office/powerpoint/2010/main" val="2946938347"/>
              </p:ext>
            </p:extLst>
          </p:nvPr>
        </p:nvGraphicFramePr>
        <p:xfrm>
          <a:off x="5311353" y="1697748"/>
          <a:ext cx="784647" cy="2755488"/>
        </p:xfrm>
        <a:graphic>
          <a:graphicData uri="http://schemas.openxmlformats.org/drawingml/2006/table">
            <a:tbl>
              <a:tblPr firstRow="1" bandRow="1">
                <a:tableStyleId>{2D5ABB26-0587-4C30-8999-92F81FD0307C}</a:tableStyleId>
              </a:tblPr>
              <a:tblGrid>
                <a:gridCol w="784647">
                  <a:extLst>
                    <a:ext uri="{9D8B030D-6E8A-4147-A177-3AD203B41FA5}">
                      <a16:colId xmlns:a16="http://schemas.microsoft.com/office/drawing/2014/main" val="1433149634"/>
                    </a:ext>
                  </a:extLst>
                </a:gridCol>
              </a:tblGrid>
              <a:tr h="382158">
                <a:tc>
                  <a:txBody>
                    <a:bodyPr/>
                    <a:lstStyle/>
                    <a:p>
                      <a:pPr algn="ctr"/>
                      <a:r>
                        <a:rPr lang="sv-SE" sz="1100" b="1" dirty="0"/>
                        <a:t>Ja/i stort sett %</a:t>
                      </a:r>
                      <a:endParaRPr lang="en-SE" sz="1100" b="1" dirty="0"/>
                    </a:p>
                  </a:txBody>
                  <a:tcPr anchor="ctr"/>
                </a:tc>
                <a:extLst>
                  <a:ext uri="{0D108BD9-81ED-4DB2-BD59-A6C34878D82A}">
                    <a16:rowId xmlns:a16="http://schemas.microsoft.com/office/drawing/2014/main" val="1824193198"/>
                  </a:ext>
                </a:extLst>
              </a:tr>
              <a:tr h="582192">
                <a:tc>
                  <a:txBody>
                    <a:bodyPr/>
                    <a:lstStyle/>
                    <a:p>
                      <a:pPr algn="ctr"/>
                      <a:r>
                        <a:rPr lang="sv-SE" sz="1200" dirty="0"/>
                        <a:t>61%</a:t>
                      </a:r>
                      <a:endParaRPr lang="en-SE" sz="1200" dirty="0"/>
                    </a:p>
                  </a:txBody>
                  <a:tcPr anchor="ctr"/>
                </a:tc>
                <a:extLst>
                  <a:ext uri="{0D108BD9-81ED-4DB2-BD59-A6C34878D82A}">
                    <a16:rowId xmlns:a16="http://schemas.microsoft.com/office/drawing/2014/main" val="3334855334"/>
                  </a:ext>
                </a:extLst>
              </a:tr>
              <a:tr h="582192">
                <a:tc>
                  <a:txBody>
                    <a:bodyPr/>
                    <a:lstStyle/>
                    <a:p>
                      <a:pPr algn="ctr"/>
                      <a:r>
                        <a:rPr lang="sv-SE" sz="1200" dirty="0"/>
                        <a:t>51%</a:t>
                      </a:r>
                      <a:endParaRPr lang="en-SE" sz="1200" dirty="0"/>
                    </a:p>
                  </a:txBody>
                  <a:tcPr anchor="ctr"/>
                </a:tc>
                <a:extLst>
                  <a:ext uri="{0D108BD9-81ED-4DB2-BD59-A6C34878D82A}">
                    <a16:rowId xmlns:a16="http://schemas.microsoft.com/office/drawing/2014/main" val="3967160015"/>
                  </a:ext>
                </a:extLst>
              </a:tr>
              <a:tr h="582192">
                <a:tc>
                  <a:txBody>
                    <a:bodyPr/>
                    <a:lstStyle/>
                    <a:p>
                      <a:pPr algn="ctr"/>
                      <a:r>
                        <a:rPr lang="sv-SE" sz="1200" dirty="0"/>
                        <a:t>53%</a:t>
                      </a:r>
                      <a:endParaRPr lang="en-SE" sz="1200" dirty="0"/>
                    </a:p>
                  </a:txBody>
                  <a:tcPr anchor="ctr"/>
                </a:tc>
                <a:extLst>
                  <a:ext uri="{0D108BD9-81ED-4DB2-BD59-A6C34878D82A}">
                    <a16:rowId xmlns:a16="http://schemas.microsoft.com/office/drawing/2014/main" val="3359541869"/>
                  </a:ext>
                </a:extLst>
              </a:tr>
              <a:tr h="582192">
                <a:tc>
                  <a:txBody>
                    <a:bodyPr/>
                    <a:lstStyle/>
                    <a:p>
                      <a:pPr algn="ctr"/>
                      <a:r>
                        <a:rPr lang="sv-SE" sz="1200" dirty="0"/>
                        <a:t>59%</a:t>
                      </a:r>
                      <a:endParaRPr lang="en-SE" sz="1200" dirty="0"/>
                    </a:p>
                  </a:txBody>
                  <a:tcPr anchor="ctr"/>
                </a:tc>
                <a:extLst>
                  <a:ext uri="{0D108BD9-81ED-4DB2-BD59-A6C34878D82A}">
                    <a16:rowId xmlns:a16="http://schemas.microsoft.com/office/drawing/2014/main" val="2910960606"/>
                  </a:ext>
                </a:extLst>
              </a:tr>
            </a:tbl>
          </a:graphicData>
        </a:graphic>
      </p:graphicFrame>
      <p:graphicFrame>
        <p:nvGraphicFramePr>
          <p:cNvPr id="9" name="Content Placeholder 10">
            <a:extLst>
              <a:ext uri="{FF2B5EF4-FFF2-40B4-BE49-F238E27FC236}">
                <a16:creationId xmlns:a16="http://schemas.microsoft.com/office/drawing/2014/main" id="{3117D37D-4A53-4A19-900E-7DF6362A0892}"/>
              </a:ext>
            </a:extLst>
          </p:cNvPr>
          <p:cNvGraphicFramePr>
            <a:graphicFrameLocks/>
          </p:cNvGraphicFramePr>
          <p:nvPr>
            <p:extLst>
              <p:ext uri="{D42A27DB-BD31-4B8C-83A1-F6EECF244321}">
                <p14:modId xmlns:p14="http://schemas.microsoft.com/office/powerpoint/2010/main" val="4187909904"/>
              </p:ext>
            </p:extLst>
          </p:nvPr>
        </p:nvGraphicFramePr>
        <p:xfrm>
          <a:off x="5945503" y="1486863"/>
          <a:ext cx="5057036" cy="42148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9">
            <a:extLst>
              <a:ext uri="{FF2B5EF4-FFF2-40B4-BE49-F238E27FC236}">
                <a16:creationId xmlns:a16="http://schemas.microsoft.com/office/drawing/2014/main" id="{297F8DB9-BF63-47D2-8484-479E7BED199E}"/>
              </a:ext>
            </a:extLst>
          </p:cNvPr>
          <p:cNvGraphicFramePr>
            <a:graphicFrameLocks noGrp="1"/>
          </p:cNvGraphicFramePr>
          <p:nvPr>
            <p:extLst>
              <p:ext uri="{D42A27DB-BD31-4B8C-83A1-F6EECF244321}">
                <p14:modId xmlns:p14="http://schemas.microsoft.com/office/powerpoint/2010/main" val="1835484248"/>
              </p:ext>
            </p:extLst>
          </p:nvPr>
        </p:nvGraphicFramePr>
        <p:xfrm>
          <a:off x="11153036" y="1738494"/>
          <a:ext cx="784647" cy="2675956"/>
        </p:xfrm>
        <a:graphic>
          <a:graphicData uri="http://schemas.openxmlformats.org/drawingml/2006/table">
            <a:tbl>
              <a:tblPr firstRow="1" bandRow="1">
                <a:tableStyleId>{2D5ABB26-0587-4C30-8999-92F81FD0307C}</a:tableStyleId>
              </a:tblPr>
              <a:tblGrid>
                <a:gridCol w="784647">
                  <a:extLst>
                    <a:ext uri="{9D8B030D-6E8A-4147-A177-3AD203B41FA5}">
                      <a16:colId xmlns:a16="http://schemas.microsoft.com/office/drawing/2014/main" val="1433149634"/>
                    </a:ext>
                  </a:extLst>
                </a:gridCol>
              </a:tblGrid>
              <a:tr h="412147">
                <a:tc>
                  <a:txBody>
                    <a:bodyPr/>
                    <a:lstStyle/>
                    <a:p>
                      <a:pPr algn="ctr"/>
                      <a:r>
                        <a:rPr lang="sv-SE" sz="1100" b="1" dirty="0"/>
                        <a:t>Ja/i stort sett %</a:t>
                      </a:r>
                      <a:endParaRPr lang="en-SE" sz="1100" b="1" dirty="0"/>
                    </a:p>
                  </a:txBody>
                  <a:tcPr anchor="ctr"/>
                </a:tc>
                <a:extLst>
                  <a:ext uri="{0D108BD9-81ED-4DB2-BD59-A6C34878D82A}">
                    <a16:rowId xmlns:a16="http://schemas.microsoft.com/office/drawing/2014/main" val="1824193198"/>
                  </a:ext>
                </a:extLst>
              </a:tr>
              <a:tr h="562309">
                <a:tc>
                  <a:txBody>
                    <a:bodyPr/>
                    <a:lstStyle/>
                    <a:p>
                      <a:pPr algn="ctr"/>
                      <a:r>
                        <a:rPr lang="sv-SE" sz="1200" dirty="0"/>
                        <a:t>62%</a:t>
                      </a:r>
                      <a:endParaRPr lang="en-SE" sz="1200" dirty="0"/>
                    </a:p>
                  </a:txBody>
                  <a:tcPr anchor="ctr"/>
                </a:tc>
                <a:extLst>
                  <a:ext uri="{0D108BD9-81ED-4DB2-BD59-A6C34878D82A}">
                    <a16:rowId xmlns:a16="http://schemas.microsoft.com/office/drawing/2014/main" val="3334855334"/>
                  </a:ext>
                </a:extLst>
              </a:tr>
              <a:tr h="562309">
                <a:tc>
                  <a:txBody>
                    <a:bodyPr/>
                    <a:lstStyle/>
                    <a:p>
                      <a:pPr algn="ctr"/>
                      <a:r>
                        <a:rPr lang="sv-SE" sz="1200" dirty="0"/>
                        <a:t>50%</a:t>
                      </a:r>
                      <a:endParaRPr lang="en-SE" sz="1200" dirty="0"/>
                    </a:p>
                  </a:txBody>
                  <a:tcPr anchor="ctr"/>
                </a:tc>
                <a:extLst>
                  <a:ext uri="{0D108BD9-81ED-4DB2-BD59-A6C34878D82A}">
                    <a16:rowId xmlns:a16="http://schemas.microsoft.com/office/drawing/2014/main" val="3967160015"/>
                  </a:ext>
                </a:extLst>
              </a:tr>
              <a:tr h="562309">
                <a:tc>
                  <a:txBody>
                    <a:bodyPr/>
                    <a:lstStyle/>
                    <a:p>
                      <a:pPr algn="ctr"/>
                      <a:r>
                        <a:rPr lang="sv-SE" sz="1200" dirty="0"/>
                        <a:t>44%</a:t>
                      </a:r>
                      <a:endParaRPr lang="en-SE" sz="1200" dirty="0"/>
                    </a:p>
                  </a:txBody>
                  <a:tcPr anchor="ctr"/>
                </a:tc>
                <a:extLst>
                  <a:ext uri="{0D108BD9-81ED-4DB2-BD59-A6C34878D82A}">
                    <a16:rowId xmlns:a16="http://schemas.microsoft.com/office/drawing/2014/main" val="3359541869"/>
                  </a:ext>
                </a:extLst>
              </a:tr>
              <a:tr h="562309">
                <a:tc>
                  <a:txBody>
                    <a:bodyPr/>
                    <a:lstStyle/>
                    <a:p>
                      <a:pPr algn="ctr"/>
                      <a:r>
                        <a:rPr lang="sv-SE" sz="1200" dirty="0"/>
                        <a:t>56%</a:t>
                      </a:r>
                      <a:endParaRPr lang="en-SE" sz="1200" dirty="0"/>
                    </a:p>
                  </a:txBody>
                  <a:tcPr anchor="ctr"/>
                </a:tc>
                <a:extLst>
                  <a:ext uri="{0D108BD9-81ED-4DB2-BD59-A6C34878D82A}">
                    <a16:rowId xmlns:a16="http://schemas.microsoft.com/office/drawing/2014/main" val="2910960606"/>
                  </a:ext>
                </a:extLst>
              </a:tr>
            </a:tbl>
          </a:graphicData>
        </a:graphic>
      </p:graphicFrame>
    </p:spTree>
    <p:extLst>
      <p:ext uri="{BB962C8B-B14F-4D97-AF65-F5344CB8AC3E}">
        <p14:creationId xmlns:p14="http://schemas.microsoft.com/office/powerpoint/2010/main" val="35782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60A1D0-625A-44DF-960A-56EDEFC25F29}"/>
              </a:ext>
            </a:extLst>
          </p:cNvPr>
          <p:cNvSpPr>
            <a:spLocks noGrp="1"/>
          </p:cNvSpPr>
          <p:nvPr>
            <p:ph idx="1"/>
          </p:nvPr>
        </p:nvSpPr>
        <p:spPr>
          <a:xfrm>
            <a:off x="404786" y="1808820"/>
            <a:ext cx="4948264" cy="3868080"/>
          </a:xfrm>
        </p:spPr>
        <p:txBody>
          <a:bodyPr/>
          <a:lstStyle/>
          <a:p>
            <a:r>
              <a:rPr lang="sv" dirty="0"/>
              <a:t>Sexuell och reproduktiv hälsa är ett tillstånd av fysiskt, känslomässigt, psykiskt och socialt välbefinnande i förhållande till samtliga aspekter av sexualitet och reproduktion, inte bara avsaknad av sjukdom, dysfunktion eller skada. Därför måste ett positivt synsätt på sexualitet och reproduktion beakta den roll som njutbara sexuella relationer, förtroende och kommunikation spelar för självkänslan och det allmänna välbefinnandet. Alla människor har rätt att själva fatta beslut om den egna kroppen och ha tillgång till tjänster som stödjer den rätten. Att uppnå en god sexuell och reproduktiv hälsa är beroende av att vi inser att sexuella och reproduktiva rättigheter är del av de mänskliga rättigheterna. </a:t>
            </a:r>
            <a:br>
              <a:rPr lang="sv" dirty="0"/>
            </a:br>
            <a:r>
              <a:rPr lang="sv" sz="1100" dirty="0"/>
              <a:t>- (Källa: Folkhälsomyndigheten)</a:t>
            </a:r>
            <a:endParaRPr lang="en-SE" dirty="0"/>
          </a:p>
        </p:txBody>
      </p:sp>
      <p:sp>
        <p:nvSpPr>
          <p:cNvPr id="3" name="Text Placeholder 2">
            <a:extLst>
              <a:ext uri="{FF2B5EF4-FFF2-40B4-BE49-F238E27FC236}">
                <a16:creationId xmlns:a16="http://schemas.microsoft.com/office/drawing/2014/main" id="{D6B1DADE-1E26-4512-85F5-549FC6B4A9C5}"/>
              </a:ext>
            </a:extLst>
          </p:cNvPr>
          <p:cNvSpPr>
            <a:spLocks noGrp="1"/>
          </p:cNvSpPr>
          <p:nvPr>
            <p:ph type="body" sz="quarter" idx="15"/>
          </p:nvPr>
        </p:nvSpPr>
        <p:spPr>
          <a:xfrm>
            <a:off x="485775" y="1368596"/>
            <a:ext cx="4008836" cy="353943"/>
          </a:xfrm>
        </p:spPr>
        <p:txBody>
          <a:bodyPr/>
          <a:lstStyle/>
          <a:p>
            <a:r>
              <a:rPr lang="sv-SE" dirty="0"/>
              <a:t>Vad har vi haft för avsikt att mäta?</a:t>
            </a:r>
            <a:endParaRPr lang="en-SE" dirty="0"/>
          </a:p>
        </p:txBody>
      </p:sp>
      <p:sp>
        <p:nvSpPr>
          <p:cNvPr id="4" name="Text Placeholder 3">
            <a:extLst>
              <a:ext uri="{FF2B5EF4-FFF2-40B4-BE49-F238E27FC236}">
                <a16:creationId xmlns:a16="http://schemas.microsoft.com/office/drawing/2014/main" id="{8B47A7D8-D634-408E-A943-7D65C801E2D1}"/>
              </a:ext>
            </a:extLst>
          </p:cNvPr>
          <p:cNvSpPr>
            <a:spLocks noGrp="1"/>
          </p:cNvSpPr>
          <p:nvPr>
            <p:ph type="body" sz="quarter" idx="17"/>
          </p:nvPr>
        </p:nvSpPr>
        <p:spPr/>
        <p:txBody>
          <a:bodyPr/>
          <a:lstStyle/>
          <a:p>
            <a:endParaRPr lang="en-SE" dirty="0"/>
          </a:p>
        </p:txBody>
      </p:sp>
      <p:sp>
        <p:nvSpPr>
          <p:cNvPr id="5" name="Title 4">
            <a:extLst>
              <a:ext uri="{FF2B5EF4-FFF2-40B4-BE49-F238E27FC236}">
                <a16:creationId xmlns:a16="http://schemas.microsoft.com/office/drawing/2014/main" id="{6E202F70-4764-4B77-BFBD-509F4FD7F7F9}"/>
              </a:ext>
            </a:extLst>
          </p:cNvPr>
          <p:cNvSpPr>
            <a:spLocks noGrp="1"/>
          </p:cNvSpPr>
          <p:nvPr>
            <p:ph type="title"/>
          </p:nvPr>
        </p:nvSpPr>
        <p:spPr/>
        <p:txBody>
          <a:bodyPr/>
          <a:lstStyle/>
          <a:p>
            <a:r>
              <a:rPr lang="sv-SE" dirty="0" err="1"/>
              <a:t>srhr</a:t>
            </a:r>
            <a:endParaRPr lang="en-SE" dirty="0"/>
          </a:p>
        </p:txBody>
      </p:sp>
      <p:sp>
        <p:nvSpPr>
          <p:cNvPr id="6" name="Rectangle 5">
            <a:extLst>
              <a:ext uri="{FF2B5EF4-FFF2-40B4-BE49-F238E27FC236}">
                <a16:creationId xmlns:a16="http://schemas.microsoft.com/office/drawing/2014/main" id="{64CB398C-136B-4AEF-B23B-8874AC2FBE45}"/>
              </a:ext>
            </a:extLst>
          </p:cNvPr>
          <p:cNvSpPr/>
          <p:nvPr/>
        </p:nvSpPr>
        <p:spPr>
          <a:xfrm>
            <a:off x="6315075" y="1885950"/>
            <a:ext cx="5219700" cy="3457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v" sz="1600" b="1" dirty="0">
                <a:solidFill>
                  <a:schemeClr val="tx1"/>
                </a:solidFill>
              </a:rPr>
              <a:t>Det innebär att alla har rätt till att få:</a:t>
            </a:r>
          </a:p>
          <a:p>
            <a:pPr marL="171450" indent="-171450">
              <a:buFont typeface="Wingdings" panose="05000000000000000000" pitchFamily="2" charset="2"/>
              <a:buChar char="§"/>
            </a:pP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sin kroppsliga integritet, personliga sfär och självbestämmanderätt respekterad </a:t>
            </a: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fritt definiera sin egen sexualitet, inklusive sin sexuella läggning, könsidentitet och könsuttryck </a:t>
            </a: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bestämma om och när man vill vara sexuellt aktiv</a:t>
            </a: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själv välja sexpartner</a:t>
            </a: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ha säkra och njutbara sexuella erfarenheter</a:t>
            </a: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avgöra om, när och med vem man ska ingå äktenskap</a:t>
            </a: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bestämma om, när och hur man skaffar barn och hur många barn man vill ha</a:t>
            </a:r>
            <a:endParaRPr lang="en-SE" sz="1200" dirty="0">
              <a:solidFill>
                <a:schemeClr val="tx1"/>
              </a:solidFill>
            </a:endParaRPr>
          </a:p>
          <a:p>
            <a:pPr marL="171450" lvl="0" indent="-171450">
              <a:buFont typeface="Wingdings" panose="05000000000000000000" pitchFamily="2" charset="2"/>
              <a:buChar char="§"/>
            </a:pPr>
            <a:r>
              <a:rPr lang="sv" sz="1200" dirty="0">
                <a:solidFill>
                  <a:schemeClr val="tx1"/>
                </a:solidFill>
              </a:rPr>
              <a:t>under hela livet ha tillgång till information, resurser, tjänster och stöd som krävs för att uppnå</a:t>
            </a:r>
            <a:r>
              <a:rPr lang="sv-SE" sz="1200" dirty="0">
                <a:solidFill>
                  <a:schemeClr val="tx1"/>
                </a:solidFill>
              </a:rPr>
              <a:t> </a:t>
            </a:r>
            <a:r>
              <a:rPr lang="sv" sz="1200" dirty="0">
                <a:solidFill>
                  <a:schemeClr val="tx1"/>
                </a:solidFill>
              </a:rPr>
              <a:t>det som nämnts ovan, fritt från diskriminering, tvång, utnyttjande och våld.</a:t>
            </a:r>
            <a:endParaRPr lang="en-SE" sz="1200" dirty="0">
              <a:solidFill>
                <a:schemeClr val="tx1"/>
              </a:solidFill>
            </a:endParaRPr>
          </a:p>
        </p:txBody>
      </p:sp>
    </p:spTree>
    <p:extLst>
      <p:ext uri="{BB962C8B-B14F-4D97-AF65-F5344CB8AC3E}">
        <p14:creationId xmlns:p14="http://schemas.microsoft.com/office/powerpoint/2010/main" val="3925127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9E8DF1-6973-4E49-B96C-0A0B218FA9C5}"/>
              </a:ext>
            </a:extLst>
          </p:cNvPr>
          <p:cNvSpPr>
            <a:spLocks noGrp="1"/>
          </p:cNvSpPr>
          <p:nvPr>
            <p:ph type="body" sz="quarter" idx="15"/>
          </p:nvPr>
        </p:nvSpPr>
        <p:spPr>
          <a:xfrm>
            <a:off x="382932" y="910179"/>
            <a:ext cx="10672327" cy="353943"/>
          </a:xfrm>
        </p:spPr>
        <p:txBody>
          <a:bodyPr/>
          <a:lstStyle/>
          <a:p>
            <a:r>
              <a:rPr lang="sv-SE" dirty="0"/>
              <a:t>Homosexuella och asexuella uppger att de känt sig mer begränsade i att leva ut sin sexualitet</a:t>
            </a:r>
            <a:endParaRPr lang="en-SE" dirty="0"/>
          </a:p>
        </p:txBody>
      </p:sp>
      <p:sp>
        <p:nvSpPr>
          <p:cNvPr id="4" name="Text Placeholder 3">
            <a:extLst>
              <a:ext uri="{FF2B5EF4-FFF2-40B4-BE49-F238E27FC236}">
                <a16:creationId xmlns:a16="http://schemas.microsoft.com/office/drawing/2014/main" id="{9088E81A-73DD-48D0-957D-46FB5178914C}"/>
              </a:ext>
            </a:extLst>
          </p:cNvPr>
          <p:cNvSpPr>
            <a:spLocks noGrp="1"/>
          </p:cNvSpPr>
          <p:nvPr>
            <p:ph type="body" sz="quarter" idx="17"/>
          </p:nvPr>
        </p:nvSpPr>
        <p:spPr>
          <a:xfrm>
            <a:off x="323797" y="5736366"/>
            <a:ext cx="11463417" cy="369332"/>
          </a:xfrm>
        </p:spPr>
        <p:txBody>
          <a:bodyPr/>
          <a:lstStyle/>
          <a:p>
            <a:r>
              <a:rPr lang="sv-SE" dirty="0"/>
              <a:t>Har du, så här långt i livet, kunnat leva sexuellt så som du själv önskar? </a:t>
            </a:r>
            <a:br>
              <a:rPr lang="sv-SE" dirty="0"/>
            </a:br>
            <a:r>
              <a:rPr lang="sv-SE" dirty="0"/>
              <a:t>Viktad data.</a:t>
            </a:r>
            <a:endParaRPr lang="en-SE" dirty="0"/>
          </a:p>
        </p:txBody>
      </p:sp>
      <p:sp>
        <p:nvSpPr>
          <p:cNvPr id="5" name="Title 4">
            <a:extLst>
              <a:ext uri="{FF2B5EF4-FFF2-40B4-BE49-F238E27FC236}">
                <a16:creationId xmlns:a16="http://schemas.microsoft.com/office/drawing/2014/main" id="{EF89B626-2E12-48EF-907B-9DCC33BB32BC}"/>
              </a:ext>
            </a:extLst>
          </p:cNvPr>
          <p:cNvSpPr>
            <a:spLocks noGrp="1"/>
          </p:cNvSpPr>
          <p:nvPr>
            <p:ph type="title"/>
          </p:nvPr>
        </p:nvSpPr>
        <p:spPr/>
        <p:txBody>
          <a:bodyPr/>
          <a:lstStyle/>
          <a:p>
            <a:r>
              <a:rPr lang="sv-SE" dirty="0"/>
              <a:t>Sexuell frihet</a:t>
            </a:r>
            <a:endParaRPr lang="en-SE" dirty="0"/>
          </a:p>
        </p:txBody>
      </p:sp>
      <p:sp>
        <p:nvSpPr>
          <p:cNvPr id="6" name="Text Placeholder 5">
            <a:extLst>
              <a:ext uri="{FF2B5EF4-FFF2-40B4-BE49-F238E27FC236}">
                <a16:creationId xmlns:a16="http://schemas.microsoft.com/office/drawing/2014/main" id="{7C7B9EB1-5C77-4D96-94E8-AB1932CEC5A1}"/>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De med transerfarenhet uppger i högre utsträckning att de bara delvis eller inte alls kunnat leva sexuellt som de själv önskar (54%). </a:t>
            </a:r>
          </a:p>
          <a:p>
            <a:pPr>
              <a:buClr>
                <a:srgbClr val="5C1237"/>
              </a:buClr>
              <a:buSzPct val="100000"/>
              <a:buFont typeface="Wingdings" panose="05000000000000000000" pitchFamily="2" charset="2"/>
              <a:buChar char="§"/>
            </a:pPr>
            <a:r>
              <a:rPr lang="sv-SE" sz="1400" dirty="0"/>
              <a:t>Homosexuella uppger i högre grad än andra att de inte kunnat leva som sexuellt som de önskar (50%). Dessa utgör en liten grupp i undersökningen, men det finns en tendens till att homosexuella män uppger detta i högre grad än homosexuella kvinnor. Samma tendens finns inom gruppen bisexuella/</a:t>
            </a:r>
            <a:r>
              <a:rPr lang="sv-SE" sz="1400" dirty="0" err="1"/>
              <a:t>pansexuella</a:t>
            </a:r>
            <a:r>
              <a:rPr lang="sv-SE" sz="1400" dirty="0"/>
              <a:t> – männen känner sig mer begränsade än kvinnorna. </a:t>
            </a:r>
          </a:p>
          <a:p>
            <a:pPr>
              <a:buClr>
                <a:srgbClr val="5C1237"/>
              </a:buClr>
              <a:buSzPct val="100000"/>
              <a:buFont typeface="Wingdings" panose="05000000000000000000" pitchFamily="2" charset="2"/>
              <a:buChar char="§"/>
            </a:pPr>
            <a:r>
              <a:rPr lang="sv-SE" sz="1400" dirty="0"/>
              <a:t>Bland de som identifierar sig som asexuella uppger 55% att de enbart delvis eller inte alls kunnat leva sexuellt som de själva önskar. </a:t>
            </a:r>
          </a:p>
          <a:p>
            <a:endParaRPr lang="en-SE" sz="1400" dirty="0"/>
          </a:p>
        </p:txBody>
      </p:sp>
      <p:graphicFrame>
        <p:nvGraphicFramePr>
          <p:cNvPr id="7" name="Content Placeholder 10">
            <a:extLst>
              <a:ext uri="{FF2B5EF4-FFF2-40B4-BE49-F238E27FC236}">
                <a16:creationId xmlns:a16="http://schemas.microsoft.com/office/drawing/2014/main" id="{6F9DAF9D-6A84-4FDD-9958-178FFEF8CA16}"/>
              </a:ext>
            </a:extLst>
          </p:cNvPr>
          <p:cNvGraphicFramePr>
            <a:graphicFrameLocks noGrp="1"/>
          </p:cNvGraphicFramePr>
          <p:nvPr>
            <p:ph idx="1"/>
            <p:extLst>
              <p:ext uri="{D42A27DB-BD31-4B8C-83A1-F6EECF244321}">
                <p14:modId xmlns:p14="http://schemas.microsoft.com/office/powerpoint/2010/main" val="1483210846"/>
              </p:ext>
            </p:extLst>
          </p:nvPr>
        </p:nvGraphicFramePr>
        <p:xfrm>
          <a:off x="404814" y="1462087"/>
          <a:ext cx="6092805" cy="4485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CDFE5234-115F-4BED-AF12-5B27794B6F3C}"/>
              </a:ext>
            </a:extLst>
          </p:cNvPr>
          <p:cNvGraphicFramePr>
            <a:graphicFrameLocks noGrp="1"/>
          </p:cNvGraphicFramePr>
          <p:nvPr>
            <p:extLst>
              <p:ext uri="{D42A27DB-BD31-4B8C-83A1-F6EECF244321}">
                <p14:modId xmlns:p14="http://schemas.microsoft.com/office/powerpoint/2010/main" val="4274336036"/>
              </p:ext>
            </p:extLst>
          </p:nvPr>
        </p:nvGraphicFramePr>
        <p:xfrm>
          <a:off x="6497619" y="1623914"/>
          <a:ext cx="839096" cy="3066418"/>
        </p:xfrm>
        <a:graphic>
          <a:graphicData uri="http://schemas.openxmlformats.org/drawingml/2006/table">
            <a:tbl>
              <a:tblPr firstRow="1" bandRow="1">
                <a:tableStyleId>{2D5ABB26-0587-4C30-8999-92F81FD0307C}</a:tableStyleId>
              </a:tblPr>
              <a:tblGrid>
                <a:gridCol w="839096">
                  <a:extLst>
                    <a:ext uri="{9D8B030D-6E8A-4147-A177-3AD203B41FA5}">
                      <a16:colId xmlns:a16="http://schemas.microsoft.com/office/drawing/2014/main" val="1433149634"/>
                    </a:ext>
                  </a:extLst>
                </a:gridCol>
              </a:tblGrid>
              <a:tr h="460252">
                <a:tc>
                  <a:txBody>
                    <a:bodyPr/>
                    <a:lstStyle/>
                    <a:p>
                      <a:pPr algn="ctr"/>
                      <a:r>
                        <a:rPr lang="sv-SE" sz="1100" b="1" dirty="0"/>
                        <a:t>Ja/i stort sett %</a:t>
                      </a:r>
                      <a:endParaRPr lang="en-SE" sz="1100" b="1" dirty="0"/>
                    </a:p>
                  </a:txBody>
                  <a:tcPr anchor="ctr"/>
                </a:tc>
                <a:extLst>
                  <a:ext uri="{0D108BD9-81ED-4DB2-BD59-A6C34878D82A}">
                    <a16:rowId xmlns:a16="http://schemas.microsoft.com/office/drawing/2014/main" val="1824193198"/>
                  </a:ext>
                </a:extLst>
              </a:tr>
              <a:tr h="434361">
                <a:tc>
                  <a:txBody>
                    <a:bodyPr/>
                    <a:lstStyle/>
                    <a:p>
                      <a:pPr algn="ctr"/>
                      <a:r>
                        <a:rPr lang="sv-SE" sz="1200" dirty="0"/>
                        <a:t>58%</a:t>
                      </a:r>
                      <a:endParaRPr lang="en-SE" sz="1200" dirty="0"/>
                    </a:p>
                  </a:txBody>
                  <a:tcPr anchor="ctr"/>
                </a:tc>
                <a:extLst>
                  <a:ext uri="{0D108BD9-81ED-4DB2-BD59-A6C34878D82A}">
                    <a16:rowId xmlns:a16="http://schemas.microsoft.com/office/drawing/2014/main" val="3334855334"/>
                  </a:ext>
                </a:extLst>
              </a:tr>
              <a:tr h="434361">
                <a:tc>
                  <a:txBody>
                    <a:bodyPr/>
                    <a:lstStyle/>
                    <a:p>
                      <a:pPr algn="ctr"/>
                      <a:r>
                        <a:rPr lang="sv-SE" sz="1200" dirty="0"/>
                        <a:t>55%</a:t>
                      </a:r>
                      <a:endParaRPr lang="en-SE" sz="1200" dirty="0"/>
                    </a:p>
                  </a:txBody>
                  <a:tcPr anchor="ctr"/>
                </a:tc>
                <a:extLst>
                  <a:ext uri="{0D108BD9-81ED-4DB2-BD59-A6C34878D82A}">
                    <a16:rowId xmlns:a16="http://schemas.microsoft.com/office/drawing/2014/main" val="3967160015"/>
                  </a:ext>
                </a:extLst>
              </a:tr>
              <a:tr h="434361">
                <a:tc>
                  <a:txBody>
                    <a:bodyPr/>
                    <a:lstStyle/>
                    <a:p>
                      <a:pPr algn="ctr"/>
                      <a:r>
                        <a:rPr lang="sv-SE" sz="1200" dirty="0"/>
                        <a:t>48%</a:t>
                      </a:r>
                      <a:endParaRPr lang="en-SE" sz="1200" dirty="0"/>
                    </a:p>
                  </a:txBody>
                  <a:tcPr anchor="ctr"/>
                </a:tc>
                <a:extLst>
                  <a:ext uri="{0D108BD9-81ED-4DB2-BD59-A6C34878D82A}">
                    <a16:rowId xmlns:a16="http://schemas.microsoft.com/office/drawing/2014/main" val="3359541869"/>
                  </a:ext>
                </a:extLst>
              </a:tr>
              <a:tr h="434361">
                <a:tc>
                  <a:txBody>
                    <a:bodyPr/>
                    <a:lstStyle/>
                    <a:p>
                      <a:pPr algn="ctr"/>
                      <a:r>
                        <a:rPr lang="sv-SE" sz="1200" dirty="0"/>
                        <a:t>54%</a:t>
                      </a:r>
                      <a:endParaRPr lang="en-SE" sz="1200" dirty="0"/>
                    </a:p>
                  </a:txBody>
                  <a:tcPr anchor="ctr"/>
                </a:tc>
                <a:extLst>
                  <a:ext uri="{0D108BD9-81ED-4DB2-BD59-A6C34878D82A}">
                    <a16:rowId xmlns:a16="http://schemas.microsoft.com/office/drawing/2014/main" val="4094699928"/>
                  </a:ext>
                </a:extLst>
              </a:tr>
              <a:tr h="434361">
                <a:tc>
                  <a:txBody>
                    <a:bodyPr/>
                    <a:lstStyle/>
                    <a:p>
                      <a:pPr algn="ctr"/>
                      <a:r>
                        <a:rPr lang="sv-SE" sz="1200" dirty="0"/>
                        <a:t>46%</a:t>
                      </a:r>
                      <a:endParaRPr lang="en-SE" sz="1200" dirty="0"/>
                    </a:p>
                  </a:txBody>
                  <a:tcPr anchor="ctr"/>
                </a:tc>
                <a:extLst>
                  <a:ext uri="{0D108BD9-81ED-4DB2-BD59-A6C34878D82A}">
                    <a16:rowId xmlns:a16="http://schemas.microsoft.com/office/drawing/2014/main" val="3380199163"/>
                  </a:ext>
                </a:extLst>
              </a:tr>
              <a:tr h="434361">
                <a:tc>
                  <a:txBody>
                    <a:bodyPr/>
                    <a:lstStyle/>
                    <a:p>
                      <a:pPr algn="ctr"/>
                      <a:r>
                        <a:rPr lang="sv-SE" sz="1200" dirty="0"/>
                        <a:t>54%</a:t>
                      </a:r>
                      <a:endParaRPr lang="en-SE" sz="1200" dirty="0"/>
                    </a:p>
                  </a:txBody>
                  <a:tcPr anchor="ctr"/>
                </a:tc>
                <a:extLst>
                  <a:ext uri="{0D108BD9-81ED-4DB2-BD59-A6C34878D82A}">
                    <a16:rowId xmlns:a16="http://schemas.microsoft.com/office/drawing/2014/main" val="2910960606"/>
                  </a:ext>
                </a:extLst>
              </a:tr>
            </a:tbl>
          </a:graphicData>
        </a:graphic>
      </p:graphicFrame>
    </p:spTree>
    <p:extLst>
      <p:ext uri="{BB962C8B-B14F-4D97-AF65-F5344CB8AC3E}">
        <p14:creationId xmlns:p14="http://schemas.microsoft.com/office/powerpoint/2010/main" val="2523840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9E8DF1-6973-4E49-B96C-0A0B218FA9C5}"/>
              </a:ext>
            </a:extLst>
          </p:cNvPr>
          <p:cNvSpPr>
            <a:spLocks noGrp="1"/>
          </p:cNvSpPr>
          <p:nvPr>
            <p:ph type="body" sz="quarter" idx="15"/>
          </p:nvPr>
        </p:nvSpPr>
        <p:spPr>
          <a:xfrm>
            <a:off x="382932" y="910179"/>
            <a:ext cx="10850260" cy="661720"/>
          </a:xfrm>
        </p:spPr>
        <p:txBody>
          <a:bodyPr/>
          <a:lstStyle/>
          <a:p>
            <a:r>
              <a:rPr lang="sv-SE" dirty="0"/>
              <a:t>Nedsatt rörelseförmåga är den funktionsnedsättning som är mest negativt relaterad till att leva </a:t>
            </a:r>
            <a:br>
              <a:rPr lang="sv-SE" dirty="0"/>
            </a:br>
            <a:r>
              <a:rPr lang="sv-SE" dirty="0"/>
              <a:t>sexuellt som man själv önskar </a:t>
            </a:r>
            <a:endParaRPr lang="en-SE" dirty="0"/>
          </a:p>
        </p:txBody>
      </p:sp>
      <p:sp>
        <p:nvSpPr>
          <p:cNvPr id="4" name="Text Placeholder 3">
            <a:extLst>
              <a:ext uri="{FF2B5EF4-FFF2-40B4-BE49-F238E27FC236}">
                <a16:creationId xmlns:a16="http://schemas.microsoft.com/office/drawing/2014/main" id="{9088E81A-73DD-48D0-957D-46FB5178914C}"/>
              </a:ext>
            </a:extLst>
          </p:cNvPr>
          <p:cNvSpPr>
            <a:spLocks noGrp="1"/>
          </p:cNvSpPr>
          <p:nvPr>
            <p:ph type="body" sz="quarter" idx="17"/>
          </p:nvPr>
        </p:nvSpPr>
        <p:spPr>
          <a:xfrm>
            <a:off x="404786" y="5768210"/>
            <a:ext cx="11463417" cy="507831"/>
          </a:xfrm>
        </p:spPr>
        <p:txBody>
          <a:bodyPr/>
          <a:lstStyle/>
          <a:p>
            <a:r>
              <a:rPr lang="sv-SE" dirty="0"/>
              <a:t>Har du, så här långt i livet, kunnat leva sexuellt så som du själv önskar?</a:t>
            </a:r>
            <a:br>
              <a:rPr lang="sv-SE" dirty="0"/>
            </a:br>
            <a:r>
              <a:rPr lang="sv-SE" dirty="0"/>
              <a:t>Bas: Synsvårigheter (n= 239) Hörselnedsättning (n=231) Nedsatt rörelseförmåga (n= 532) Astma och/eller allergi (n=430) Ängslan, oro eller ångest (n= 735) Intellektuell funktionsnedsättning (n=84)  Läs- och skrivsvårigheter (n= 195) Språkstörning (n= 36) Neuropsykiatrisk funktionsnedsättning (n= 716) Långvarig eller livslång kronisk sjukdom (n= 788) . Viktad data. </a:t>
            </a:r>
            <a:endParaRPr lang="en-SE" dirty="0"/>
          </a:p>
        </p:txBody>
      </p:sp>
      <p:sp>
        <p:nvSpPr>
          <p:cNvPr id="5" name="Title 4">
            <a:extLst>
              <a:ext uri="{FF2B5EF4-FFF2-40B4-BE49-F238E27FC236}">
                <a16:creationId xmlns:a16="http://schemas.microsoft.com/office/drawing/2014/main" id="{EF89B626-2E12-48EF-907B-9DCC33BB32BC}"/>
              </a:ext>
            </a:extLst>
          </p:cNvPr>
          <p:cNvSpPr>
            <a:spLocks noGrp="1"/>
          </p:cNvSpPr>
          <p:nvPr>
            <p:ph type="title"/>
          </p:nvPr>
        </p:nvSpPr>
        <p:spPr/>
        <p:txBody>
          <a:bodyPr/>
          <a:lstStyle/>
          <a:p>
            <a:r>
              <a:rPr lang="sv-SE" dirty="0"/>
              <a:t>Sexuell frihet</a:t>
            </a:r>
            <a:endParaRPr lang="en-SE" dirty="0"/>
          </a:p>
        </p:txBody>
      </p:sp>
      <p:graphicFrame>
        <p:nvGraphicFramePr>
          <p:cNvPr id="7" name="Content Placeholder 10">
            <a:extLst>
              <a:ext uri="{FF2B5EF4-FFF2-40B4-BE49-F238E27FC236}">
                <a16:creationId xmlns:a16="http://schemas.microsoft.com/office/drawing/2014/main" id="{6F9DAF9D-6A84-4FDD-9958-178FFEF8CA16}"/>
              </a:ext>
            </a:extLst>
          </p:cNvPr>
          <p:cNvGraphicFramePr>
            <a:graphicFrameLocks noGrp="1"/>
          </p:cNvGraphicFramePr>
          <p:nvPr>
            <p:ph idx="1"/>
            <p:extLst>
              <p:ext uri="{D42A27DB-BD31-4B8C-83A1-F6EECF244321}">
                <p14:modId xmlns:p14="http://schemas.microsoft.com/office/powerpoint/2010/main" val="329279419"/>
              </p:ext>
            </p:extLst>
          </p:nvPr>
        </p:nvGraphicFramePr>
        <p:xfrm>
          <a:off x="404393" y="1619131"/>
          <a:ext cx="8018425" cy="421481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A1EC35B5-D73A-4225-B29D-AF65E770134C}"/>
              </a:ext>
            </a:extLst>
          </p:cNvPr>
          <p:cNvSpPr/>
          <p:nvPr/>
        </p:nvSpPr>
        <p:spPr>
          <a:xfrm>
            <a:off x="1706880" y="4918764"/>
            <a:ext cx="6985298" cy="280988"/>
          </a:xfrm>
          <a:prstGeom prst="rect">
            <a:avLst/>
          </a:prstGeom>
          <a:solidFill>
            <a:schemeClr val="bg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Rectangle 1">
            <a:extLst>
              <a:ext uri="{FF2B5EF4-FFF2-40B4-BE49-F238E27FC236}">
                <a16:creationId xmlns:a16="http://schemas.microsoft.com/office/drawing/2014/main" id="{460DF746-A427-4496-B8BC-1C9605EF40E9}"/>
              </a:ext>
            </a:extLst>
          </p:cNvPr>
          <p:cNvSpPr/>
          <p:nvPr/>
        </p:nvSpPr>
        <p:spPr>
          <a:xfrm>
            <a:off x="9220200" y="5193822"/>
            <a:ext cx="2732314" cy="4801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t>Obs: låg bas för språkstörning. Ska tolkas med försiktighet. </a:t>
            </a:r>
            <a:endParaRPr lang="en-SE" sz="1100" dirty="0"/>
          </a:p>
        </p:txBody>
      </p:sp>
    </p:spTree>
    <p:extLst>
      <p:ext uri="{BB962C8B-B14F-4D97-AF65-F5344CB8AC3E}">
        <p14:creationId xmlns:p14="http://schemas.microsoft.com/office/powerpoint/2010/main" val="54969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E10A2D-508F-4118-A9EC-50F87E29FFC6}"/>
              </a:ext>
            </a:extLst>
          </p:cNvPr>
          <p:cNvSpPr>
            <a:spLocks noGrp="1"/>
          </p:cNvSpPr>
          <p:nvPr>
            <p:ph type="body" sz="quarter" idx="15"/>
          </p:nvPr>
        </p:nvSpPr>
        <p:spPr>
          <a:xfrm>
            <a:off x="382932" y="910179"/>
            <a:ext cx="11425738" cy="661720"/>
          </a:xfrm>
        </p:spPr>
        <p:txBody>
          <a:bodyPr/>
          <a:lstStyle/>
          <a:p>
            <a:r>
              <a:rPr lang="sv-SE" dirty="0"/>
              <a:t>Respondenterna skiljer sig inte nämnvärt från totalbefolkningen, varken i andelen som haft sex med</a:t>
            </a:r>
            <a:br>
              <a:rPr lang="sv-SE" dirty="0"/>
            </a:br>
            <a:r>
              <a:rPr lang="sv-SE" dirty="0"/>
              <a:t>annan person eller medelålder för sexuell debut. </a:t>
            </a:r>
            <a:endParaRPr lang="en-SE" dirty="0"/>
          </a:p>
        </p:txBody>
      </p:sp>
      <p:sp>
        <p:nvSpPr>
          <p:cNvPr id="4" name="Text Placeholder 3">
            <a:extLst>
              <a:ext uri="{FF2B5EF4-FFF2-40B4-BE49-F238E27FC236}">
                <a16:creationId xmlns:a16="http://schemas.microsoft.com/office/drawing/2014/main" id="{49FC4CB2-8DB3-4EFE-8545-5F696C8845A8}"/>
              </a:ext>
            </a:extLst>
          </p:cNvPr>
          <p:cNvSpPr>
            <a:spLocks noGrp="1"/>
          </p:cNvSpPr>
          <p:nvPr>
            <p:ph type="body" sz="quarter" idx="17"/>
          </p:nvPr>
        </p:nvSpPr>
        <p:spPr>
          <a:xfrm>
            <a:off x="404786" y="5760744"/>
            <a:ext cx="11463417" cy="369332"/>
          </a:xfrm>
        </p:spPr>
        <p:txBody>
          <a:bodyPr/>
          <a:lstStyle/>
          <a:p>
            <a:r>
              <a:rPr lang="sv-SE" dirty="0"/>
              <a:t>Har du någon gång frivilligt haft sex med annan person? </a:t>
            </a:r>
            <a:br>
              <a:rPr lang="sv-SE" dirty="0"/>
            </a:br>
            <a:r>
              <a:rPr lang="sv-SE" dirty="0"/>
              <a:t>Bas: Samtliga, n= 2033. Viktad data. </a:t>
            </a:r>
            <a:endParaRPr lang="en-SE" dirty="0"/>
          </a:p>
        </p:txBody>
      </p:sp>
      <p:sp>
        <p:nvSpPr>
          <p:cNvPr id="5" name="Title 4">
            <a:extLst>
              <a:ext uri="{FF2B5EF4-FFF2-40B4-BE49-F238E27FC236}">
                <a16:creationId xmlns:a16="http://schemas.microsoft.com/office/drawing/2014/main" id="{AEC644C6-AE00-4F2C-8C2A-AB6856DF799C}"/>
              </a:ext>
            </a:extLst>
          </p:cNvPr>
          <p:cNvSpPr>
            <a:spLocks noGrp="1"/>
          </p:cNvSpPr>
          <p:nvPr>
            <p:ph type="title"/>
          </p:nvPr>
        </p:nvSpPr>
        <p:spPr/>
        <p:txBody>
          <a:bodyPr/>
          <a:lstStyle/>
          <a:p>
            <a:r>
              <a:rPr lang="sv-SE" dirty="0"/>
              <a:t>Sex med annan person</a:t>
            </a:r>
            <a:endParaRPr lang="en-SE" dirty="0"/>
          </a:p>
        </p:txBody>
      </p:sp>
      <p:sp>
        <p:nvSpPr>
          <p:cNvPr id="6" name="Text Placeholder 5">
            <a:extLst>
              <a:ext uri="{FF2B5EF4-FFF2-40B4-BE49-F238E27FC236}">
                <a16:creationId xmlns:a16="http://schemas.microsoft.com/office/drawing/2014/main" id="{06E8894E-7FAB-4880-A23B-932400F90D64}"/>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sz="1400" dirty="0"/>
              <a:t>I totalbefolkningen skattar man att 5-4 procent ej har haft sex (i samma åldersspann). </a:t>
            </a:r>
            <a:endParaRPr lang="sv-SE" sz="1400" dirty="0">
              <a:highlight>
                <a:srgbClr val="FFFF00"/>
              </a:highlight>
            </a:endParaRPr>
          </a:p>
          <a:p>
            <a:pPr>
              <a:buClr>
                <a:srgbClr val="5C1237"/>
              </a:buClr>
              <a:buSzPct val="100000"/>
              <a:buFont typeface="Wingdings" panose="05000000000000000000" pitchFamily="2" charset="2"/>
              <a:buChar char="§"/>
            </a:pPr>
            <a:r>
              <a:rPr lang="sv-SE" sz="1400" dirty="0"/>
              <a:t>Det finns inga större skillnader på medelålder mellan olika funktionsnedsättningar</a:t>
            </a:r>
          </a:p>
          <a:p>
            <a:pPr>
              <a:buClr>
                <a:srgbClr val="5C1237"/>
              </a:buClr>
              <a:buSzPct val="100000"/>
              <a:buFont typeface="Wingdings" panose="05000000000000000000" pitchFamily="2" charset="2"/>
              <a:buChar char="§"/>
            </a:pPr>
            <a:r>
              <a:rPr lang="sv-SE" sz="1400" dirty="0"/>
              <a:t>Inte heller några skillnader mellan olika läggningar, förutom en tendens till att de som definierar sig som något annan än heterosexuell har i genomsnitt en något tidigare debutålder. </a:t>
            </a:r>
          </a:p>
        </p:txBody>
      </p:sp>
      <p:graphicFrame>
        <p:nvGraphicFramePr>
          <p:cNvPr id="7" name="Content Placeholder 8">
            <a:extLst>
              <a:ext uri="{FF2B5EF4-FFF2-40B4-BE49-F238E27FC236}">
                <a16:creationId xmlns:a16="http://schemas.microsoft.com/office/drawing/2014/main" id="{1A648C9E-0F67-4690-9E8E-A1F89EAF61CF}"/>
              </a:ext>
            </a:extLst>
          </p:cNvPr>
          <p:cNvGraphicFramePr>
            <a:graphicFrameLocks noGrp="1"/>
          </p:cNvGraphicFramePr>
          <p:nvPr>
            <p:ph idx="1"/>
            <p:extLst>
              <p:ext uri="{D42A27DB-BD31-4B8C-83A1-F6EECF244321}">
                <p14:modId xmlns:p14="http://schemas.microsoft.com/office/powerpoint/2010/main" val="2982176334"/>
              </p:ext>
            </p:extLst>
          </p:nvPr>
        </p:nvGraphicFramePr>
        <p:xfrm>
          <a:off x="404786" y="1796527"/>
          <a:ext cx="3037661" cy="3626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5D24EBCB-F058-4217-A712-3ACF64B7793F}"/>
              </a:ext>
            </a:extLst>
          </p:cNvPr>
          <p:cNvGraphicFramePr>
            <a:graphicFrameLocks noGrp="1"/>
          </p:cNvGraphicFramePr>
          <p:nvPr>
            <p:extLst>
              <p:ext uri="{D42A27DB-BD31-4B8C-83A1-F6EECF244321}">
                <p14:modId xmlns:p14="http://schemas.microsoft.com/office/powerpoint/2010/main" val="2659128477"/>
              </p:ext>
            </p:extLst>
          </p:nvPr>
        </p:nvGraphicFramePr>
        <p:xfrm>
          <a:off x="3984214" y="2309207"/>
          <a:ext cx="3076687" cy="1842189"/>
        </p:xfrm>
        <a:graphic>
          <a:graphicData uri="http://schemas.openxmlformats.org/drawingml/2006/table">
            <a:tbl>
              <a:tblPr/>
              <a:tblGrid>
                <a:gridCol w="1362197">
                  <a:extLst>
                    <a:ext uri="{9D8B030D-6E8A-4147-A177-3AD203B41FA5}">
                      <a16:colId xmlns:a16="http://schemas.microsoft.com/office/drawing/2014/main" val="1649372298"/>
                    </a:ext>
                  </a:extLst>
                </a:gridCol>
                <a:gridCol w="1714490">
                  <a:extLst>
                    <a:ext uri="{9D8B030D-6E8A-4147-A177-3AD203B41FA5}">
                      <a16:colId xmlns:a16="http://schemas.microsoft.com/office/drawing/2014/main" val="3991045844"/>
                    </a:ext>
                  </a:extLst>
                </a:gridCol>
              </a:tblGrid>
              <a:tr h="234324">
                <a:tc>
                  <a:txBody>
                    <a:bodyPr/>
                    <a:lstStyle/>
                    <a:p>
                      <a:pPr algn="ctr" fontAlgn="b"/>
                      <a:r>
                        <a:rPr lang="sv-SE" sz="1400" b="1" i="0" u="none" strike="noStrike" dirty="0">
                          <a:solidFill>
                            <a:schemeClr val="tx1"/>
                          </a:solidFill>
                          <a:effectLst/>
                          <a:latin typeface="+mn-lt"/>
                        </a:rPr>
                        <a:t>Ålder</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sv-SE" sz="1400" b="1" i="0" u="none" strike="noStrike" dirty="0">
                          <a:solidFill>
                            <a:schemeClr val="tx1"/>
                          </a:solidFill>
                          <a:effectLst/>
                          <a:latin typeface="+mn-lt"/>
                        </a:rPr>
                        <a:t>Medelvärde för debutålder</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477210392"/>
                  </a:ext>
                </a:extLst>
              </a:tr>
              <a:tr h="234324">
                <a:tc>
                  <a:txBody>
                    <a:bodyPr/>
                    <a:lstStyle/>
                    <a:p>
                      <a:pPr algn="ctr" fontAlgn="b"/>
                      <a:r>
                        <a:rPr lang="sv-SE" sz="1400" b="0" i="0" u="none" strike="noStrike" dirty="0">
                          <a:solidFill>
                            <a:srgbClr val="000000"/>
                          </a:solidFill>
                          <a:effectLst/>
                          <a:latin typeface="+mn-lt"/>
                        </a:rPr>
                        <a:t>16-20 år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400" b="0" i="0" u="none" strike="noStrike" dirty="0">
                          <a:solidFill>
                            <a:srgbClr val="000000"/>
                          </a:solidFill>
                          <a:effectLst/>
                          <a:latin typeface="+mn-lt"/>
                        </a:rPr>
                        <a:t>15,4</a:t>
                      </a:r>
                      <a:endParaRPr lang="en-SE" sz="1400" b="0" i="0" u="none" strike="noStrike" dirty="0">
                        <a:solidFill>
                          <a:srgbClr val="000000"/>
                        </a:solidFill>
                        <a:effectLst/>
                        <a:latin typeface="+mn-lt"/>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468736"/>
                  </a:ext>
                </a:extLst>
              </a:tr>
              <a:tr h="234324">
                <a:tc>
                  <a:txBody>
                    <a:bodyPr/>
                    <a:lstStyle/>
                    <a:p>
                      <a:pPr algn="ctr" fontAlgn="b"/>
                      <a:r>
                        <a:rPr lang="sv-SE" sz="1400" b="0" i="0" u="none" strike="noStrike" dirty="0">
                          <a:solidFill>
                            <a:srgbClr val="000000"/>
                          </a:solidFill>
                          <a:effectLst/>
                          <a:latin typeface="+mn-lt"/>
                        </a:rPr>
                        <a:t>21-29 år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400" b="0" i="0" u="none" strike="noStrike" dirty="0">
                          <a:solidFill>
                            <a:srgbClr val="000000"/>
                          </a:solidFill>
                          <a:effectLst/>
                          <a:latin typeface="+mn-lt"/>
                        </a:rPr>
                        <a:t>16,4</a:t>
                      </a:r>
                      <a:endParaRPr lang="en-SE" sz="1400" b="0" i="0" u="none" strike="noStrike" dirty="0">
                        <a:solidFill>
                          <a:srgbClr val="000000"/>
                        </a:solidFill>
                        <a:effectLst/>
                        <a:latin typeface="+mn-lt"/>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321832"/>
                  </a:ext>
                </a:extLst>
              </a:tr>
              <a:tr h="234324">
                <a:tc>
                  <a:txBody>
                    <a:bodyPr/>
                    <a:lstStyle/>
                    <a:p>
                      <a:pPr algn="ctr" fontAlgn="b"/>
                      <a:r>
                        <a:rPr lang="sv-SE" sz="1400" b="0" i="0" u="none" strike="noStrike" dirty="0">
                          <a:solidFill>
                            <a:srgbClr val="000000"/>
                          </a:solidFill>
                          <a:effectLst/>
                          <a:latin typeface="+mn-lt"/>
                        </a:rPr>
                        <a:t>30-44 år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400" b="0" i="0" u="none" strike="noStrike" dirty="0">
                          <a:solidFill>
                            <a:srgbClr val="000000"/>
                          </a:solidFill>
                          <a:effectLst/>
                          <a:latin typeface="+mn-lt"/>
                        </a:rPr>
                        <a:t>17,2</a:t>
                      </a:r>
                      <a:endParaRPr lang="en-SE" sz="1400" b="0" i="0" u="none" strike="noStrike" dirty="0">
                        <a:solidFill>
                          <a:srgbClr val="000000"/>
                        </a:solidFill>
                        <a:effectLst/>
                        <a:latin typeface="+mn-lt"/>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64877"/>
                  </a:ext>
                </a:extLst>
              </a:tr>
              <a:tr h="234324">
                <a:tc>
                  <a:txBody>
                    <a:bodyPr/>
                    <a:lstStyle/>
                    <a:p>
                      <a:pPr algn="ctr" fontAlgn="b"/>
                      <a:r>
                        <a:rPr lang="sv-SE" sz="1400" b="0" i="0" u="none" strike="noStrike">
                          <a:solidFill>
                            <a:srgbClr val="000000"/>
                          </a:solidFill>
                          <a:effectLst/>
                          <a:latin typeface="+mn-lt"/>
                        </a:rPr>
                        <a:t>45-64 år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400" b="0" i="0" u="none" strike="noStrike" dirty="0">
                          <a:solidFill>
                            <a:srgbClr val="000000"/>
                          </a:solidFill>
                          <a:effectLst/>
                          <a:latin typeface="+mn-lt"/>
                        </a:rPr>
                        <a:t>16,8</a:t>
                      </a:r>
                      <a:endParaRPr lang="en-SE" sz="1400" b="0" i="0" u="none" strike="noStrike" dirty="0">
                        <a:solidFill>
                          <a:srgbClr val="000000"/>
                        </a:solidFill>
                        <a:effectLst/>
                        <a:latin typeface="+mn-lt"/>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82128"/>
                  </a:ext>
                </a:extLst>
              </a:tr>
              <a:tr h="234324">
                <a:tc>
                  <a:txBody>
                    <a:bodyPr/>
                    <a:lstStyle/>
                    <a:p>
                      <a:pPr algn="ctr" fontAlgn="b"/>
                      <a:r>
                        <a:rPr lang="sv-SE" sz="1400" b="0" i="0" u="none" strike="noStrike" dirty="0">
                          <a:solidFill>
                            <a:srgbClr val="000000"/>
                          </a:solidFill>
                          <a:effectLst/>
                          <a:latin typeface="+mn-lt"/>
                        </a:rPr>
                        <a:t>65+ år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400" b="0" i="0" u="none" strike="noStrike" dirty="0">
                          <a:solidFill>
                            <a:srgbClr val="000000"/>
                          </a:solidFill>
                          <a:effectLst/>
                          <a:latin typeface="+mn-lt"/>
                        </a:rPr>
                        <a:t>18,5</a:t>
                      </a:r>
                      <a:endParaRPr lang="en-SE" sz="1400" b="0" i="0" u="none" strike="noStrike" dirty="0">
                        <a:solidFill>
                          <a:srgbClr val="000000"/>
                        </a:solidFill>
                        <a:effectLst/>
                        <a:latin typeface="+mn-lt"/>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5601831"/>
                  </a:ext>
                </a:extLst>
              </a:tr>
              <a:tr h="234324">
                <a:tc>
                  <a:txBody>
                    <a:bodyPr/>
                    <a:lstStyle/>
                    <a:p>
                      <a:pPr algn="ctr" fontAlgn="b"/>
                      <a:r>
                        <a:rPr lang="sv-SE" sz="1400" b="0" i="0" u="none" strike="noStrike" dirty="0">
                          <a:solidFill>
                            <a:srgbClr val="000000"/>
                          </a:solidFill>
                          <a:effectLst/>
                          <a:latin typeface="+mn-lt"/>
                        </a:rPr>
                        <a:t>Total</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400" b="0" i="0" u="none" strike="noStrike" dirty="0">
                          <a:solidFill>
                            <a:srgbClr val="000000"/>
                          </a:solidFill>
                          <a:effectLst/>
                          <a:latin typeface="+mn-lt"/>
                        </a:rPr>
                        <a:t>16,9</a:t>
                      </a:r>
                      <a:endParaRPr lang="en-SE" sz="1400" b="0" i="0" u="none" strike="noStrike" dirty="0">
                        <a:solidFill>
                          <a:srgbClr val="000000"/>
                        </a:solidFill>
                        <a:effectLst/>
                        <a:latin typeface="+mn-lt"/>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757589"/>
                  </a:ext>
                </a:extLst>
              </a:tr>
            </a:tbl>
          </a:graphicData>
        </a:graphic>
      </p:graphicFrame>
    </p:spTree>
    <p:extLst>
      <p:ext uri="{BB962C8B-B14F-4D97-AF65-F5344CB8AC3E}">
        <p14:creationId xmlns:p14="http://schemas.microsoft.com/office/powerpoint/2010/main" val="3511449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B72C39-D6FF-4808-AD7B-6E80B4CF36E8}"/>
              </a:ext>
            </a:extLst>
          </p:cNvPr>
          <p:cNvSpPr/>
          <p:nvPr/>
        </p:nvSpPr>
        <p:spPr>
          <a:xfrm>
            <a:off x="120649" y="114857"/>
            <a:ext cx="11939944" cy="6563737"/>
          </a:xfrm>
          <a:prstGeom prst="rect">
            <a:avLst/>
          </a:prstGeom>
          <a:gradFill flip="none" rotWithShape="1">
            <a:gsLst>
              <a:gs pos="72000">
                <a:schemeClr val="bg1">
                  <a:alpha val="4000"/>
                </a:schemeClr>
              </a:gs>
              <a:gs pos="0">
                <a:schemeClr val="bg1">
                  <a:lumMod val="65000"/>
                  <a:alpha val="0"/>
                </a:schemeClr>
              </a:gs>
              <a:gs pos="1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 name="Text Placeholder 1">
            <a:extLst>
              <a:ext uri="{FF2B5EF4-FFF2-40B4-BE49-F238E27FC236}">
                <a16:creationId xmlns:a16="http://schemas.microsoft.com/office/drawing/2014/main" id="{F222F8F6-25CC-4D18-936F-5E5D599A9BE9}"/>
              </a:ext>
            </a:extLst>
          </p:cNvPr>
          <p:cNvSpPr>
            <a:spLocks noGrp="1"/>
          </p:cNvSpPr>
          <p:nvPr>
            <p:ph type="body" sz="quarter" idx="13"/>
          </p:nvPr>
        </p:nvSpPr>
        <p:spPr>
          <a:xfrm>
            <a:off x="9828892" y="3287"/>
            <a:ext cx="2047035" cy="4508927"/>
          </a:xfrm>
        </p:spPr>
        <p:txBody>
          <a:bodyPr/>
          <a:lstStyle/>
          <a:p>
            <a:r>
              <a:rPr lang="sv-SE" dirty="0"/>
              <a:t>5</a:t>
            </a:r>
            <a:endParaRPr lang="en-SE" dirty="0"/>
          </a:p>
        </p:txBody>
      </p:sp>
      <p:sp>
        <p:nvSpPr>
          <p:cNvPr id="3" name="Title 2">
            <a:extLst>
              <a:ext uri="{FF2B5EF4-FFF2-40B4-BE49-F238E27FC236}">
                <a16:creationId xmlns:a16="http://schemas.microsoft.com/office/drawing/2014/main" id="{086CDBCD-165D-426C-A51D-EA3809274B69}"/>
              </a:ext>
            </a:extLst>
          </p:cNvPr>
          <p:cNvSpPr>
            <a:spLocks noGrp="1"/>
          </p:cNvSpPr>
          <p:nvPr>
            <p:ph type="title"/>
          </p:nvPr>
        </p:nvSpPr>
        <p:spPr>
          <a:xfrm>
            <a:off x="459206" y="546021"/>
            <a:ext cx="9369685" cy="2326342"/>
          </a:xfrm>
        </p:spPr>
        <p:txBody>
          <a:bodyPr/>
          <a:lstStyle/>
          <a:p>
            <a:r>
              <a:rPr lang="sv-SE" dirty="0"/>
              <a:t>Information </a:t>
            </a:r>
            <a:br>
              <a:rPr lang="sv-SE" dirty="0"/>
            </a:br>
            <a:r>
              <a:rPr lang="sv-SE" dirty="0"/>
              <a:t>och sexualupplysning</a:t>
            </a:r>
            <a:endParaRPr lang="en-SE" dirty="0"/>
          </a:p>
        </p:txBody>
      </p:sp>
    </p:spTree>
    <p:extLst>
      <p:ext uri="{BB962C8B-B14F-4D97-AF65-F5344CB8AC3E}">
        <p14:creationId xmlns:p14="http://schemas.microsoft.com/office/powerpoint/2010/main" val="1928224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EABE13-1368-45FC-8EB7-E3972FB93CFE}"/>
              </a:ext>
            </a:extLst>
          </p:cNvPr>
          <p:cNvSpPr>
            <a:spLocks noGrp="1"/>
          </p:cNvSpPr>
          <p:nvPr>
            <p:ph type="body" sz="quarter" idx="15"/>
          </p:nvPr>
        </p:nvSpPr>
        <p:spPr>
          <a:xfrm>
            <a:off x="382932" y="910179"/>
            <a:ext cx="9306568" cy="353943"/>
          </a:xfrm>
        </p:spPr>
        <p:txBody>
          <a:bodyPr/>
          <a:lstStyle/>
          <a:p>
            <a:r>
              <a:rPr lang="sv-SE" dirty="0"/>
              <a:t>En knapp femtedel har fått tillräckligt kunskap från sexualundervisningen i skolan</a:t>
            </a:r>
            <a:endParaRPr lang="en-SE" dirty="0"/>
          </a:p>
        </p:txBody>
      </p:sp>
      <p:sp>
        <p:nvSpPr>
          <p:cNvPr id="4" name="Text Placeholder 3">
            <a:extLst>
              <a:ext uri="{FF2B5EF4-FFF2-40B4-BE49-F238E27FC236}">
                <a16:creationId xmlns:a16="http://schemas.microsoft.com/office/drawing/2014/main" id="{289610A4-D2C3-4D18-A446-E068A9CCBBA1}"/>
              </a:ext>
            </a:extLst>
          </p:cNvPr>
          <p:cNvSpPr>
            <a:spLocks noGrp="1"/>
          </p:cNvSpPr>
          <p:nvPr>
            <p:ph type="body" sz="quarter" idx="17"/>
          </p:nvPr>
        </p:nvSpPr>
        <p:spPr>
          <a:xfrm>
            <a:off x="404786" y="5760744"/>
            <a:ext cx="11463417" cy="369332"/>
          </a:xfrm>
        </p:spPr>
        <p:txBody>
          <a:bodyPr/>
          <a:lstStyle/>
          <a:p>
            <a:r>
              <a:rPr lang="sv-SE" dirty="0"/>
              <a:t>Har skolans sex- och samlevnadsundervisning gett dig den kunskap du behöver?</a:t>
            </a:r>
            <a:br>
              <a:rPr lang="sv-SE" dirty="0"/>
            </a:br>
            <a:r>
              <a:rPr lang="sv-SE" dirty="0"/>
              <a:t>Bas: Samtliga, n= 2033. Viktad data. </a:t>
            </a:r>
            <a:endParaRPr lang="en-SE" dirty="0"/>
          </a:p>
        </p:txBody>
      </p:sp>
      <p:sp>
        <p:nvSpPr>
          <p:cNvPr id="5" name="Title 4">
            <a:extLst>
              <a:ext uri="{FF2B5EF4-FFF2-40B4-BE49-F238E27FC236}">
                <a16:creationId xmlns:a16="http://schemas.microsoft.com/office/drawing/2014/main" id="{BAA7EF95-4F85-4A8F-8DB9-55D6E3C68DE0}"/>
              </a:ext>
            </a:extLst>
          </p:cNvPr>
          <p:cNvSpPr>
            <a:spLocks noGrp="1"/>
          </p:cNvSpPr>
          <p:nvPr>
            <p:ph type="title"/>
          </p:nvPr>
        </p:nvSpPr>
        <p:spPr/>
        <p:txBody>
          <a:bodyPr/>
          <a:lstStyle/>
          <a:p>
            <a:r>
              <a:rPr lang="sv-SE" dirty="0"/>
              <a:t>Sex- och samlevnad i skolan</a:t>
            </a:r>
            <a:endParaRPr lang="en-SE" dirty="0"/>
          </a:p>
        </p:txBody>
      </p:sp>
      <p:sp>
        <p:nvSpPr>
          <p:cNvPr id="6" name="Text Placeholder 5">
            <a:extLst>
              <a:ext uri="{FF2B5EF4-FFF2-40B4-BE49-F238E27FC236}">
                <a16:creationId xmlns:a16="http://schemas.microsoft.com/office/drawing/2014/main" id="{E8204B55-9C11-425F-96F8-9A7E31D6BCB2}"/>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Överlag så följer resultaten fördelningen i </a:t>
            </a:r>
            <a:r>
              <a:rPr lang="sv-SE" dirty="0" err="1"/>
              <a:t>FHM:s</a:t>
            </a:r>
            <a:r>
              <a:rPr lang="sv-SE" dirty="0"/>
              <a:t> undersökning 2017 – med undantag för att det finns en tendens till att det är fler som fått undervisning överhuvudtaget och färre som upplevde att man fick tillräcklig kunskap i den undervisning som gavs.</a:t>
            </a:r>
          </a:p>
          <a:p>
            <a:pPr>
              <a:buClr>
                <a:srgbClr val="5C1237"/>
              </a:buClr>
              <a:buSzPct val="100000"/>
              <a:buFont typeface="Wingdings" panose="05000000000000000000" pitchFamily="2" charset="2"/>
              <a:buChar char="§"/>
            </a:pPr>
            <a:r>
              <a:rPr lang="sv-SE" dirty="0"/>
              <a:t>Heterosexuella anser i högre utsträckning att sex- och samlevnadsundervisningen har gett de tillräckligt kunskap än övriga. 48% av de som identifierar sig som HBTQ på något sätt uppger att undervisningen inte gett de den kunskap de behöver, medan 35% av heterosexuella anser detsamma. </a:t>
            </a:r>
          </a:p>
        </p:txBody>
      </p:sp>
      <p:graphicFrame>
        <p:nvGraphicFramePr>
          <p:cNvPr id="7" name="Content Placeholder 10">
            <a:extLst>
              <a:ext uri="{FF2B5EF4-FFF2-40B4-BE49-F238E27FC236}">
                <a16:creationId xmlns:a16="http://schemas.microsoft.com/office/drawing/2014/main" id="{0BFBCA35-F7B8-49B0-B30D-F497596D55FF}"/>
              </a:ext>
            </a:extLst>
          </p:cNvPr>
          <p:cNvGraphicFramePr>
            <a:graphicFrameLocks noGrp="1"/>
          </p:cNvGraphicFramePr>
          <p:nvPr>
            <p:ph idx="1"/>
            <p:extLst>
              <p:ext uri="{D42A27DB-BD31-4B8C-83A1-F6EECF244321}">
                <p14:modId xmlns:p14="http://schemas.microsoft.com/office/powerpoint/2010/main" val="2776979766"/>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377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EABE13-1368-45FC-8EB7-E3972FB93CFE}"/>
              </a:ext>
            </a:extLst>
          </p:cNvPr>
          <p:cNvSpPr>
            <a:spLocks noGrp="1"/>
          </p:cNvSpPr>
          <p:nvPr>
            <p:ph type="body" sz="quarter" idx="15"/>
          </p:nvPr>
        </p:nvSpPr>
        <p:spPr>
          <a:xfrm>
            <a:off x="382932" y="910179"/>
            <a:ext cx="9306568" cy="353943"/>
          </a:xfrm>
        </p:spPr>
        <p:txBody>
          <a:bodyPr/>
          <a:lstStyle/>
          <a:p>
            <a:r>
              <a:rPr lang="sv-SE" dirty="0"/>
              <a:t>En knapp femtedel har fått tillräckligt kunskap från sexualundervisningen i skolan</a:t>
            </a:r>
            <a:endParaRPr lang="en-SE" dirty="0"/>
          </a:p>
        </p:txBody>
      </p:sp>
      <p:sp>
        <p:nvSpPr>
          <p:cNvPr id="4" name="Text Placeholder 3">
            <a:extLst>
              <a:ext uri="{FF2B5EF4-FFF2-40B4-BE49-F238E27FC236}">
                <a16:creationId xmlns:a16="http://schemas.microsoft.com/office/drawing/2014/main" id="{289610A4-D2C3-4D18-A446-E068A9CCBBA1}"/>
              </a:ext>
            </a:extLst>
          </p:cNvPr>
          <p:cNvSpPr>
            <a:spLocks noGrp="1"/>
          </p:cNvSpPr>
          <p:nvPr>
            <p:ph type="body" sz="quarter" idx="17"/>
          </p:nvPr>
        </p:nvSpPr>
        <p:spPr>
          <a:xfrm>
            <a:off x="404786" y="5906589"/>
            <a:ext cx="11463417" cy="369332"/>
          </a:xfrm>
        </p:spPr>
        <p:txBody>
          <a:bodyPr/>
          <a:lstStyle/>
          <a:p>
            <a:r>
              <a:rPr lang="sv-SE" dirty="0"/>
              <a:t>Bas: 16-29 år, n= 714, 30-44 år, n=625, 45-64 år, n=541, 65-84 år, n=144</a:t>
            </a:r>
            <a:br>
              <a:rPr lang="sv-SE" dirty="0"/>
            </a:br>
            <a:r>
              <a:rPr lang="sv-SE" dirty="0"/>
              <a:t>Viktad data. </a:t>
            </a:r>
            <a:endParaRPr lang="en-SE" dirty="0"/>
          </a:p>
        </p:txBody>
      </p:sp>
      <p:sp>
        <p:nvSpPr>
          <p:cNvPr id="5" name="Title 4">
            <a:extLst>
              <a:ext uri="{FF2B5EF4-FFF2-40B4-BE49-F238E27FC236}">
                <a16:creationId xmlns:a16="http://schemas.microsoft.com/office/drawing/2014/main" id="{BAA7EF95-4F85-4A8F-8DB9-55D6E3C68DE0}"/>
              </a:ext>
            </a:extLst>
          </p:cNvPr>
          <p:cNvSpPr>
            <a:spLocks noGrp="1"/>
          </p:cNvSpPr>
          <p:nvPr>
            <p:ph type="title"/>
          </p:nvPr>
        </p:nvSpPr>
        <p:spPr/>
        <p:txBody>
          <a:bodyPr/>
          <a:lstStyle/>
          <a:p>
            <a:r>
              <a:rPr lang="sv-SE" dirty="0"/>
              <a:t>Sex- och samlevnad i skolan</a:t>
            </a:r>
            <a:endParaRPr lang="en-SE" dirty="0"/>
          </a:p>
        </p:txBody>
      </p:sp>
      <p:graphicFrame>
        <p:nvGraphicFramePr>
          <p:cNvPr id="11" name="Chart 10">
            <a:extLst>
              <a:ext uri="{FF2B5EF4-FFF2-40B4-BE49-F238E27FC236}">
                <a16:creationId xmlns:a16="http://schemas.microsoft.com/office/drawing/2014/main" id="{40DBC7B7-84B2-42CB-8316-ABDCE3F24716}"/>
              </a:ext>
            </a:extLst>
          </p:cNvPr>
          <p:cNvGraphicFramePr/>
          <p:nvPr>
            <p:extLst>
              <p:ext uri="{D42A27DB-BD31-4B8C-83A1-F6EECF244321}">
                <p14:modId xmlns:p14="http://schemas.microsoft.com/office/powerpoint/2010/main" val="797530317"/>
              </p:ext>
            </p:extLst>
          </p:nvPr>
        </p:nvGraphicFramePr>
        <p:xfrm>
          <a:off x="404786" y="1230223"/>
          <a:ext cx="8902582" cy="46763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7258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201D3D-03BC-47AD-8F91-CDB07F03F10D}"/>
              </a:ext>
            </a:extLst>
          </p:cNvPr>
          <p:cNvSpPr>
            <a:spLocks noGrp="1"/>
          </p:cNvSpPr>
          <p:nvPr>
            <p:ph type="body" sz="quarter" idx="15"/>
          </p:nvPr>
        </p:nvSpPr>
        <p:spPr>
          <a:xfrm>
            <a:off x="382932" y="910179"/>
            <a:ext cx="8283853" cy="353943"/>
          </a:xfrm>
        </p:spPr>
        <p:txBody>
          <a:bodyPr/>
          <a:lstStyle/>
          <a:p>
            <a:r>
              <a:rPr lang="sv-SE" dirty="0"/>
              <a:t>Hälso- och sjukvårdens webbsidor är den vanligaste informationskällan. </a:t>
            </a:r>
            <a:endParaRPr lang="en-SE" dirty="0"/>
          </a:p>
        </p:txBody>
      </p:sp>
      <p:sp>
        <p:nvSpPr>
          <p:cNvPr id="4" name="Text Placeholder 3">
            <a:extLst>
              <a:ext uri="{FF2B5EF4-FFF2-40B4-BE49-F238E27FC236}">
                <a16:creationId xmlns:a16="http://schemas.microsoft.com/office/drawing/2014/main" id="{51E410BD-B0D2-4F86-9204-2D4653282919}"/>
              </a:ext>
            </a:extLst>
          </p:cNvPr>
          <p:cNvSpPr>
            <a:spLocks noGrp="1"/>
          </p:cNvSpPr>
          <p:nvPr>
            <p:ph type="body" sz="quarter" idx="17"/>
          </p:nvPr>
        </p:nvSpPr>
        <p:spPr>
          <a:xfrm>
            <a:off x="404786" y="5760744"/>
            <a:ext cx="11463417" cy="369332"/>
          </a:xfrm>
        </p:spPr>
        <p:txBody>
          <a:bodyPr/>
          <a:lstStyle/>
          <a:p>
            <a:r>
              <a:rPr lang="sv-SE" dirty="0"/>
              <a:t>Varifrån får du information om relationer, sexualitet, preventivmedel och könssjukdomar? </a:t>
            </a:r>
            <a:br>
              <a:rPr lang="sv-SE" dirty="0"/>
            </a:br>
            <a:r>
              <a:rPr lang="sv-SE" dirty="0"/>
              <a:t>Bas: Samtliga, n= 2033. Viktad data. </a:t>
            </a:r>
          </a:p>
        </p:txBody>
      </p:sp>
      <p:sp>
        <p:nvSpPr>
          <p:cNvPr id="5" name="Title 4">
            <a:extLst>
              <a:ext uri="{FF2B5EF4-FFF2-40B4-BE49-F238E27FC236}">
                <a16:creationId xmlns:a16="http://schemas.microsoft.com/office/drawing/2014/main" id="{C75A449E-871F-448B-8DF7-B215EBC81F0F}"/>
              </a:ext>
            </a:extLst>
          </p:cNvPr>
          <p:cNvSpPr>
            <a:spLocks noGrp="1"/>
          </p:cNvSpPr>
          <p:nvPr>
            <p:ph type="title"/>
          </p:nvPr>
        </p:nvSpPr>
        <p:spPr/>
        <p:txBody>
          <a:bodyPr/>
          <a:lstStyle/>
          <a:p>
            <a:r>
              <a:rPr lang="sv-SE" dirty="0"/>
              <a:t>informationskanaler</a:t>
            </a:r>
            <a:endParaRPr lang="en-SE" dirty="0"/>
          </a:p>
        </p:txBody>
      </p:sp>
      <p:sp>
        <p:nvSpPr>
          <p:cNvPr id="6" name="Text Placeholder 5">
            <a:extLst>
              <a:ext uri="{FF2B5EF4-FFF2-40B4-BE49-F238E27FC236}">
                <a16:creationId xmlns:a16="http://schemas.microsoft.com/office/drawing/2014/main" id="{87779170-81A6-4E85-894E-9270ADCA25F6}"/>
              </a:ext>
            </a:extLst>
          </p:cNvPr>
          <p:cNvSpPr>
            <a:spLocks noGrp="1"/>
          </p:cNvSpPr>
          <p:nvPr>
            <p:ph type="body" sz="quarter" idx="19"/>
          </p:nvPr>
        </p:nvSpPr>
        <p:spPr/>
        <p:txBody>
          <a:bodyPr/>
          <a:lstStyle/>
          <a:p>
            <a:pPr>
              <a:buClr>
                <a:srgbClr val="5C1237"/>
              </a:buClr>
              <a:buSzPct val="100000"/>
              <a:buFont typeface="Wingdings" panose="05000000000000000000" pitchFamily="2" charset="2"/>
              <a:buChar char="§"/>
            </a:pPr>
            <a:r>
              <a:rPr lang="sv-SE" dirty="0"/>
              <a:t>Andra platser på internet och social media är också viktiga informationskanaler tillsammans med den information man får från vänner. </a:t>
            </a:r>
          </a:p>
          <a:p>
            <a:pPr>
              <a:buClr>
                <a:srgbClr val="5C1237"/>
              </a:buClr>
              <a:buSzPct val="100000"/>
              <a:buFont typeface="Wingdings" panose="05000000000000000000" pitchFamily="2" charset="2"/>
              <a:buChar char="§"/>
            </a:pPr>
            <a:r>
              <a:rPr lang="sv-SE" dirty="0"/>
              <a:t>Skolundervisningen, elevhälsa och familj kommer längre ner på listan över informationskanaler. </a:t>
            </a:r>
          </a:p>
          <a:p>
            <a:pPr>
              <a:buClr>
                <a:srgbClr val="5C1237"/>
              </a:buClr>
              <a:buSzPct val="100000"/>
              <a:buFont typeface="Wingdings" panose="05000000000000000000" pitchFamily="2" charset="2"/>
              <a:buChar char="§"/>
            </a:pPr>
            <a:r>
              <a:rPr lang="sv-SE" dirty="0"/>
              <a:t>Kompisar/vänner är speciellt starkt bland de under 45 år. </a:t>
            </a:r>
          </a:p>
          <a:p>
            <a:endParaRPr lang="en-SE" dirty="0"/>
          </a:p>
        </p:txBody>
      </p:sp>
      <p:graphicFrame>
        <p:nvGraphicFramePr>
          <p:cNvPr id="7" name="Content Placeholder 10">
            <a:extLst>
              <a:ext uri="{FF2B5EF4-FFF2-40B4-BE49-F238E27FC236}">
                <a16:creationId xmlns:a16="http://schemas.microsoft.com/office/drawing/2014/main" id="{79D7B614-36AF-47CC-9EBF-78670961BFCF}"/>
              </a:ext>
            </a:extLst>
          </p:cNvPr>
          <p:cNvGraphicFramePr>
            <a:graphicFrameLocks noGrp="1"/>
          </p:cNvGraphicFramePr>
          <p:nvPr>
            <p:ph idx="1"/>
            <p:extLst>
              <p:ext uri="{D42A27DB-BD31-4B8C-83A1-F6EECF244321}">
                <p14:modId xmlns:p14="http://schemas.microsoft.com/office/powerpoint/2010/main" val="677014943"/>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2556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201D3D-03BC-47AD-8F91-CDB07F03F10D}"/>
              </a:ext>
            </a:extLst>
          </p:cNvPr>
          <p:cNvSpPr>
            <a:spLocks noGrp="1"/>
          </p:cNvSpPr>
          <p:nvPr>
            <p:ph type="body" sz="quarter" idx="15"/>
          </p:nvPr>
        </p:nvSpPr>
        <p:spPr>
          <a:xfrm>
            <a:off x="382932" y="910179"/>
            <a:ext cx="4616182" cy="353943"/>
          </a:xfrm>
        </p:spPr>
        <p:txBody>
          <a:bodyPr/>
          <a:lstStyle/>
          <a:p>
            <a:r>
              <a:rPr lang="sv-SE" dirty="0"/>
              <a:t>Informationskanaler nedbrutet på ålder </a:t>
            </a:r>
            <a:endParaRPr lang="en-SE" dirty="0"/>
          </a:p>
        </p:txBody>
      </p:sp>
      <p:sp>
        <p:nvSpPr>
          <p:cNvPr id="4" name="Text Placeholder 3">
            <a:extLst>
              <a:ext uri="{FF2B5EF4-FFF2-40B4-BE49-F238E27FC236}">
                <a16:creationId xmlns:a16="http://schemas.microsoft.com/office/drawing/2014/main" id="{51E410BD-B0D2-4F86-9204-2D4653282919}"/>
              </a:ext>
            </a:extLst>
          </p:cNvPr>
          <p:cNvSpPr>
            <a:spLocks noGrp="1"/>
          </p:cNvSpPr>
          <p:nvPr>
            <p:ph type="body" sz="quarter" idx="17"/>
          </p:nvPr>
        </p:nvSpPr>
        <p:spPr>
          <a:xfrm>
            <a:off x="404786" y="5760744"/>
            <a:ext cx="11463417" cy="369332"/>
          </a:xfrm>
        </p:spPr>
        <p:txBody>
          <a:bodyPr/>
          <a:lstStyle/>
          <a:p>
            <a:r>
              <a:rPr lang="sv-SE" dirty="0"/>
              <a:t>Varifrån får du information om relationer, sexualitet, preventivmedel och könssjukdomar? </a:t>
            </a:r>
            <a:br>
              <a:rPr lang="sv-SE" dirty="0"/>
            </a:br>
            <a:r>
              <a:rPr lang="sv-SE" dirty="0"/>
              <a:t>Bas: 16-29 år, n= 714, 30-44 år, n=625.. Viktad data. </a:t>
            </a:r>
          </a:p>
        </p:txBody>
      </p:sp>
      <p:sp>
        <p:nvSpPr>
          <p:cNvPr id="5" name="Title 4">
            <a:extLst>
              <a:ext uri="{FF2B5EF4-FFF2-40B4-BE49-F238E27FC236}">
                <a16:creationId xmlns:a16="http://schemas.microsoft.com/office/drawing/2014/main" id="{C75A449E-871F-448B-8DF7-B215EBC81F0F}"/>
              </a:ext>
            </a:extLst>
          </p:cNvPr>
          <p:cNvSpPr>
            <a:spLocks noGrp="1"/>
          </p:cNvSpPr>
          <p:nvPr>
            <p:ph type="title"/>
          </p:nvPr>
        </p:nvSpPr>
        <p:spPr/>
        <p:txBody>
          <a:bodyPr/>
          <a:lstStyle/>
          <a:p>
            <a:r>
              <a:rPr lang="sv-SE" dirty="0"/>
              <a:t>informationskanaler</a:t>
            </a:r>
            <a:endParaRPr lang="en-SE" dirty="0"/>
          </a:p>
        </p:txBody>
      </p:sp>
      <p:graphicFrame>
        <p:nvGraphicFramePr>
          <p:cNvPr id="7" name="Content Placeholder 10">
            <a:extLst>
              <a:ext uri="{FF2B5EF4-FFF2-40B4-BE49-F238E27FC236}">
                <a16:creationId xmlns:a16="http://schemas.microsoft.com/office/drawing/2014/main" id="{79D7B614-36AF-47CC-9EBF-78670961BFCF}"/>
              </a:ext>
            </a:extLst>
          </p:cNvPr>
          <p:cNvGraphicFramePr>
            <a:graphicFrameLocks noGrp="1"/>
          </p:cNvGraphicFramePr>
          <p:nvPr>
            <p:ph idx="1"/>
            <p:extLst>
              <p:ext uri="{D42A27DB-BD31-4B8C-83A1-F6EECF244321}">
                <p14:modId xmlns:p14="http://schemas.microsoft.com/office/powerpoint/2010/main" val="2756758045"/>
              </p:ext>
            </p:extLst>
          </p:nvPr>
        </p:nvGraphicFramePr>
        <p:xfrm>
          <a:off x="404813" y="1462088"/>
          <a:ext cx="6490839"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10">
            <a:extLst>
              <a:ext uri="{FF2B5EF4-FFF2-40B4-BE49-F238E27FC236}">
                <a16:creationId xmlns:a16="http://schemas.microsoft.com/office/drawing/2014/main" id="{B4D88429-278A-4DEF-A26F-E88358B916EB}"/>
              </a:ext>
            </a:extLst>
          </p:cNvPr>
          <p:cNvGraphicFramePr>
            <a:graphicFrameLocks/>
          </p:cNvGraphicFramePr>
          <p:nvPr>
            <p:extLst>
              <p:ext uri="{D42A27DB-BD31-4B8C-83A1-F6EECF244321}">
                <p14:modId xmlns:p14="http://schemas.microsoft.com/office/powerpoint/2010/main" val="2615396563"/>
              </p:ext>
            </p:extLst>
          </p:nvPr>
        </p:nvGraphicFramePr>
        <p:xfrm>
          <a:off x="5733826" y="1462088"/>
          <a:ext cx="6134377" cy="42148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3050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201D3D-03BC-47AD-8F91-CDB07F03F10D}"/>
              </a:ext>
            </a:extLst>
          </p:cNvPr>
          <p:cNvSpPr>
            <a:spLocks noGrp="1"/>
          </p:cNvSpPr>
          <p:nvPr>
            <p:ph type="body" sz="quarter" idx="15"/>
          </p:nvPr>
        </p:nvSpPr>
        <p:spPr>
          <a:xfrm>
            <a:off x="382932" y="910179"/>
            <a:ext cx="4545650" cy="353943"/>
          </a:xfrm>
        </p:spPr>
        <p:txBody>
          <a:bodyPr/>
          <a:lstStyle/>
          <a:p>
            <a:r>
              <a:rPr lang="sv-SE" dirty="0"/>
              <a:t>Informationskanaler nedbrutet på ålder</a:t>
            </a:r>
            <a:endParaRPr lang="en-SE" dirty="0"/>
          </a:p>
        </p:txBody>
      </p:sp>
      <p:sp>
        <p:nvSpPr>
          <p:cNvPr id="4" name="Text Placeholder 3">
            <a:extLst>
              <a:ext uri="{FF2B5EF4-FFF2-40B4-BE49-F238E27FC236}">
                <a16:creationId xmlns:a16="http://schemas.microsoft.com/office/drawing/2014/main" id="{51E410BD-B0D2-4F86-9204-2D4653282919}"/>
              </a:ext>
            </a:extLst>
          </p:cNvPr>
          <p:cNvSpPr>
            <a:spLocks noGrp="1"/>
          </p:cNvSpPr>
          <p:nvPr>
            <p:ph type="body" sz="quarter" idx="17"/>
          </p:nvPr>
        </p:nvSpPr>
        <p:spPr>
          <a:xfrm>
            <a:off x="404786" y="5760744"/>
            <a:ext cx="11463417" cy="369332"/>
          </a:xfrm>
        </p:spPr>
        <p:txBody>
          <a:bodyPr/>
          <a:lstStyle/>
          <a:p>
            <a:r>
              <a:rPr lang="sv-SE" dirty="0"/>
              <a:t>Varifrån får du information om relationer, sexualitet, preventivmedel och könssjukdomar? </a:t>
            </a:r>
            <a:br>
              <a:rPr lang="sv-SE" dirty="0"/>
            </a:br>
            <a:r>
              <a:rPr lang="sv-SE" dirty="0"/>
              <a:t>Bas: 45-64 år, n=541, 65-84 år, n=144. Viktad data. </a:t>
            </a:r>
          </a:p>
        </p:txBody>
      </p:sp>
      <p:sp>
        <p:nvSpPr>
          <p:cNvPr id="5" name="Title 4">
            <a:extLst>
              <a:ext uri="{FF2B5EF4-FFF2-40B4-BE49-F238E27FC236}">
                <a16:creationId xmlns:a16="http://schemas.microsoft.com/office/drawing/2014/main" id="{C75A449E-871F-448B-8DF7-B215EBC81F0F}"/>
              </a:ext>
            </a:extLst>
          </p:cNvPr>
          <p:cNvSpPr>
            <a:spLocks noGrp="1"/>
          </p:cNvSpPr>
          <p:nvPr>
            <p:ph type="title"/>
          </p:nvPr>
        </p:nvSpPr>
        <p:spPr/>
        <p:txBody>
          <a:bodyPr/>
          <a:lstStyle/>
          <a:p>
            <a:r>
              <a:rPr lang="sv-SE" dirty="0"/>
              <a:t>informationskanaler</a:t>
            </a:r>
            <a:endParaRPr lang="en-SE" dirty="0"/>
          </a:p>
        </p:txBody>
      </p:sp>
      <p:graphicFrame>
        <p:nvGraphicFramePr>
          <p:cNvPr id="7" name="Content Placeholder 10">
            <a:extLst>
              <a:ext uri="{FF2B5EF4-FFF2-40B4-BE49-F238E27FC236}">
                <a16:creationId xmlns:a16="http://schemas.microsoft.com/office/drawing/2014/main" id="{79D7B614-36AF-47CC-9EBF-78670961BFCF}"/>
              </a:ext>
            </a:extLst>
          </p:cNvPr>
          <p:cNvGraphicFramePr>
            <a:graphicFrameLocks noGrp="1"/>
          </p:cNvGraphicFramePr>
          <p:nvPr>
            <p:ph idx="1"/>
            <p:extLst>
              <p:ext uri="{D42A27DB-BD31-4B8C-83A1-F6EECF244321}">
                <p14:modId xmlns:p14="http://schemas.microsoft.com/office/powerpoint/2010/main" val="2035920120"/>
              </p:ext>
            </p:extLst>
          </p:nvPr>
        </p:nvGraphicFramePr>
        <p:xfrm>
          <a:off x="404813" y="1462088"/>
          <a:ext cx="6490839"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10">
            <a:extLst>
              <a:ext uri="{FF2B5EF4-FFF2-40B4-BE49-F238E27FC236}">
                <a16:creationId xmlns:a16="http://schemas.microsoft.com/office/drawing/2014/main" id="{B4D88429-278A-4DEF-A26F-E88358B916EB}"/>
              </a:ext>
            </a:extLst>
          </p:cNvPr>
          <p:cNvGraphicFramePr>
            <a:graphicFrameLocks/>
          </p:cNvGraphicFramePr>
          <p:nvPr>
            <p:extLst>
              <p:ext uri="{D42A27DB-BD31-4B8C-83A1-F6EECF244321}">
                <p14:modId xmlns:p14="http://schemas.microsoft.com/office/powerpoint/2010/main" val="1085604142"/>
              </p:ext>
            </p:extLst>
          </p:nvPr>
        </p:nvGraphicFramePr>
        <p:xfrm>
          <a:off x="5970495" y="1462088"/>
          <a:ext cx="6134377" cy="42148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1316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FD7864-838F-474A-8149-D03C99A09649}"/>
              </a:ext>
            </a:extLst>
          </p:cNvPr>
          <p:cNvSpPr/>
          <p:nvPr/>
        </p:nvSpPr>
        <p:spPr>
          <a:xfrm>
            <a:off x="120649" y="114857"/>
            <a:ext cx="11939944" cy="6563737"/>
          </a:xfrm>
          <a:prstGeom prst="rect">
            <a:avLst/>
          </a:prstGeom>
          <a:gradFill flip="none" rotWithShape="1">
            <a:gsLst>
              <a:gs pos="72000">
                <a:schemeClr val="bg1">
                  <a:alpha val="4000"/>
                </a:schemeClr>
              </a:gs>
              <a:gs pos="0">
                <a:schemeClr val="bg1">
                  <a:lumMod val="65000"/>
                  <a:alpha val="0"/>
                </a:schemeClr>
              </a:gs>
              <a:gs pos="1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ext Placeholder 1">
            <a:extLst>
              <a:ext uri="{FF2B5EF4-FFF2-40B4-BE49-F238E27FC236}">
                <a16:creationId xmlns:a16="http://schemas.microsoft.com/office/drawing/2014/main" id="{C3D90466-A1AE-467A-A389-0AE5CCB9E7CF}"/>
              </a:ext>
            </a:extLst>
          </p:cNvPr>
          <p:cNvSpPr>
            <a:spLocks noGrp="1"/>
          </p:cNvSpPr>
          <p:nvPr>
            <p:ph type="body" sz="quarter" idx="13"/>
          </p:nvPr>
        </p:nvSpPr>
        <p:spPr>
          <a:xfrm>
            <a:off x="9828892" y="3287"/>
            <a:ext cx="2047035" cy="4508927"/>
          </a:xfrm>
        </p:spPr>
        <p:txBody>
          <a:bodyPr/>
          <a:lstStyle/>
          <a:p>
            <a:r>
              <a:rPr lang="sv-SE" dirty="0"/>
              <a:t>6</a:t>
            </a:r>
            <a:endParaRPr lang="en-SE" dirty="0"/>
          </a:p>
        </p:txBody>
      </p:sp>
      <p:sp>
        <p:nvSpPr>
          <p:cNvPr id="3" name="Title 2">
            <a:extLst>
              <a:ext uri="{FF2B5EF4-FFF2-40B4-BE49-F238E27FC236}">
                <a16:creationId xmlns:a16="http://schemas.microsoft.com/office/drawing/2014/main" id="{F477853C-20FF-446B-9466-A76C80D1CF22}"/>
              </a:ext>
            </a:extLst>
          </p:cNvPr>
          <p:cNvSpPr>
            <a:spLocks noGrp="1"/>
          </p:cNvSpPr>
          <p:nvPr>
            <p:ph type="title"/>
          </p:nvPr>
        </p:nvSpPr>
        <p:spPr>
          <a:xfrm>
            <a:off x="452215" y="361102"/>
            <a:ext cx="7551996" cy="3065006"/>
          </a:xfrm>
        </p:spPr>
        <p:txBody>
          <a:bodyPr/>
          <a:lstStyle/>
          <a:p>
            <a:r>
              <a:rPr lang="sv-SE" dirty="0"/>
              <a:t>Erfarenheter av våld, hot och trakasserier</a:t>
            </a:r>
            <a:endParaRPr lang="en-SE" dirty="0"/>
          </a:p>
        </p:txBody>
      </p:sp>
    </p:spTree>
    <p:extLst>
      <p:ext uri="{BB962C8B-B14F-4D97-AF65-F5344CB8AC3E}">
        <p14:creationId xmlns:p14="http://schemas.microsoft.com/office/powerpoint/2010/main" val="317150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8A43DE-CB7E-454E-920C-5517CA3C13D4}"/>
              </a:ext>
            </a:extLst>
          </p:cNvPr>
          <p:cNvSpPr>
            <a:spLocks noGrp="1"/>
          </p:cNvSpPr>
          <p:nvPr>
            <p:ph idx="1"/>
          </p:nvPr>
        </p:nvSpPr>
        <p:spPr>
          <a:xfrm>
            <a:off x="404786" y="1808820"/>
            <a:ext cx="10635126" cy="3869481"/>
          </a:xfrm>
        </p:spPr>
        <p:txBody>
          <a:bodyPr>
            <a:normAutofit lnSpcReduction="10000"/>
          </a:bodyPr>
          <a:lstStyle/>
          <a:p>
            <a:pPr lvl="1" fontAlgn="base"/>
            <a:r>
              <a:rPr lang="sv-SE" b="1" dirty="0"/>
              <a:t>TRE METODER</a:t>
            </a:r>
            <a:r>
              <a:rPr lang="sv-SE" dirty="0"/>
              <a:t>: Eftersom det finns olika preferenser av metod inom vissa målgrupper har möjlighet till tre olika svarssätt erbjudits:– webbintervjuer, telefonintervjuer samt postala enkäter. I samband med telefonintervju erbjöds även teckentolkning i slutet av fältperioden. Alla metoder följde samma frågeformulär, anpassningen ligger enbart i datainsamlingsmetod. </a:t>
            </a:r>
            <a:r>
              <a:rPr lang="en-US" dirty="0"/>
              <a:t>​Under </a:t>
            </a:r>
            <a:r>
              <a:rPr lang="en-US" dirty="0" err="1"/>
              <a:t>fältperioden</a:t>
            </a:r>
            <a:r>
              <a:rPr lang="en-US" dirty="0"/>
              <a:t> var det dock </a:t>
            </a:r>
            <a:r>
              <a:rPr lang="en-US" dirty="0" err="1"/>
              <a:t>ingen</a:t>
            </a:r>
            <a:r>
              <a:rPr lang="en-US" dirty="0"/>
              <a:t> </a:t>
            </a:r>
            <a:r>
              <a:rPr lang="en-US" dirty="0" err="1"/>
              <a:t>som</a:t>
            </a:r>
            <a:r>
              <a:rPr lang="en-US" dirty="0"/>
              <a:t> </a:t>
            </a:r>
            <a:r>
              <a:rPr lang="en-US" dirty="0" err="1"/>
              <a:t>efterfrågade</a:t>
            </a:r>
            <a:r>
              <a:rPr lang="en-US" dirty="0"/>
              <a:t> </a:t>
            </a:r>
            <a:r>
              <a:rPr lang="en-US" dirty="0" err="1"/>
              <a:t>telefonintervju</a:t>
            </a:r>
            <a:r>
              <a:rPr lang="en-US" dirty="0"/>
              <a:t> </a:t>
            </a:r>
            <a:r>
              <a:rPr lang="en-US" dirty="0" err="1"/>
              <a:t>eller</a:t>
            </a:r>
            <a:r>
              <a:rPr lang="en-US" dirty="0"/>
              <a:t> postal </a:t>
            </a:r>
            <a:r>
              <a:rPr lang="en-US" dirty="0" err="1"/>
              <a:t>enkät</a:t>
            </a:r>
            <a:r>
              <a:rPr lang="en-US" dirty="0"/>
              <a:t>. </a:t>
            </a:r>
          </a:p>
          <a:p>
            <a:pPr lvl="1" fontAlgn="base"/>
            <a:r>
              <a:rPr lang="sv-SE" b="1" dirty="0"/>
              <a:t>BYTE AV METOD: </a:t>
            </a:r>
            <a:r>
              <a:rPr lang="sv-SE" dirty="0"/>
              <a:t>Ifall man på individnivå föredrar annan metod än webbenkät hade de chans att byta. Exempel: En person bjuds in via mail till en webbenkät, men föredrar att bli uppringd för telefonintervju och har då chans att kontakta projektledare för att ändra i samband med informationsutskick.</a:t>
            </a:r>
            <a:r>
              <a:rPr lang="en-US" dirty="0"/>
              <a:t>​</a:t>
            </a:r>
          </a:p>
          <a:p>
            <a:pPr lvl="1" fontAlgn="base"/>
            <a:r>
              <a:rPr lang="en-US" b="1" dirty="0"/>
              <a:t>SPRIDNING AV ENKÄT: </a:t>
            </a:r>
            <a:r>
              <a:rPr lang="en-US" dirty="0" err="1"/>
              <a:t>Enkäten</a:t>
            </a:r>
            <a:r>
              <a:rPr lang="en-US" dirty="0"/>
              <a:t> </a:t>
            </a:r>
            <a:r>
              <a:rPr lang="en-US" dirty="0" err="1"/>
              <a:t>spreds</a:t>
            </a:r>
            <a:r>
              <a:rPr lang="en-US" dirty="0"/>
              <a:t> av RFSU och </a:t>
            </a:r>
            <a:r>
              <a:rPr lang="en-US" dirty="0" err="1"/>
              <a:t>Funktionsrätt</a:t>
            </a:r>
            <a:r>
              <a:rPr lang="en-US" dirty="0"/>
              <a:t> </a:t>
            </a:r>
            <a:r>
              <a:rPr lang="en-US" dirty="0" err="1"/>
              <a:t>Sveriges</a:t>
            </a:r>
            <a:r>
              <a:rPr lang="en-US" dirty="0"/>
              <a:t> (med </a:t>
            </a:r>
            <a:r>
              <a:rPr lang="en-US" dirty="0" err="1"/>
              <a:t>medlemsförbund</a:t>
            </a:r>
            <a:r>
              <a:rPr lang="en-US" dirty="0"/>
              <a:t>) </a:t>
            </a:r>
            <a:r>
              <a:rPr lang="en-US" dirty="0" err="1"/>
              <a:t>olika</a:t>
            </a:r>
            <a:r>
              <a:rPr lang="en-US" dirty="0"/>
              <a:t> </a:t>
            </a:r>
            <a:r>
              <a:rPr lang="en-US" dirty="0" err="1"/>
              <a:t>kanaler</a:t>
            </a:r>
            <a:r>
              <a:rPr lang="en-US" dirty="0"/>
              <a:t> – </a:t>
            </a:r>
            <a:r>
              <a:rPr lang="en-US" dirty="0" err="1"/>
              <a:t>hemsida</a:t>
            </a:r>
            <a:r>
              <a:rPr lang="en-US" dirty="0"/>
              <a:t>, social media (Facebook, Instagram) och i </a:t>
            </a:r>
            <a:r>
              <a:rPr lang="en-US" dirty="0" err="1"/>
              <a:t>nyhetsbrev</a:t>
            </a:r>
            <a:r>
              <a:rPr lang="en-US" dirty="0"/>
              <a:t>. </a:t>
            </a:r>
          </a:p>
          <a:p>
            <a:pPr lvl="1" fontAlgn="base"/>
            <a:r>
              <a:rPr lang="en-US" b="1" dirty="0"/>
              <a:t>FÄLTPERIOD: </a:t>
            </a:r>
            <a:r>
              <a:rPr lang="en-US" dirty="0"/>
              <a:t>20 </a:t>
            </a:r>
            <a:r>
              <a:rPr lang="en-US" dirty="0" err="1"/>
              <a:t>januari</a:t>
            </a:r>
            <a:r>
              <a:rPr lang="en-US" dirty="0"/>
              <a:t> – 28 </a:t>
            </a:r>
            <a:r>
              <a:rPr lang="en-US" dirty="0" err="1"/>
              <a:t>februari</a:t>
            </a:r>
            <a:r>
              <a:rPr lang="en-US" dirty="0"/>
              <a:t> 2021</a:t>
            </a:r>
          </a:p>
          <a:p>
            <a:pPr lvl="1" fontAlgn="base"/>
            <a:r>
              <a:rPr lang="en-US" b="1" dirty="0"/>
              <a:t>INTERVJULÄNGD</a:t>
            </a:r>
            <a:r>
              <a:rPr lang="en-US" dirty="0"/>
              <a:t>: </a:t>
            </a:r>
            <a:r>
              <a:rPr lang="en-US" dirty="0" err="1"/>
              <a:t>Genomsnitt</a:t>
            </a:r>
            <a:r>
              <a:rPr lang="en-US" dirty="0"/>
              <a:t> 13 min. </a:t>
            </a:r>
            <a:endParaRPr lang="sv-SE" dirty="0"/>
          </a:p>
          <a:p>
            <a:pPr lvl="1" fontAlgn="base"/>
            <a:r>
              <a:rPr lang="sv-SE" b="1" dirty="0"/>
              <a:t>FÖRTEST: </a:t>
            </a:r>
            <a:r>
              <a:rPr lang="sv-SE" dirty="0"/>
              <a:t>Innan fältarbetet påbörjades testades enkäten av en referensgrupp, för att säkerställa tillgänglighet, användarvänlighet och tidsåtgång. RFSU/</a:t>
            </a:r>
            <a:r>
              <a:rPr lang="sv-SE" dirty="0" err="1"/>
              <a:t>Funktionsrätt</a:t>
            </a:r>
            <a:r>
              <a:rPr lang="sv-SE" dirty="0"/>
              <a:t> hade ansvaret för att ta fram testgrupp och administrera testet. </a:t>
            </a:r>
            <a:endParaRPr lang="en-US" dirty="0"/>
          </a:p>
        </p:txBody>
      </p:sp>
      <p:sp>
        <p:nvSpPr>
          <p:cNvPr id="3" name="Text Placeholder 2">
            <a:extLst>
              <a:ext uri="{FF2B5EF4-FFF2-40B4-BE49-F238E27FC236}">
                <a16:creationId xmlns:a16="http://schemas.microsoft.com/office/drawing/2014/main" id="{49FA7097-9D24-4A65-AFF9-3E44734DD1CB}"/>
              </a:ext>
            </a:extLst>
          </p:cNvPr>
          <p:cNvSpPr>
            <a:spLocks noGrp="1"/>
          </p:cNvSpPr>
          <p:nvPr>
            <p:ph type="body" sz="quarter" idx="15"/>
          </p:nvPr>
        </p:nvSpPr>
        <p:spPr>
          <a:xfrm>
            <a:off x="404786" y="1049937"/>
            <a:ext cx="3490874" cy="353943"/>
          </a:xfrm>
        </p:spPr>
        <p:txBody>
          <a:bodyPr/>
          <a:lstStyle/>
          <a:p>
            <a:r>
              <a:rPr lang="sv-SE" dirty="0"/>
              <a:t>Sammanfattning av fältarbete</a:t>
            </a:r>
            <a:endParaRPr lang="en-SE" dirty="0"/>
          </a:p>
        </p:txBody>
      </p:sp>
      <p:sp>
        <p:nvSpPr>
          <p:cNvPr id="4" name="Text Placeholder 3">
            <a:extLst>
              <a:ext uri="{FF2B5EF4-FFF2-40B4-BE49-F238E27FC236}">
                <a16:creationId xmlns:a16="http://schemas.microsoft.com/office/drawing/2014/main" id="{DC58AC79-5052-44A9-B08A-58854497C0EC}"/>
              </a:ext>
            </a:extLst>
          </p:cNvPr>
          <p:cNvSpPr>
            <a:spLocks noGrp="1"/>
          </p:cNvSpPr>
          <p:nvPr>
            <p:ph type="body" sz="quarter" idx="17"/>
          </p:nvPr>
        </p:nvSpPr>
        <p:spPr/>
        <p:txBody>
          <a:bodyPr/>
          <a:lstStyle/>
          <a:p>
            <a:endParaRPr lang="en-SE" dirty="0"/>
          </a:p>
        </p:txBody>
      </p:sp>
      <p:sp>
        <p:nvSpPr>
          <p:cNvPr id="5" name="Slide Number Placeholder 4">
            <a:extLst>
              <a:ext uri="{FF2B5EF4-FFF2-40B4-BE49-F238E27FC236}">
                <a16:creationId xmlns:a16="http://schemas.microsoft.com/office/drawing/2014/main" id="{A765B773-4927-4D81-A776-D11899B8D66E}"/>
              </a:ext>
            </a:extLst>
          </p:cNvPr>
          <p:cNvSpPr>
            <a:spLocks noGrp="1"/>
          </p:cNvSpPr>
          <p:nvPr>
            <p:ph type="sldNum" sz="quarter" idx="18"/>
          </p:nvPr>
        </p:nvSpPr>
        <p:spPr/>
        <p:txBody>
          <a:bodyPr/>
          <a:lstStyle/>
          <a:p>
            <a:fld id="{D61AABEC-672F-4B68-B914-690DA978312C}" type="slidenum">
              <a:rPr lang="en-GB" smtClean="0"/>
              <a:pPr/>
              <a:t>5</a:t>
            </a:fld>
            <a:r>
              <a:rPr lang="en-GB"/>
              <a:t> ‒ </a:t>
            </a:r>
          </a:p>
        </p:txBody>
      </p:sp>
      <p:sp>
        <p:nvSpPr>
          <p:cNvPr id="6" name="Title 5">
            <a:extLst>
              <a:ext uri="{FF2B5EF4-FFF2-40B4-BE49-F238E27FC236}">
                <a16:creationId xmlns:a16="http://schemas.microsoft.com/office/drawing/2014/main" id="{7259AE7D-0AD3-4541-A90C-EA92C031845E}"/>
              </a:ext>
            </a:extLst>
          </p:cNvPr>
          <p:cNvSpPr>
            <a:spLocks noGrp="1"/>
          </p:cNvSpPr>
          <p:nvPr>
            <p:ph type="title"/>
          </p:nvPr>
        </p:nvSpPr>
        <p:spPr/>
        <p:txBody>
          <a:bodyPr/>
          <a:lstStyle/>
          <a:p>
            <a:r>
              <a:rPr lang="sv-SE" dirty="0"/>
              <a:t>Metod - datainsamling</a:t>
            </a:r>
            <a:endParaRPr lang="en-SE" dirty="0"/>
          </a:p>
        </p:txBody>
      </p:sp>
    </p:spTree>
    <p:extLst>
      <p:ext uri="{BB962C8B-B14F-4D97-AF65-F5344CB8AC3E}">
        <p14:creationId xmlns:p14="http://schemas.microsoft.com/office/powerpoint/2010/main" val="960622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C881D6-6C03-4EFD-B03C-636D59D17046}"/>
              </a:ext>
            </a:extLst>
          </p:cNvPr>
          <p:cNvSpPr>
            <a:spLocks noGrp="1"/>
          </p:cNvSpPr>
          <p:nvPr>
            <p:ph type="body" sz="quarter" idx="15"/>
          </p:nvPr>
        </p:nvSpPr>
        <p:spPr>
          <a:xfrm>
            <a:off x="382932" y="910179"/>
            <a:ext cx="11010560" cy="353943"/>
          </a:xfrm>
        </p:spPr>
        <p:txBody>
          <a:bodyPr/>
          <a:lstStyle/>
          <a:p>
            <a:r>
              <a:rPr lang="sv-SE" dirty="0"/>
              <a:t>De svarande har i hög grad erfarenhet av våld, hot och trakasserier kopplat till sex och sexualitet</a:t>
            </a:r>
            <a:endParaRPr lang="en-SE" dirty="0"/>
          </a:p>
        </p:txBody>
      </p:sp>
      <p:sp>
        <p:nvSpPr>
          <p:cNvPr id="8" name="Text Placeholder 7">
            <a:extLst>
              <a:ext uri="{FF2B5EF4-FFF2-40B4-BE49-F238E27FC236}">
                <a16:creationId xmlns:a16="http://schemas.microsoft.com/office/drawing/2014/main" id="{019B6B4C-BB4D-4B62-B343-978413056952}"/>
              </a:ext>
            </a:extLst>
          </p:cNvPr>
          <p:cNvSpPr>
            <a:spLocks noGrp="1"/>
          </p:cNvSpPr>
          <p:nvPr>
            <p:ph type="body" sz="quarter" idx="17"/>
          </p:nvPr>
        </p:nvSpPr>
        <p:spPr/>
        <p:txBody>
          <a:bodyPr/>
          <a:lstStyle/>
          <a:p>
            <a:r>
              <a:rPr lang="sv-SE" dirty="0"/>
              <a:t>Bas: Samtliga, n= 2033. Viktad data. </a:t>
            </a:r>
            <a:endParaRPr lang="en-SE" dirty="0"/>
          </a:p>
        </p:txBody>
      </p:sp>
      <p:sp>
        <p:nvSpPr>
          <p:cNvPr id="5" name="Title 4">
            <a:extLst>
              <a:ext uri="{FF2B5EF4-FFF2-40B4-BE49-F238E27FC236}">
                <a16:creationId xmlns:a16="http://schemas.microsoft.com/office/drawing/2014/main" id="{DF14ADCE-CE5D-4602-AA55-270E9498C56A}"/>
              </a:ext>
            </a:extLst>
          </p:cNvPr>
          <p:cNvSpPr>
            <a:spLocks noGrp="1"/>
          </p:cNvSpPr>
          <p:nvPr>
            <p:ph type="title"/>
          </p:nvPr>
        </p:nvSpPr>
        <p:spPr/>
        <p:txBody>
          <a:bodyPr/>
          <a:lstStyle/>
          <a:p>
            <a:r>
              <a:rPr lang="sv-SE" dirty="0"/>
              <a:t>Erfarenhet av våld, hot och trakasserier</a:t>
            </a:r>
            <a:endParaRPr lang="en-SE" dirty="0"/>
          </a:p>
        </p:txBody>
      </p:sp>
      <p:sp>
        <p:nvSpPr>
          <p:cNvPr id="9" name="Text Placeholder 8">
            <a:extLst>
              <a:ext uri="{FF2B5EF4-FFF2-40B4-BE49-F238E27FC236}">
                <a16:creationId xmlns:a16="http://schemas.microsoft.com/office/drawing/2014/main" id="{261BB513-8634-449A-87F0-C72A596ED318}"/>
              </a:ext>
            </a:extLst>
          </p:cNvPr>
          <p:cNvSpPr>
            <a:spLocks noGrp="1"/>
          </p:cNvSpPr>
          <p:nvPr>
            <p:ph type="body" sz="quarter" idx="19"/>
          </p:nvPr>
        </p:nvSpPr>
        <p:spPr>
          <a:xfrm>
            <a:off x="7949901" y="1461967"/>
            <a:ext cx="3837313" cy="4214934"/>
          </a:xfrm>
        </p:spPr>
        <p:txBody>
          <a:bodyPr/>
          <a:lstStyle/>
          <a:p>
            <a:pPr>
              <a:buClr>
                <a:srgbClr val="5C1237"/>
              </a:buClr>
              <a:buSzPct val="100000"/>
              <a:buFont typeface="Wingdings" panose="05000000000000000000" pitchFamily="2" charset="2"/>
              <a:buChar char="§"/>
            </a:pPr>
            <a:r>
              <a:rPr lang="sv-SE" sz="1400" dirty="0"/>
              <a:t>Drygt hälften har erfarenhet av sexuella trakasserier och andra sexuellt övergrepp/ofredande så som att bli rörd, eller rört någon annans kropp, på ett sexuellt sätt mot ens vilja. </a:t>
            </a:r>
          </a:p>
          <a:p>
            <a:pPr>
              <a:buClr>
                <a:srgbClr val="5C1237"/>
              </a:buClr>
              <a:buSzPct val="100000"/>
              <a:buFont typeface="Wingdings" panose="05000000000000000000" pitchFamily="2" charset="2"/>
              <a:buChar char="§"/>
            </a:pPr>
            <a:r>
              <a:rPr lang="sv-SE" sz="1400" dirty="0"/>
              <a:t>Två av fem har upplevt sexuellt övergrepp genom psykisk påtryckning, </a:t>
            </a:r>
            <a:r>
              <a:rPr lang="sv-SE" sz="1400" dirty="0" err="1"/>
              <a:t>t.ex</a:t>
            </a:r>
            <a:r>
              <a:rPr lang="sv-SE" sz="1400" dirty="0"/>
              <a:t> att ställa upp på sex för att inte göra någon besviken. </a:t>
            </a:r>
          </a:p>
          <a:p>
            <a:pPr>
              <a:buClr>
                <a:srgbClr val="5C1237"/>
              </a:buClr>
              <a:buSzPct val="100000"/>
              <a:buFont typeface="Wingdings" panose="05000000000000000000" pitchFamily="2" charset="2"/>
              <a:buChar char="§"/>
            </a:pPr>
            <a:r>
              <a:rPr lang="sv-SE" sz="1400" dirty="0"/>
              <a:t>En tredjedel har upplevt nån form av sexuell förnedring. </a:t>
            </a:r>
          </a:p>
          <a:p>
            <a:pPr>
              <a:buClr>
                <a:srgbClr val="5C1237"/>
              </a:buClr>
              <a:buSzPct val="100000"/>
              <a:buFont typeface="Wingdings" panose="05000000000000000000" pitchFamily="2" charset="2"/>
              <a:buChar char="§"/>
            </a:pPr>
            <a:r>
              <a:rPr lang="sv-SE" sz="1400" dirty="0"/>
              <a:t>En femtedel har blivit utsatt för, eller försök till, sexuell handling genom våld/hot om våld. </a:t>
            </a:r>
          </a:p>
          <a:p>
            <a:pPr>
              <a:buClr>
                <a:srgbClr val="5C1237"/>
              </a:buClr>
              <a:buSzPct val="100000"/>
              <a:buFont typeface="Wingdings" panose="05000000000000000000" pitchFamily="2" charset="2"/>
              <a:buChar char="§"/>
            </a:pPr>
            <a:r>
              <a:rPr lang="sv-SE" sz="1400" dirty="0"/>
              <a:t>Överlag är andelarna mycket högre än i </a:t>
            </a:r>
            <a:r>
              <a:rPr lang="sv-SE" sz="1400" dirty="0" err="1"/>
              <a:t>FHM:s</a:t>
            </a:r>
            <a:r>
              <a:rPr lang="sv-SE" sz="1400" dirty="0"/>
              <a:t> undersökning 2017.  </a:t>
            </a:r>
          </a:p>
        </p:txBody>
      </p:sp>
      <p:graphicFrame>
        <p:nvGraphicFramePr>
          <p:cNvPr id="10" name="Content Placeholder 10">
            <a:extLst>
              <a:ext uri="{FF2B5EF4-FFF2-40B4-BE49-F238E27FC236}">
                <a16:creationId xmlns:a16="http://schemas.microsoft.com/office/drawing/2014/main" id="{AA5CB66C-B52C-4B83-B7BD-7F7F3EBD167C}"/>
              </a:ext>
            </a:extLst>
          </p:cNvPr>
          <p:cNvGraphicFramePr>
            <a:graphicFrameLocks noGrp="1"/>
          </p:cNvGraphicFramePr>
          <p:nvPr>
            <p:ph idx="1"/>
            <p:extLst>
              <p:ext uri="{D42A27DB-BD31-4B8C-83A1-F6EECF244321}">
                <p14:modId xmlns:p14="http://schemas.microsoft.com/office/powerpoint/2010/main" val="3620214119"/>
              </p:ext>
            </p:extLst>
          </p:nvPr>
        </p:nvGraphicFramePr>
        <p:xfrm>
          <a:off x="110410" y="1455378"/>
          <a:ext cx="6189625"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0">
            <a:extLst>
              <a:ext uri="{FF2B5EF4-FFF2-40B4-BE49-F238E27FC236}">
                <a16:creationId xmlns:a16="http://schemas.microsoft.com/office/drawing/2014/main" id="{FE2C5CB2-074D-4E41-999B-5062FEE51A7D}"/>
              </a:ext>
            </a:extLst>
          </p:cNvPr>
          <p:cNvGraphicFramePr>
            <a:graphicFrameLocks noGrp="1"/>
          </p:cNvGraphicFramePr>
          <p:nvPr>
            <p:extLst>
              <p:ext uri="{D42A27DB-BD31-4B8C-83A1-F6EECF244321}">
                <p14:modId xmlns:p14="http://schemas.microsoft.com/office/powerpoint/2010/main" val="2519526508"/>
              </p:ext>
            </p:extLst>
          </p:nvPr>
        </p:nvGraphicFramePr>
        <p:xfrm>
          <a:off x="6095999" y="1555182"/>
          <a:ext cx="1853902" cy="3536166"/>
        </p:xfrm>
        <a:graphic>
          <a:graphicData uri="http://schemas.openxmlformats.org/drawingml/2006/table">
            <a:tbl>
              <a:tblPr firstRow="1" bandRow="1">
                <a:tableStyleId>{2D5ABB26-0587-4C30-8999-92F81FD0307C}</a:tableStyleId>
              </a:tblPr>
              <a:tblGrid>
                <a:gridCol w="926951">
                  <a:extLst>
                    <a:ext uri="{9D8B030D-6E8A-4147-A177-3AD203B41FA5}">
                      <a16:colId xmlns:a16="http://schemas.microsoft.com/office/drawing/2014/main" val="979801317"/>
                    </a:ext>
                  </a:extLst>
                </a:gridCol>
                <a:gridCol w="926951">
                  <a:extLst>
                    <a:ext uri="{9D8B030D-6E8A-4147-A177-3AD203B41FA5}">
                      <a16:colId xmlns:a16="http://schemas.microsoft.com/office/drawing/2014/main" val="206477302"/>
                    </a:ext>
                  </a:extLst>
                </a:gridCol>
              </a:tblGrid>
              <a:tr h="222716">
                <a:tc gridSpan="2">
                  <a:txBody>
                    <a:bodyPr/>
                    <a:lstStyle/>
                    <a:p>
                      <a:pPr algn="ctr"/>
                      <a:r>
                        <a:rPr lang="sv-SE" sz="1100" b="1" dirty="0"/>
                        <a:t>Andel JA</a:t>
                      </a:r>
                      <a:endParaRPr lang="en-SE" sz="1100" b="1" dirty="0"/>
                    </a:p>
                  </a:txBody>
                  <a:tcPr anchor="b"/>
                </a:tc>
                <a:tc hMerge="1">
                  <a:txBody>
                    <a:bodyPr/>
                    <a:lstStyle/>
                    <a:p>
                      <a:pPr algn="ctr"/>
                      <a:endParaRPr lang="en-SE" sz="1100" b="1" dirty="0"/>
                    </a:p>
                  </a:txBody>
                  <a:tcPr anchor="b"/>
                </a:tc>
                <a:extLst>
                  <a:ext uri="{0D108BD9-81ED-4DB2-BD59-A6C34878D82A}">
                    <a16:rowId xmlns:a16="http://schemas.microsoft.com/office/drawing/2014/main" val="2029808865"/>
                  </a:ext>
                </a:extLst>
              </a:tr>
              <a:tr h="0">
                <a:tc>
                  <a:txBody>
                    <a:bodyPr/>
                    <a:lstStyle/>
                    <a:p>
                      <a:pPr algn="ctr"/>
                      <a:r>
                        <a:rPr lang="sv-SE" sz="1000" b="1" dirty="0"/>
                        <a:t>MSMR</a:t>
                      </a:r>
                      <a:endParaRPr lang="en-SE" sz="1000" b="1" dirty="0"/>
                    </a:p>
                  </a:txBody>
                  <a:tcPr anchor="b"/>
                </a:tc>
                <a:tc>
                  <a:txBody>
                    <a:bodyPr/>
                    <a:lstStyle/>
                    <a:p>
                      <a:pPr algn="ctr"/>
                      <a:r>
                        <a:rPr lang="sv-SE" sz="1000" b="1" dirty="0"/>
                        <a:t>SRHR 2017</a:t>
                      </a:r>
                      <a:endParaRPr lang="en-SE" sz="1000" b="1" dirty="0"/>
                    </a:p>
                  </a:txBody>
                  <a:tcPr anchor="b"/>
                </a:tc>
                <a:extLst>
                  <a:ext uri="{0D108BD9-81ED-4DB2-BD59-A6C34878D82A}">
                    <a16:rowId xmlns:a16="http://schemas.microsoft.com/office/drawing/2014/main" val="2683893655"/>
                  </a:ext>
                </a:extLst>
              </a:tr>
              <a:tr h="505541">
                <a:tc>
                  <a:txBody>
                    <a:bodyPr/>
                    <a:lstStyle/>
                    <a:p>
                      <a:pPr algn="ctr"/>
                      <a:r>
                        <a:rPr lang="sv-SE" sz="1200" dirty="0"/>
                        <a:t>55%</a:t>
                      </a:r>
                      <a:endParaRPr lang="en-SE" sz="1200" dirty="0"/>
                    </a:p>
                  </a:txBody>
                  <a:tcPr anchor="ctr"/>
                </a:tc>
                <a:tc>
                  <a:txBody>
                    <a:bodyPr/>
                    <a:lstStyle/>
                    <a:p>
                      <a:pPr algn="ctr"/>
                      <a:r>
                        <a:rPr lang="sv-SE" sz="1200" dirty="0"/>
                        <a:t>26%</a:t>
                      </a:r>
                      <a:endParaRPr lang="en-SE" sz="1200" dirty="0"/>
                    </a:p>
                  </a:txBody>
                  <a:tcPr anchor="ctr"/>
                </a:tc>
                <a:extLst>
                  <a:ext uri="{0D108BD9-81ED-4DB2-BD59-A6C34878D82A}">
                    <a16:rowId xmlns:a16="http://schemas.microsoft.com/office/drawing/2014/main" val="1623470757"/>
                  </a:ext>
                </a:extLst>
              </a:tr>
              <a:tr h="505541">
                <a:tc>
                  <a:txBody>
                    <a:bodyPr/>
                    <a:lstStyle/>
                    <a:p>
                      <a:pPr algn="ctr"/>
                      <a:r>
                        <a:rPr lang="sv-SE" sz="1200" dirty="0"/>
                        <a:t>55%</a:t>
                      </a:r>
                      <a:endParaRPr lang="en-SE" sz="1200" dirty="0"/>
                    </a:p>
                  </a:txBody>
                  <a:tcPr anchor="ctr"/>
                </a:tc>
                <a:tc>
                  <a:txBody>
                    <a:bodyPr/>
                    <a:lstStyle/>
                    <a:p>
                      <a:pPr algn="ctr"/>
                      <a:r>
                        <a:rPr lang="sv-SE" sz="1200" dirty="0"/>
                        <a:t>24%</a:t>
                      </a:r>
                      <a:endParaRPr lang="en-SE" sz="1200" dirty="0"/>
                    </a:p>
                  </a:txBody>
                  <a:tcPr anchor="ctr"/>
                </a:tc>
                <a:extLst>
                  <a:ext uri="{0D108BD9-81ED-4DB2-BD59-A6C34878D82A}">
                    <a16:rowId xmlns:a16="http://schemas.microsoft.com/office/drawing/2014/main" val="3674432931"/>
                  </a:ext>
                </a:extLst>
              </a:tr>
              <a:tr h="505541">
                <a:tc>
                  <a:txBody>
                    <a:bodyPr/>
                    <a:lstStyle/>
                    <a:p>
                      <a:pPr algn="ctr"/>
                      <a:r>
                        <a:rPr lang="sv-SE" sz="1200" dirty="0"/>
                        <a:t>40%</a:t>
                      </a:r>
                      <a:endParaRPr lang="en-SE" sz="1200" dirty="0"/>
                    </a:p>
                  </a:txBody>
                  <a:tcPr anchor="ctr"/>
                </a:tc>
                <a:tc>
                  <a:txBody>
                    <a:bodyPr/>
                    <a:lstStyle/>
                    <a:p>
                      <a:pPr algn="ctr"/>
                      <a:r>
                        <a:rPr lang="sv-SE" sz="1200" dirty="0"/>
                        <a:t>14%</a:t>
                      </a:r>
                      <a:endParaRPr lang="en-SE" sz="1200" dirty="0"/>
                    </a:p>
                  </a:txBody>
                  <a:tcPr anchor="ctr"/>
                </a:tc>
                <a:extLst>
                  <a:ext uri="{0D108BD9-81ED-4DB2-BD59-A6C34878D82A}">
                    <a16:rowId xmlns:a16="http://schemas.microsoft.com/office/drawing/2014/main" val="3303431337"/>
                  </a:ext>
                </a:extLst>
              </a:tr>
              <a:tr h="505541">
                <a:tc>
                  <a:txBody>
                    <a:bodyPr/>
                    <a:lstStyle/>
                    <a:p>
                      <a:pPr algn="ctr"/>
                      <a:r>
                        <a:rPr lang="sv-SE" sz="1200" dirty="0"/>
                        <a:t>34%</a:t>
                      </a:r>
                      <a:endParaRPr lang="en-SE" sz="1200" dirty="0"/>
                    </a:p>
                  </a:txBody>
                  <a:tcPr anchor="ctr"/>
                </a:tc>
                <a:tc>
                  <a:txBody>
                    <a:bodyPr/>
                    <a:lstStyle/>
                    <a:p>
                      <a:pPr algn="ctr"/>
                      <a:r>
                        <a:rPr lang="sv-SE" sz="1200" dirty="0"/>
                        <a:t>6%</a:t>
                      </a:r>
                      <a:endParaRPr lang="en-SE" sz="1200" dirty="0"/>
                    </a:p>
                  </a:txBody>
                  <a:tcPr anchor="ctr"/>
                </a:tc>
                <a:extLst>
                  <a:ext uri="{0D108BD9-81ED-4DB2-BD59-A6C34878D82A}">
                    <a16:rowId xmlns:a16="http://schemas.microsoft.com/office/drawing/2014/main" val="3793611658"/>
                  </a:ext>
                </a:extLst>
              </a:tr>
              <a:tr h="505541">
                <a:tc>
                  <a:txBody>
                    <a:bodyPr/>
                    <a:lstStyle/>
                    <a:p>
                      <a:pPr algn="ctr"/>
                      <a:r>
                        <a:rPr lang="sv-SE" sz="1200" dirty="0"/>
                        <a:t>22%</a:t>
                      </a:r>
                      <a:endParaRPr lang="en-SE" sz="1200" dirty="0"/>
                    </a:p>
                  </a:txBody>
                  <a:tcPr anchor="ctr"/>
                </a:tc>
                <a:tc>
                  <a:txBody>
                    <a:bodyPr/>
                    <a:lstStyle/>
                    <a:p>
                      <a:pPr algn="ctr"/>
                      <a:r>
                        <a:rPr lang="sv-SE" sz="1200" dirty="0"/>
                        <a:t>6%</a:t>
                      </a:r>
                      <a:endParaRPr lang="en-SE" sz="1200" dirty="0"/>
                    </a:p>
                  </a:txBody>
                  <a:tcPr anchor="ctr"/>
                </a:tc>
                <a:extLst>
                  <a:ext uri="{0D108BD9-81ED-4DB2-BD59-A6C34878D82A}">
                    <a16:rowId xmlns:a16="http://schemas.microsoft.com/office/drawing/2014/main" val="465358560"/>
                  </a:ext>
                </a:extLst>
              </a:tr>
              <a:tr h="505541">
                <a:tc>
                  <a:txBody>
                    <a:bodyPr/>
                    <a:lstStyle/>
                    <a:p>
                      <a:pPr algn="ctr"/>
                      <a:r>
                        <a:rPr lang="sv-SE" sz="1200" dirty="0"/>
                        <a:t>18%</a:t>
                      </a:r>
                      <a:endParaRPr lang="en-SE" sz="1200" dirty="0"/>
                    </a:p>
                  </a:txBody>
                  <a:tcPr anchor="ctr"/>
                </a:tc>
                <a:tc>
                  <a:txBody>
                    <a:bodyPr/>
                    <a:lstStyle/>
                    <a:p>
                      <a:pPr algn="ctr"/>
                      <a:r>
                        <a:rPr lang="sv-SE" sz="1200" dirty="0"/>
                        <a:t>4%</a:t>
                      </a:r>
                      <a:endParaRPr lang="en-SE" sz="1200" dirty="0"/>
                    </a:p>
                  </a:txBody>
                  <a:tcPr anchor="ctr"/>
                </a:tc>
                <a:extLst>
                  <a:ext uri="{0D108BD9-81ED-4DB2-BD59-A6C34878D82A}">
                    <a16:rowId xmlns:a16="http://schemas.microsoft.com/office/drawing/2014/main" val="930465141"/>
                  </a:ext>
                </a:extLst>
              </a:tr>
            </a:tbl>
          </a:graphicData>
        </a:graphic>
      </p:graphicFrame>
    </p:spTree>
    <p:extLst>
      <p:ext uri="{BB962C8B-B14F-4D97-AF65-F5344CB8AC3E}">
        <p14:creationId xmlns:p14="http://schemas.microsoft.com/office/powerpoint/2010/main" val="661591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C881D6-6C03-4EFD-B03C-636D59D17046}"/>
              </a:ext>
            </a:extLst>
          </p:cNvPr>
          <p:cNvSpPr>
            <a:spLocks noGrp="1"/>
          </p:cNvSpPr>
          <p:nvPr>
            <p:ph type="body" sz="quarter" idx="15"/>
          </p:nvPr>
        </p:nvSpPr>
        <p:spPr>
          <a:xfrm>
            <a:off x="382932" y="910179"/>
            <a:ext cx="9958990" cy="353943"/>
          </a:xfrm>
        </p:spPr>
        <p:txBody>
          <a:bodyPr/>
          <a:lstStyle/>
          <a:p>
            <a:r>
              <a:rPr lang="sv-SE" dirty="0"/>
              <a:t>Könsdimension i erfarenhet av våld, hot och trakasserier i relation till sex och sexualitet</a:t>
            </a:r>
            <a:endParaRPr lang="en-SE" dirty="0"/>
          </a:p>
        </p:txBody>
      </p:sp>
      <p:sp>
        <p:nvSpPr>
          <p:cNvPr id="8" name="Text Placeholder 7">
            <a:extLst>
              <a:ext uri="{FF2B5EF4-FFF2-40B4-BE49-F238E27FC236}">
                <a16:creationId xmlns:a16="http://schemas.microsoft.com/office/drawing/2014/main" id="{019B6B4C-BB4D-4B62-B343-978413056952}"/>
              </a:ext>
            </a:extLst>
          </p:cNvPr>
          <p:cNvSpPr>
            <a:spLocks noGrp="1"/>
          </p:cNvSpPr>
          <p:nvPr>
            <p:ph type="body" sz="quarter" idx="17"/>
          </p:nvPr>
        </p:nvSpPr>
        <p:spPr/>
        <p:txBody>
          <a:bodyPr/>
          <a:lstStyle/>
          <a:p>
            <a:r>
              <a:rPr lang="sv-SE" dirty="0"/>
              <a:t>Bas: Kvinna, n= 1247, Män, n= 656, </a:t>
            </a:r>
            <a:r>
              <a:rPr lang="sv-SE" dirty="0" err="1"/>
              <a:t>Ickebinär</a:t>
            </a:r>
            <a:r>
              <a:rPr lang="sv-SE" dirty="0"/>
              <a:t>, n= 41, Queer, n= 41. Viktad data. </a:t>
            </a:r>
            <a:endParaRPr lang="en-SE" dirty="0"/>
          </a:p>
        </p:txBody>
      </p:sp>
      <p:sp>
        <p:nvSpPr>
          <p:cNvPr id="5" name="Title 4">
            <a:extLst>
              <a:ext uri="{FF2B5EF4-FFF2-40B4-BE49-F238E27FC236}">
                <a16:creationId xmlns:a16="http://schemas.microsoft.com/office/drawing/2014/main" id="{DF14ADCE-CE5D-4602-AA55-270E9498C56A}"/>
              </a:ext>
            </a:extLst>
          </p:cNvPr>
          <p:cNvSpPr>
            <a:spLocks noGrp="1"/>
          </p:cNvSpPr>
          <p:nvPr>
            <p:ph type="title"/>
          </p:nvPr>
        </p:nvSpPr>
        <p:spPr/>
        <p:txBody>
          <a:bodyPr/>
          <a:lstStyle/>
          <a:p>
            <a:r>
              <a:rPr lang="sv-SE" dirty="0"/>
              <a:t>Erfarenhet av våld, hot och trakasserier</a:t>
            </a:r>
            <a:endParaRPr lang="en-SE" dirty="0"/>
          </a:p>
        </p:txBody>
      </p:sp>
      <p:sp>
        <p:nvSpPr>
          <p:cNvPr id="9" name="Text Placeholder 8">
            <a:extLst>
              <a:ext uri="{FF2B5EF4-FFF2-40B4-BE49-F238E27FC236}">
                <a16:creationId xmlns:a16="http://schemas.microsoft.com/office/drawing/2014/main" id="{261BB513-8634-449A-87F0-C72A596ED318}"/>
              </a:ext>
            </a:extLst>
          </p:cNvPr>
          <p:cNvSpPr>
            <a:spLocks noGrp="1"/>
          </p:cNvSpPr>
          <p:nvPr>
            <p:ph type="body" sz="quarter" idx="19"/>
          </p:nvPr>
        </p:nvSpPr>
        <p:spPr>
          <a:xfrm>
            <a:off x="8444753" y="1461967"/>
            <a:ext cx="3342461" cy="4214934"/>
          </a:xfrm>
        </p:spPr>
        <p:txBody>
          <a:bodyPr/>
          <a:lstStyle/>
          <a:p>
            <a:pPr>
              <a:buClr>
                <a:srgbClr val="5C1237"/>
              </a:buClr>
              <a:buSzPct val="100000"/>
              <a:buFont typeface="Wingdings" panose="05000000000000000000" pitchFamily="2" charset="2"/>
              <a:buChar char="§"/>
            </a:pPr>
            <a:r>
              <a:rPr lang="sv-SE" sz="1400" dirty="0"/>
              <a:t>Kvinnor och </a:t>
            </a:r>
            <a:r>
              <a:rPr lang="sv-SE" sz="1400" dirty="0" err="1"/>
              <a:t>ickebinära</a:t>
            </a:r>
            <a:r>
              <a:rPr lang="sv-SE" sz="1400" dirty="0"/>
              <a:t> har i högre utsträckning erfarenhet av våld, hot och trakasserier kopplat till sex och sexualitet än män, oavsett fråga. </a:t>
            </a:r>
          </a:p>
          <a:p>
            <a:pPr>
              <a:buClr>
                <a:srgbClr val="5C1237"/>
              </a:buClr>
              <a:buSzPct val="100000"/>
              <a:buFont typeface="Wingdings" panose="05000000000000000000" pitchFamily="2" charset="2"/>
              <a:buChar char="§"/>
            </a:pPr>
            <a:r>
              <a:rPr lang="sv-SE" sz="1400" dirty="0"/>
              <a:t>De med transerfarenhet har också högre erfarenhet av våld, övergrepp och hot jämfört med totalen. </a:t>
            </a:r>
            <a:endParaRPr lang="en-SE" sz="1400" dirty="0"/>
          </a:p>
        </p:txBody>
      </p:sp>
      <p:graphicFrame>
        <p:nvGraphicFramePr>
          <p:cNvPr id="10" name="Content Placeholder 10">
            <a:extLst>
              <a:ext uri="{FF2B5EF4-FFF2-40B4-BE49-F238E27FC236}">
                <a16:creationId xmlns:a16="http://schemas.microsoft.com/office/drawing/2014/main" id="{AA5CB66C-B52C-4B83-B7BD-7F7F3EBD167C}"/>
              </a:ext>
            </a:extLst>
          </p:cNvPr>
          <p:cNvGraphicFramePr>
            <a:graphicFrameLocks noGrp="1"/>
          </p:cNvGraphicFramePr>
          <p:nvPr>
            <p:ph idx="1"/>
            <p:extLst>
              <p:ext uri="{D42A27DB-BD31-4B8C-83A1-F6EECF244321}">
                <p14:modId xmlns:p14="http://schemas.microsoft.com/office/powerpoint/2010/main" val="909094889"/>
              </p:ext>
            </p:extLst>
          </p:nvPr>
        </p:nvGraphicFramePr>
        <p:xfrm>
          <a:off x="304047" y="1573261"/>
          <a:ext cx="7968583"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7228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C881D6-6C03-4EFD-B03C-636D59D17046}"/>
              </a:ext>
            </a:extLst>
          </p:cNvPr>
          <p:cNvSpPr>
            <a:spLocks noGrp="1"/>
          </p:cNvSpPr>
          <p:nvPr>
            <p:ph type="body" sz="quarter" idx="15"/>
          </p:nvPr>
        </p:nvSpPr>
        <p:spPr>
          <a:xfrm>
            <a:off x="382932" y="910179"/>
            <a:ext cx="11576421" cy="353943"/>
          </a:xfrm>
        </p:spPr>
        <p:txBody>
          <a:bodyPr/>
          <a:lstStyle/>
          <a:p>
            <a:r>
              <a:rPr lang="sv-SE" dirty="0"/>
              <a:t>HBTQ-personer rapporterar överlag mer erfarenheter av våld, hot och trakasserier av sexuell karaktär</a:t>
            </a:r>
            <a:endParaRPr lang="en-SE" dirty="0"/>
          </a:p>
        </p:txBody>
      </p:sp>
      <p:sp>
        <p:nvSpPr>
          <p:cNvPr id="8" name="Text Placeholder 7">
            <a:extLst>
              <a:ext uri="{FF2B5EF4-FFF2-40B4-BE49-F238E27FC236}">
                <a16:creationId xmlns:a16="http://schemas.microsoft.com/office/drawing/2014/main" id="{019B6B4C-BB4D-4B62-B343-978413056952}"/>
              </a:ext>
            </a:extLst>
          </p:cNvPr>
          <p:cNvSpPr>
            <a:spLocks noGrp="1"/>
          </p:cNvSpPr>
          <p:nvPr>
            <p:ph type="body" sz="quarter" idx="17"/>
          </p:nvPr>
        </p:nvSpPr>
        <p:spPr/>
        <p:txBody>
          <a:bodyPr/>
          <a:lstStyle/>
          <a:p>
            <a:r>
              <a:rPr lang="sv-SE" dirty="0"/>
              <a:t>Bas: Heterosexuell n= 1179, Homosexuell n= 94, Bisexuell/</a:t>
            </a:r>
            <a:r>
              <a:rPr lang="sv-SE" dirty="0" err="1"/>
              <a:t>pansexuell</a:t>
            </a:r>
            <a:r>
              <a:rPr lang="sv-SE" dirty="0"/>
              <a:t> n= 455, Asexuell n= 71, Queer n=76. Viktad data. </a:t>
            </a:r>
            <a:endParaRPr lang="en-SE" dirty="0"/>
          </a:p>
        </p:txBody>
      </p:sp>
      <p:sp>
        <p:nvSpPr>
          <p:cNvPr id="5" name="Title 4">
            <a:extLst>
              <a:ext uri="{FF2B5EF4-FFF2-40B4-BE49-F238E27FC236}">
                <a16:creationId xmlns:a16="http://schemas.microsoft.com/office/drawing/2014/main" id="{DF14ADCE-CE5D-4602-AA55-270E9498C56A}"/>
              </a:ext>
            </a:extLst>
          </p:cNvPr>
          <p:cNvSpPr>
            <a:spLocks noGrp="1"/>
          </p:cNvSpPr>
          <p:nvPr>
            <p:ph type="title"/>
          </p:nvPr>
        </p:nvSpPr>
        <p:spPr/>
        <p:txBody>
          <a:bodyPr/>
          <a:lstStyle/>
          <a:p>
            <a:r>
              <a:rPr lang="sv-SE" dirty="0"/>
              <a:t>Erfarenhet av våld, hot och trakasserier</a:t>
            </a:r>
            <a:endParaRPr lang="en-SE" dirty="0"/>
          </a:p>
        </p:txBody>
      </p:sp>
      <p:sp>
        <p:nvSpPr>
          <p:cNvPr id="9" name="Text Placeholder 8">
            <a:extLst>
              <a:ext uri="{FF2B5EF4-FFF2-40B4-BE49-F238E27FC236}">
                <a16:creationId xmlns:a16="http://schemas.microsoft.com/office/drawing/2014/main" id="{261BB513-8634-449A-87F0-C72A596ED318}"/>
              </a:ext>
            </a:extLst>
          </p:cNvPr>
          <p:cNvSpPr>
            <a:spLocks noGrp="1"/>
          </p:cNvSpPr>
          <p:nvPr>
            <p:ph type="body" sz="quarter" idx="19"/>
          </p:nvPr>
        </p:nvSpPr>
        <p:spPr>
          <a:xfrm>
            <a:off x="8412480" y="1461967"/>
            <a:ext cx="3374734" cy="4214934"/>
          </a:xfrm>
        </p:spPr>
        <p:txBody>
          <a:bodyPr/>
          <a:lstStyle/>
          <a:p>
            <a:pPr>
              <a:buClr>
                <a:srgbClr val="5C1237"/>
              </a:buClr>
              <a:buSzPct val="100000"/>
              <a:buFont typeface="Wingdings" panose="05000000000000000000" pitchFamily="2" charset="2"/>
              <a:buChar char="§"/>
            </a:pPr>
            <a:r>
              <a:rPr lang="sv-SE" dirty="0"/>
              <a:t>Inom varje sexuell identitet, bortsett från gruppen queer så finns det en könsdimension – där kvinnor och </a:t>
            </a:r>
            <a:r>
              <a:rPr lang="sv-SE" dirty="0" err="1"/>
              <a:t>ickebinära</a:t>
            </a:r>
            <a:r>
              <a:rPr lang="sv-SE" dirty="0"/>
              <a:t> uppger att de har erfarenhet av respektive händelse i större utsträckning än män. </a:t>
            </a:r>
            <a:endParaRPr lang="en-SE" dirty="0"/>
          </a:p>
        </p:txBody>
      </p:sp>
      <p:graphicFrame>
        <p:nvGraphicFramePr>
          <p:cNvPr id="10" name="Content Placeholder 10">
            <a:extLst>
              <a:ext uri="{FF2B5EF4-FFF2-40B4-BE49-F238E27FC236}">
                <a16:creationId xmlns:a16="http://schemas.microsoft.com/office/drawing/2014/main" id="{AA5CB66C-B52C-4B83-B7BD-7F7F3EBD167C}"/>
              </a:ext>
            </a:extLst>
          </p:cNvPr>
          <p:cNvGraphicFramePr>
            <a:graphicFrameLocks noGrp="1"/>
          </p:cNvGraphicFramePr>
          <p:nvPr>
            <p:ph idx="1"/>
            <p:extLst>
              <p:ext uri="{D42A27DB-BD31-4B8C-83A1-F6EECF244321}">
                <p14:modId xmlns:p14="http://schemas.microsoft.com/office/powerpoint/2010/main" val="2227161809"/>
              </p:ext>
            </p:extLst>
          </p:nvPr>
        </p:nvGraphicFramePr>
        <p:xfrm>
          <a:off x="282532" y="1461967"/>
          <a:ext cx="7968583"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490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E63033-1F33-4DEC-AFCF-7EC74A749F7E}"/>
              </a:ext>
            </a:extLst>
          </p:cNvPr>
          <p:cNvSpPr>
            <a:spLocks noGrp="1"/>
          </p:cNvSpPr>
          <p:nvPr>
            <p:ph type="body" sz="quarter" idx="15"/>
          </p:nvPr>
        </p:nvSpPr>
        <p:spPr>
          <a:xfrm>
            <a:off x="382932" y="910179"/>
            <a:ext cx="10967280" cy="661720"/>
          </a:xfrm>
        </p:spPr>
        <p:txBody>
          <a:bodyPr/>
          <a:lstStyle/>
          <a:p>
            <a:r>
              <a:rPr lang="sv-SE" dirty="0"/>
              <a:t>Få har anmält till polisen eller uppsökt hälso- och sjukvård för det som hänt. Sex av tio har dock</a:t>
            </a:r>
            <a:br>
              <a:rPr lang="sv-SE" dirty="0"/>
            </a:br>
            <a:r>
              <a:rPr lang="sv-SE" dirty="0"/>
              <a:t>berättat för någon, </a:t>
            </a:r>
            <a:r>
              <a:rPr lang="sv-SE" dirty="0" err="1"/>
              <a:t>t.ex</a:t>
            </a:r>
            <a:r>
              <a:rPr lang="sv-SE" dirty="0"/>
              <a:t> en nära anhörig eller vän, om vad som hänt. </a:t>
            </a:r>
            <a:endParaRPr lang="en-SE" dirty="0"/>
          </a:p>
        </p:txBody>
      </p:sp>
      <p:sp>
        <p:nvSpPr>
          <p:cNvPr id="4" name="Text Placeholder 3">
            <a:extLst>
              <a:ext uri="{FF2B5EF4-FFF2-40B4-BE49-F238E27FC236}">
                <a16:creationId xmlns:a16="http://schemas.microsoft.com/office/drawing/2014/main" id="{FED5117B-D788-4B34-944D-7F68F27DAC74}"/>
              </a:ext>
            </a:extLst>
          </p:cNvPr>
          <p:cNvSpPr>
            <a:spLocks noGrp="1"/>
          </p:cNvSpPr>
          <p:nvPr>
            <p:ph type="body" sz="quarter" idx="17"/>
          </p:nvPr>
        </p:nvSpPr>
        <p:spPr/>
        <p:txBody>
          <a:bodyPr/>
          <a:lstStyle/>
          <a:p>
            <a:r>
              <a:rPr lang="sv-SE" dirty="0"/>
              <a:t>Bas: Har erfarenhet av våld, hot eller trakasserier, n= 1538</a:t>
            </a:r>
            <a:endParaRPr lang="en-SE" dirty="0"/>
          </a:p>
        </p:txBody>
      </p:sp>
      <p:sp>
        <p:nvSpPr>
          <p:cNvPr id="5" name="Title 4">
            <a:extLst>
              <a:ext uri="{FF2B5EF4-FFF2-40B4-BE49-F238E27FC236}">
                <a16:creationId xmlns:a16="http://schemas.microsoft.com/office/drawing/2014/main" id="{2FEA0BF7-7343-49B9-998E-8234BED1F8B7}"/>
              </a:ext>
            </a:extLst>
          </p:cNvPr>
          <p:cNvSpPr>
            <a:spLocks noGrp="1"/>
          </p:cNvSpPr>
          <p:nvPr>
            <p:ph type="title"/>
          </p:nvPr>
        </p:nvSpPr>
        <p:spPr/>
        <p:txBody>
          <a:bodyPr/>
          <a:lstStyle/>
          <a:p>
            <a:r>
              <a:rPr lang="sv-SE" dirty="0"/>
              <a:t>uppföljning</a:t>
            </a:r>
            <a:endParaRPr lang="en-SE" dirty="0"/>
          </a:p>
        </p:txBody>
      </p:sp>
      <p:sp>
        <p:nvSpPr>
          <p:cNvPr id="6" name="Text Placeholder 5">
            <a:extLst>
              <a:ext uri="{FF2B5EF4-FFF2-40B4-BE49-F238E27FC236}">
                <a16:creationId xmlns:a16="http://schemas.microsoft.com/office/drawing/2014/main" id="{6D044483-505B-492F-836D-23433A8B561F}"/>
              </a:ext>
            </a:extLst>
          </p:cNvPr>
          <p:cNvSpPr>
            <a:spLocks noGrp="1"/>
          </p:cNvSpPr>
          <p:nvPr>
            <p:ph type="body" sz="quarter" idx="19"/>
          </p:nvPr>
        </p:nvSpPr>
        <p:spPr>
          <a:xfrm>
            <a:off x="7661301" y="1794243"/>
            <a:ext cx="4125913" cy="3882658"/>
          </a:xfrm>
        </p:spPr>
        <p:txBody>
          <a:bodyPr/>
          <a:lstStyle/>
          <a:p>
            <a:pPr>
              <a:buClr>
                <a:srgbClr val="5C1237"/>
              </a:buClr>
              <a:buSzPct val="100000"/>
              <a:buFont typeface="Wingdings" panose="05000000000000000000" pitchFamily="2" charset="2"/>
              <a:buChar char="§"/>
            </a:pPr>
            <a:r>
              <a:rPr lang="sv-SE" sz="1400" dirty="0"/>
              <a:t>Män, och heterosexuella, har i lägre utsträckning följt upp det som hänt genom besök i sjukvården, anmälan till polis eller genom att prata med nära anhörig/vän. </a:t>
            </a:r>
          </a:p>
          <a:p>
            <a:pPr lvl="1">
              <a:buClr>
                <a:srgbClr val="5C1237"/>
              </a:buClr>
              <a:buSzPct val="100000"/>
              <a:buFont typeface="Wingdings" panose="05000000000000000000" pitchFamily="2" charset="2"/>
              <a:buChar char="§"/>
            </a:pPr>
            <a:r>
              <a:rPr lang="sv-SE" sz="1200" dirty="0"/>
              <a:t>Män uppger i lägre utsträckning än övriga att de berättat för någon vid något tillfälle (40%).</a:t>
            </a:r>
            <a:endParaRPr lang="sv-SE" sz="1400" dirty="0"/>
          </a:p>
          <a:p>
            <a:pPr>
              <a:buClr>
                <a:srgbClr val="5C1237"/>
              </a:buClr>
              <a:buSzPct val="100000"/>
              <a:buFont typeface="Wingdings" panose="05000000000000000000" pitchFamily="2" charset="2"/>
              <a:buChar char="§"/>
            </a:pPr>
            <a:r>
              <a:rPr lang="sv-SE" sz="1400" dirty="0"/>
              <a:t>SRHR 2017 (FHM): </a:t>
            </a:r>
          </a:p>
          <a:p>
            <a:pPr lvl="1">
              <a:buClr>
                <a:srgbClr val="5C1237"/>
              </a:buClr>
              <a:buSzPct val="100000"/>
              <a:buFont typeface="Wingdings" panose="05000000000000000000" pitchFamily="2" charset="2"/>
              <a:buChar char="§"/>
            </a:pPr>
            <a:r>
              <a:rPr lang="sv-SE" sz="1200" dirty="0"/>
              <a:t>Anmält till polisen = 6%</a:t>
            </a:r>
          </a:p>
          <a:p>
            <a:pPr lvl="1">
              <a:buClr>
                <a:srgbClr val="5C1237"/>
              </a:buClr>
              <a:buSzPct val="100000"/>
              <a:buFont typeface="Wingdings" panose="05000000000000000000" pitchFamily="2" charset="2"/>
              <a:buChar char="§"/>
            </a:pPr>
            <a:r>
              <a:rPr lang="sv-SE" sz="1200" dirty="0"/>
              <a:t>Berättat för någon = 52%</a:t>
            </a:r>
          </a:p>
          <a:p>
            <a:pPr lvl="1">
              <a:buClr>
                <a:srgbClr val="5C1237"/>
              </a:buClr>
              <a:buSzPct val="100000"/>
              <a:buFont typeface="Wingdings" panose="05000000000000000000" pitchFamily="2" charset="2"/>
              <a:buChar char="§"/>
            </a:pPr>
            <a:r>
              <a:rPr lang="sv-SE" sz="1200" dirty="0"/>
              <a:t>Uppsökt hälso- och sjukvård = 5%</a:t>
            </a:r>
          </a:p>
          <a:p>
            <a:endParaRPr lang="en-SE" dirty="0"/>
          </a:p>
        </p:txBody>
      </p:sp>
      <p:graphicFrame>
        <p:nvGraphicFramePr>
          <p:cNvPr id="7" name="Content Placeholder 10">
            <a:extLst>
              <a:ext uri="{FF2B5EF4-FFF2-40B4-BE49-F238E27FC236}">
                <a16:creationId xmlns:a16="http://schemas.microsoft.com/office/drawing/2014/main" id="{7372768B-CF94-4E85-B7D4-6C6C98AA8349}"/>
              </a:ext>
            </a:extLst>
          </p:cNvPr>
          <p:cNvGraphicFramePr>
            <a:graphicFrameLocks noGrp="1"/>
          </p:cNvGraphicFramePr>
          <p:nvPr>
            <p:ph idx="1"/>
            <p:extLst>
              <p:ext uri="{D42A27DB-BD31-4B8C-83A1-F6EECF244321}">
                <p14:modId xmlns:p14="http://schemas.microsoft.com/office/powerpoint/2010/main" val="4277035070"/>
              </p:ext>
            </p:extLst>
          </p:nvPr>
        </p:nvGraphicFramePr>
        <p:xfrm>
          <a:off x="404813" y="1462088"/>
          <a:ext cx="7115175"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6330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E63033-1F33-4DEC-AFCF-7EC74A749F7E}"/>
              </a:ext>
            </a:extLst>
          </p:cNvPr>
          <p:cNvSpPr>
            <a:spLocks noGrp="1"/>
          </p:cNvSpPr>
          <p:nvPr>
            <p:ph type="body" sz="quarter" idx="15"/>
          </p:nvPr>
        </p:nvSpPr>
        <p:spPr>
          <a:xfrm>
            <a:off x="382932" y="910179"/>
            <a:ext cx="11308719" cy="661720"/>
          </a:xfrm>
        </p:spPr>
        <p:txBody>
          <a:bodyPr/>
          <a:lstStyle/>
          <a:p>
            <a:r>
              <a:rPr lang="sv-SE" dirty="0"/>
              <a:t>Män, och heterosexuella, har i lägre utsträckning följt upp det som hänt genom besök i sjukvården,</a:t>
            </a:r>
            <a:br>
              <a:rPr lang="sv-SE" dirty="0"/>
            </a:br>
            <a:r>
              <a:rPr lang="sv-SE" dirty="0"/>
              <a:t>anmälan till polis eller genom att prata med nära anhörig/vän. </a:t>
            </a:r>
            <a:endParaRPr lang="en-SE" dirty="0"/>
          </a:p>
        </p:txBody>
      </p:sp>
      <p:sp>
        <p:nvSpPr>
          <p:cNvPr id="4" name="Text Placeholder 3">
            <a:extLst>
              <a:ext uri="{FF2B5EF4-FFF2-40B4-BE49-F238E27FC236}">
                <a16:creationId xmlns:a16="http://schemas.microsoft.com/office/drawing/2014/main" id="{FED5117B-D788-4B34-944D-7F68F27DAC74}"/>
              </a:ext>
            </a:extLst>
          </p:cNvPr>
          <p:cNvSpPr>
            <a:spLocks noGrp="1"/>
          </p:cNvSpPr>
          <p:nvPr>
            <p:ph type="body" sz="quarter" idx="17"/>
          </p:nvPr>
        </p:nvSpPr>
        <p:spPr/>
        <p:txBody>
          <a:bodyPr/>
          <a:lstStyle/>
          <a:p>
            <a:r>
              <a:rPr lang="sv-SE" dirty="0"/>
              <a:t>Viktad data.</a:t>
            </a:r>
            <a:endParaRPr lang="en-SE" dirty="0"/>
          </a:p>
        </p:txBody>
      </p:sp>
      <p:sp>
        <p:nvSpPr>
          <p:cNvPr id="5" name="Title 4">
            <a:extLst>
              <a:ext uri="{FF2B5EF4-FFF2-40B4-BE49-F238E27FC236}">
                <a16:creationId xmlns:a16="http://schemas.microsoft.com/office/drawing/2014/main" id="{2FEA0BF7-7343-49B9-998E-8234BED1F8B7}"/>
              </a:ext>
            </a:extLst>
          </p:cNvPr>
          <p:cNvSpPr>
            <a:spLocks noGrp="1"/>
          </p:cNvSpPr>
          <p:nvPr>
            <p:ph type="title"/>
          </p:nvPr>
        </p:nvSpPr>
        <p:spPr/>
        <p:txBody>
          <a:bodyPr/>
          <a:lstStyle/>
          <a:p>
            <a:r>
              <a:rPr lang="sv-SE" dirty="0"/>
              <a:t>uppföljning</a:t>
            </a:r>
            <a:endParaRPr lang="en-SE" dirty="0"/>
          </a:p>
        </p:txBody>
      </p:sp>
      <p:graphicFrame>
        <p:nvGraphicFramePr>
          <p:cNvPr id="7" name="Content Placeholder 10">
            <a:extLst>
              <a:ext uri="{FF2B5EF4-FFF2-40B4-BE49-F238E27FC236}">
                <a16:creationId xmlns:a16="http://schemas.microsoft.com/office/drawing/2014/main" id="{7372768B-CF94-4E85-B7D4-6C6C98AA8349}"/>
              </a:ext>
            </a:extLst>
          </p:cNvPr>
          <p:cNvGraphicFramePr>
            <a:graphicFrameLocks noGrp="1"/>
          </p:cNvGraphicFramePr>
          <p:nvPr>
            <p:ph idx="1"/>
            <p:extLst>
              <p:ext uri="{D42A27DB-BD31-4B8C-83A1-F6EECF244321}">
                <p14:modId xmlns:p14="http://schemas.microsoft.com/office/powerpoint/2010/main" val="3428603630"/>
              </p:ext>
            </p:extLst>
          </p:nvPr>
        </p:nvGraphicFramePr>
        <p:xfrm>
          <a:off x="6096000" y="1615546"/>
          <a:ext cx="5922148" cy="4214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10">
            <a:extLst>
              <a:ext uri="{FF2B5EF4-FFF2-40B4-BE49-F238E27FC236}">
                <a16:creationId xmlns:a16="http://schemas.microsoft.com/office/drawing/2014/main" id="{AA3D6D9E-BD89-460B-924C-E1A9BBC81009}"/>
              </a:ext>
            </a:extLst>
          </p:cNvPr>
          <p:cNvGraphicFramePr>
            <a:graphicFrameLocks/>
          </p:cNvGraphicFramePr>
          <p:nvPr>
            <p:extLst>
              <p:ext uri="{D42A27DB-BD31-4B8C-83A1-F6EECF244321}">
                <p14:modId xmlns:p14="http://schemas.microsoft.com/office/powerpoint/2010/main" val="3205916495"/>
              </p:ext>
            </p:extLst>
          </p:nvPr>
        </p:nvGraphicFramePr>
        <p:xfrm>
          <a:off x="268941" y="1554216"/>
          <a:ext cx="5827059" cy="43374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6106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D57FD4-4A0D-4E24-806A-58B6AA55F085}"/>
              </a:ext>
            </a:extLst>
          </p:cNvPr>
          <p:cNvSpPr/>
          <p:nvPr/>
        </p:nvSpPr>
        <p:spPr>
          <a:xfrm>
            <a:off x="120649" y="114857"/>
            <a:ext cx="11939944" cy="6563737"/>
          </a:xfrm>
          <a:prstGeom prst="rect">
            <a:avLst/>
          </a:prstGeom>
          <a:gradFill flip="none" rotWithShape="1">
            <a:gsLst>
              <a:gs pos="72000">
                <a:schemeClr val="bg1">
                  <a:alpha val="4000"/>
                </a:schemeClr>
              </a:gs>
              <a:gs pos="0">
                <a:schemeClr val="bg1">
                  <a:lumMod val="65000"/>
                  <a:alpha val="0"/>
                </a:schemeClr>
              </a:gs>
              <a:gs pos="1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Text Placeholder 8">
            <a:extLst>
              <a:ext uri="{FF2B5EF4-FFF2-40B4-BE49-F238E27FC236}">
                <a16:creationId xmlns:a16="http://schemas.microsoft.com/office/drawing/2014/main" id="{2E0D7949-2D87-4189-9FD5-4A9F5643ED47}"/>
              </a:ext>
            </a:extLst>
          </p:cNvPr>
          <p:cNvSpPr>
            <a:spLocks noGrp="1"/>
          </p:cNvSpPr>
          <p:nvPr>
            <p:ph type="body" sz="quarter" idx="13"/>
          </p:nvPr>
        </p:nvSpPr>
        <p:spPr>
          <a:xfrm>
            <a:off x="9828892" y="3287"/>
            <a:ext cx="2047035" cy="4508927"/>
          </a:xfrm>
        </p:spPr>
        <p:txBody>
          <a:bodyPr/>
          <a:lstStyle/>
          <a:p>
            <a:r>
              <a:rPr lang="sv-SE" dirty="0"/>
              <a:t>7</a:t>
            </a:r>
            <a:endParaRPr lang="en-SE" dirty="0"/>
          </a:p>
        </p:txBody>
      </p:sp>
      <p:sp>
        <p:nvSpPr>
          <p:cNvPr id="7" name="Title 6">
            <a:extLst>
              <a:ext uri="{FF2B5EF4-FFF2-40B4-BE49-F238E27FC236}">
                <a16:creationId xmlns:a16="http://schemas.microsoft.com/office/drawing/2014/main" id="{A40BEF83-D1B1-43E1-B932-5DD6EF8FF6E9}"/>
              </a:ext>
            </a:extLst>
          </p:cNvPr>
          <p:cNvSpPr>
            <a:spLocks noGrp="1"/>
          </p:cNvSpPr>
          <p:nvPr>
            <p:ph type="title"/>
          </p:nvPr>
        </p:nvSpPr>
        <p:spPr>
          <a:xfrm>
            <a:off x="459207" y="546021"/>
            <a:ext cx="7551996" cy="1587679"/>
          </a:xfrm>
        </p:spPr>
        <p:txBody>
          <a:bodyPr/>
          <a:lstStyle/>
          <a:p>
            <a:r>
              <a:rPr lang="sv-SE" dirty="0"/>
              <a:t>Reproduktiv hälsa</a:t>
            </a:r>
            <a:endParaRPr lang="en-SE" dirty="0"/>
          </a:p>
        </p:txBody>
      </p:sp>
    </p:spTree>
    <p:extLst>
      <p:ext uri="{BB962C8B-B14F-4D97-AF65-F5344CB8AC3E}">
        <p14:creationId xmlns:p14="http://schemas.microsoft.com/office/powerpoint/2010/main" val="3989676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D27586-E82F-46EC-83BD-933FB26C9920}"/>
              </a:ext>
            </a:extLst>
          </p:cNvPr>
          <p:cNvSpPr>
            <a:spLocks noGrp="1"/>
          </p:cNvSpPr>
          <p:nvPr>
            <p:ph type="body" sz="quarter" idx="15"/>
          </p:nvPr>
        </p:nvSpPr>
        <p:spPr>
          <a:xfrm>
            <a:off x="382933" y="910179"/>
            <a:ext cx="10584418" cy="661720"/>
          </a:xfrm>
        </p:spPr>
        <p:txBody>
          <a:bodyPr/>
          <a:lstStyle/>
          <a:p>
            <a:r>
              <a:rPr lang="sv-SE" dirty="0"/>
              <a:t>Kondom och hormonella preventivmedel med östrogen toppar listan över preventivmetoder. </a:t>
            </a:r>
            <a:br>
              <a:rPr lang="sv-SE" dirty="0"/>
            </a:br>
            <a:r>
              <a:rPr lang="sv-SE" dirty="0"/>
              <a:t>Rangordningen följer </a:t>
            </a:r>
            <a:r>
              <a:rPr lang="sv-SE" dirty="0" err="1"/>
              <a:t>FHM:s</a:t>
            </a:r>
            <a:r>
              <a:rPr lang="sv-SE" dirty="0"/>
              <a:t> undersökning från 2017.  </a:t>
            </a:r>
            <a:endParaRPr lang="en-SE" dirty="0"/>
          </a:p>
        </p:txBody>
      </p:sp>
      <p:sp>
        <p:nvSpPr>
          <p:cNvPr id="8" name="Text Placeholder 7">
            <a:extLst>
              <a:ext uri="{FF2B5EF4-FFF2-40B4-BE49-F238E27FC236}">
                <a16:creationId xmlns:a16="http://schemas.microsoft.com/office/drawing/2014/main" id="{F223BA95-0054-4053-96ED-9C59BEA67FEA}"/>
              </a:ext>
            </a:extLst>
          </p:cNvPr>
          <p:cNvSpPr>
            <a:spLocks noGrp="1"/>
          </p:cNvSpPr>
          <p:nvPr>
            <p:ph type="body" sz="quarter" idx="17"/>
          </p:nvPr>
        </p:nvSpPr>
        <p:spPr/>
        <p:txBody>
          <a:bodyPr/>
          <a:lstStyle/>
          <a:p>
            <a:r>
              <a:rPr lang="sv-SE" dirty="0"/>
              <a:t>Viktad data.</a:t>
            </a:r>
            <a:endParaRPr lang="en-SE" dirty="0"/>
          </a:p>
        </p:txBody>
      </p:sp>
      <p:sp>
        <p:nvSpPr>
          <p:cNvPr id="5" name="Title 4">
            <a:extLst>
              <a:ext uri="{FF2B5EF4-FFF2-40B4-BE49-F238E27FC236}">
                <a16:creationId xmlns:a16="http://schemas.microsoft.com/office/drawing/2014/main" id="{31CFDF1F-54DD-401D-9810-15AC71EF4303}"/>
              </a:ext>
            </a:extLst>
          </p:cNvPr>
          <p:cNvSpPr>
            <a:spLocks noGrp="1"/>
          </p:cNvSpPr>
          <p:nvPr>
            <p:ph type="title"/>
          </p:nvPr>
        </p:nvSpPr>
        <p:spPr/>
        <p:txBody>
          <a:bodyPr/>
          <a:lstStyle/>
          <a:p>
            <a:r>
              <a:rPr lang="sv-SE" dirty="0"/>
              <a:t>preventivmedel</a:t>
            </a:r>
            <a:endParaRPr lang="en-SE" dirty="0"/>
          </a:p>
        </p:txBody>
      </p:sp>
      <p:graphicFrame>
        <p:nvGraphicFramePr>
          <p:cNvPr id="10" name="Content Placeholder 10">
            <a:extLst>
              <a:ext uri="{FF2B5EF4-FFF2-40B4-BE49-F238E27FC236}">
                <a16:creationId xmlns:a16="http://schemas.microsoft.com/office/drawing/2014/main" id="{CA576E06-D1CE-43F4-B4CE-F809E8F1C102}"/>
              </a:ext>
            </a:extLst>
          </p:cNvPr>
          <p:cNvGraphicFramePr>
            <a:graphicFrameLocks noGrp="1"/>
          </p:cNvGraphicFramePr>
          <p:nvPr>
            <p:ph idx="1"/>
            <p:extLst>
              <p:ext uri="{D42A27DB-BD31-4B8C-83A1-F6EECF244321}">
                <p14:modId xmlns:p14="http://schemas.microsoft.com/office/powerpoint/2010/main" val="4053369041"/>
              </p:ext>
            </p:extLst>
          </p:nvPr>
        </p:nvGraphicFramePr>
        <p:xfrm>
          <a:off x="788998" y="1799848"/>
          <a:ext cx="9772287"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6288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23BA95-0054-4053-96ED-9C59BEA67FEA}"/>
              </a:ext>
            </a:extLst>
          </p:cNvPr>
          <p:cNvSpPr>
            <a:spLocks noGrp="1"/>
          </p:cNvSpPr>
          <p:nvPr>
            <p:ph type="body" sz="quarter" idx="17"/>
          </p:nvPr>
        </p:nvSpPr>
        <p:spPr/>
        <p:txBody>
          <a:bodyPr/>
          <a:lstStyle/>
          <a:p>
            <a:r>
              <a:rPr lang="sv-SE" dirty="0"/>
              <a:t>Viktad data.</a:t>
            </a:r>
            <a:endParaRPr lang="en-SE" dirty="0"/>
          </a:p>
        </p:txBody>
      </p:sp>
      <p:sp>
        <p:nvSpPr>
          <p:cNvPr id="5" name="Title 4">
            <a:extLst>
              <a:ext uri="{FF2B5EF4-FFF2-40B4-BE49-F238E27FC236}">
                <a16:creationId xmlns:a16="http://schemas.microsoft.com/office/drawing/2014/main" id="{31CFDF1F-54DD-401D-9810-15AC71EF4303}"/>
              </a:ext>
            </a:extLst>
          </p:cNvPr>
          <p:cNvSpPr>
            <a:spLocks noGrp="1"/>
          </p:cNvSpPr>
          <p:nvPr>
            <p:ph type="title"/>
          </p:nvPr>
        </p:nvSpPr>
        <p:spPr/>
        <p:txBody>
          <a:bodyPr/>
          <a:lstStyle/>
          <a:p>
            <a:r>
              <a:rPr lang="sv-SE" dirty="0"/>
              <a:t>preventivmedel</a:t>
            </a:r>
            <a:endParaRPr lang="en-SE" dirty="0"/>
          </a:p>
        </p:txBody>
      </p:sp>
      <p:graphicFrame>
        <p:nvGraphicFramePr>
          <p:cNvPr id="10" name="Content Placeholder 10">
            <a:extLst>
              <a:ext uri="{FF2B5EF4-FFF2-40B4-BE49-F238E27FC236}">
                <a16:creationId xmlns:a16="http://schemas.microsoft.com/office/drawing/2014/main" id="{CA576E06-D1CE-43F4-B4CE-F809E8F1C102}"/>
              </a:ext>
            </a:extLst>
          </p:cNvPr>
          <p:cNvGraphicFramePr>
            <a:graphicFrameLocks noGrp="1"/>
          </p:cNvGraphicFramePr>
          <p:nvPr>
            <p:ph idx="1"/>
            <p:extLst>
              <p:ext uri="{D42A27DB-BD31-4B8C-83A1-F6EECF244321}">
                <p14:modId xmlns:p14="http://schemas.microsoft.com/office/powerpoint/2010/main" val="99100756"/>
              </p:ext>
            </p:extLst>
          </p:nvPr>
        </p:nvGraphicFramePr>
        <p:xfrm>
          <a:off x="174640" y="1121203"/>
          <a:ext cx="11693563" cy="47780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6310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23BA95-0054-4053-96ED-9C59BEA67FEA}"/>
              </a:ext>
            </a:extLst>
          </p:cNvPr>
          <p:cNvSpPr>
            <a:spLocks noGrp="1"/>
          </p:cNvSpPr>
          <p:nvPr>
            <p:ph type="body" sz="quarter" idx="17"/>
          </p:nvPr>
        </p:nvSpPr>
        <p:spPr/>
        <p:txBody>
          <a:bodyPr/>
          <a:lstStyle/>
          <a:p>
            <a:r>
              <a:rPr lang="sv-SE" dirty="0"/>
              <a:t>Viktad data.</a:t>
            </a:r>
            <a:endParaRPr lang="en-SE" dirty="0"/>
          </a:p>
        </p:txBody>
      </p:sp>
      <p:sp>
        <p:nvSpPr>
          <p:cNvPr id="5" name="Title 4">
            <a:extLst>
              <a:ext uri="{FF2B5EF4-FFF2-40B4-BE49-F238E27FC236}">
                <a16:creationId xmlns:a16="http://schemas.microsoft.com/office/drawing/2014/main" id="{31CFDF1F-54DD-401D-9810-15AC71EF4303}"/>
              </a:ext>
            </a:extLst>
          </p:cNvPr>
          <p:cNvSpPr>
            <a:spLocks noGrp="1"/>
          </p:cNvSpPr>
          <p:nvPr>
            <p:ph type="title"/>
          </p:nvPr>
        </p:nvSpPr>
        <p:spPr/>
        <p:txBody>
          <a:bodyPr/>
          <a:lstStyle/>
          <a:p>
            <a:r>
              <a:rPr lang="sv-SE" dirty="0"/>
              <a:t>preventivmedel</a:t>
            </a:r>
            <a:endParaRPr lang="en-SE" dirty="0"/>
          </a:p>
        </p:txBody>
      </p:sp>
      <p:graphicFrame>
        <p:nvGraphicFramePr>
          <p:cNvPr id="10" name="Content Placeholder 10">
            <a:extLst>
              <a:ext uri="{FF2B5EF4-FFF2-40B4-BE49-F238E27FC236}">
                <a16:creationId xmlns:a16="http://schemas.microsoft.com/office/drawing/2014/main" id="{CA576E06-D1CE-43F4-B4CE-F809E8F1C102}"/>
              </a:ext>
            </a:extLst>
          </p:cNvPr>
          <p:cNvGraphicFramePr>
            <a:graphicFrameLocks noGrp="1"/>
          </p:cNvGraphicFramePr>
          <p:nvPr>
            <p:ph idx="1"/>
            <p:extLst>
              <p:ext uri="{D42A27DB-BD31-4B8C-83A1-F6EECF244321}">
                <p14:modId xmlns:p14="http://schemas.microsoft.com/office/powerpoint/2010/main" val="3693488552"/>
              </p:ext>
            </p:extLst>
          </p:nvPr>
        </p:nvGraphicFramePr>
        <p:xfrm>
          <a:off x="174640" y="1121203"/>
          <a:ext cx="11693563" cy="47780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5367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D27586-E82F-46EC-83BD-933FB26C9920}"/>
              </a:ext>
            </a:extLst>
          </p:cNvPr>
          <p:cNvSpPr>
            <a:spLocks noGrp="1"/>
          </p:cNvSpPr>
          <p:nvPr>
            <p:ph type="body" sz="quarter" idx="15"/>
          </p:nvPr>
        </p:nvSpPr>
        <p:spPr>
          <a:xfrm>
            <a:off x="501266" y="910179"/>
            <a:ext cx="9997462" cy="661720"/>
          </a:xfrm>
        </p:spPr>
        <p:txBody>
          <a:bodyPr/>
          <a:lstStyle/>
          <a:p>
            <a:r>
              <a:rPr lang="sv-SE" dirty="0"/>
              <a:t>Att man inte har en partner är det främsta skälet, följt av att man har sex på ett sätt där </a:t>
            </a:r>
            <a:br>
              <a:rPr lang="sv-SE" dirty="0"/>
            </a:br>
            <a:r>
              <a:rPr lang="sv-SE" dirty="0"/>
              <a:t>preventivmedel inte behövs. </a:t>
            </a:r>
          </a:p>
        </p:txBody>
      </p:sp>
      <p:sp>
        <p:nvSpPr>
          <p:cNvPr id="8" name="Text Placeholder 7">
            <a:extLst>
              <a:ext uri="{FF2B5EF4-FFF2-40B4-BE49-F238E27FC236}">
                <a16:creationId xmlns:a16="http://schemas.microsoft.com/office/drawing/2014/main" id="{F223BA95-0054-4053-96ED-9C59BEA67FEA}"/>
              </a:ext>
            </a:extLst>
          </p:cNvPr>
          <p:cNvSpPr>
            <a:spLocks noGrp="1"/>
          </p:cNvSpPr>
          <p:nvPr>
            <p:ph type="body" sz="quarter" idx="17"/>
          </p:nvPr>
        </p:nvSpPr>
        <p:spPr/>
        <p:txBody>
          <a:bodyPr/>
          <a:lstStyle/>
          <a:p>
            <a:r>
              <a:rPr lang="sv-SE" dirty="0"/>
              <a:t>Bas: Inte använt preventivmedel, n= 197. Viktad data. </a:t>
            </a:r>
            <a:endParaRPr lang="en-SE" dirty="0"/>
          </a:p>
        </p:txBody>
      </p:sp>
      <p:sp>
        <p:nvSpPr>
          <p:cNvPr id="5" name="Title 4">
            <a:extLst>
              <a:ext uri="{FF2B5EF4-FFF2-40B4-BE49-F238E27FC236}">
                <a16:creationId xmlns:a16="http://schemas.microsoft.com/office/drawing/2014/main" id="{31CFDF1F-54DD-401D-9810-15AC71EF4303}"/>
              </a:ext>
            </a:extLst>
          </p:cNvPr>
          <p:cNvSpPr>
            <a:spLocks noGrp="1"/>
          </p:cNvSpPr>
          <p:nvPr>
            <p:ph type="title"/>
          </p:nvPr>
        </p:nvSpPr>
        <p:spPr/>
        <p:txBody>
          <a:bodyPr/>
          <a:lstStyle/>
          <a:p>
            <a:r>
              <a:rPr lang="sv-SE" dirty="0"/>
              <a:t>preventivmedel</a:t>
            </a:r>
            <a:endParaRPr lang="en-SE" dirty="0"/>
          </a:p>
        </p:txBody>
      </p:sp>
      <p:graphicFrame>
        <p:nvGraphicFramePr>
          <p:cNvPr id="10" name="Content Placeholder 10">
            <a:extLst>
              <a:ext uri="{FF2B5EF4-FFF2-40B4-BE49-F238E27FC236}">
                <a16:creationId xmlns:a16="http://schemas.microsoft.com/office/drawing/2014/main" id="{CA576E06-D1CE-43F4-B4CE-F809E8F1C102}"/>
              </a:ext>
            </a:extLst>
          </p:cNvPr>
          <p:cNvGraphicFramePr>
            <a:graphicFrameLocks noGrp="1"/>
          </p:cNvGraphicFramePr>
          <p:nvPr>
            <p:ph idx="1"/>
            <p:extLst>
              <p:ext uri="{D42A27DB-BD31-4B8C-83A1-F6EECF244321}">
                <p14:modId xmlns:p14="http://schemas.microsoft.com/office/powerpoint/2010/main" val="1988960191"/>
              </p:ext>
            </p:extLst>
          </p:nvPr>
        </p:nvGraphicFramePr>
        <p:xfrm>
          <a:off x="404786" y="1733009"/>
          <a:ext cx="10606113"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982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8A43DE-CB7E-454E-920C-5517CA3C13D4}"/>
              </a:ext>
            </a:extLst>
          </p:cNvPr>
          <p:cNvSpPr>
            <a:spLocks noGrp="1"/>
          </p:cNvSpPr>
          <p:nvPr>
            <p:ph idx="1"/>
          </p:nvPr>
        </p:nvSpPr>
        <p:spPr>
          <a:xfrm>
            <a:off x="404786" y="1808820"/>
            <a:ext cx="10635126" cy="4105812"/>
          </a:xfrm>
        </p:spPr>
        <p:txBody>
          <a:bodyPr>
            <a:normAutofit fontScale="92500"/>
          </a:bodyPr>
          <a:lstStyle/>
          <a:p>
            <a:pPr lvl="1" fontAlgn="base"/>
            <a:r>
              <a:rPr lang="sv-SE" b="1" dirty="0"/>
              <a:t>ANTAL SVARANDE</a:t>
            </a:r>
            <a:r>
              <a:rPr lang="sv-SE" dirty="0"/>
              <a:t>: Totalt inkom 2036 svar. Tre av dessa togs bort vid kvalitetskontroll av data då de uppvisade inkonsekventa svar samt oseriösa öppna svar. Total bas i rapporten är därmed 2033 svar. </a:t>
            </a:r>
          </a:p>
          <a:p>
            <a:pPr lvl="1" fontAlgn="base"/>
            <a:r>
              <a:rPr lang="sv-SE" b="1" dirty="0"/>
              <a:t>EFTERSTRATIFIERING</a:t>
            </a:r>
            <a:r>
              <a:rPr lang="sv-SE" dirty="0"/>
              <a:t>: Data har efter datainsamling efterstratifierats på kön, för att åtgärda en överrepresentation av kvinnor. Överrepresentationen av kvinnor ansågs vara en för stor bias då frågor om sexuell hälsa, utsatthet för sexuellt våld och liknande frågor ofta har en könsdimension. Efter stratifiering av data kan totalresultat ses som mer representativa för gruppen i helhet. De som definierar sig som icke-binär i någon mening har varken viktats upp eller ner, utan bibehåller sin ursprungliga vikt på resultatet. Ingen efterstratifiering på ålder eller funktionsnedsättning har gjorts, då såna populationsskattningar dels anses för osäkra och dels för att såna skattningar ofta inkluderar åldersrelaterade funktionsnedsättningar vilket inte anses vara den primära målgruppen för undersökningen. </a:t>
            </a:r>
          </a:p>
          <a:p>
            <a:pPr lvl="1" fontAlgn="base"/>
            <a:r>
              <a:rPr lang="sv-SE" b="1" dirty="0"/>
              <a:t>REDOVISNING</a:t>
            </a:r>
            <a:r>
              <a:rPr lang="sv-SE" dirty="0"/>
              <a:t>: Resultat redovisas i procent om inget annat uppges. Bakgrundsvariabler redovisas inledningsvis oviktat, för att visa på sammansättningen i svarande gruppen samt att kommentera bortfall och skevheter. Ifall viktad eller oviktad data redovisas framgår av </a:t>
            </a:r>
            <a:r>
              <a:rPr lang="sv-SE" dirty="0" err="1"/>
              <a:t>bastext</a:t>
            </a:r>
            <a:r>
              <a:rPr lang="sv-SE" dirty="0"/>
              <a:t>. </a:t>
            </a:r>
          </a:p>
          <a:p>
            <a:pPr lvl="1" fontAlgn="base"/>
            <a:r>
              <a:rPr lang="sv-SE" b="1" dirty="0"/>
              <a:t>STATISTISK SIGNIFIKANS</a:t>
            </a:r>
            <a:r>
              <a:rPr lang="sv-SE" dirty="0"/>
              <a:t>: Givet urvals- och datainsamlingsmetoden så kommenteras inte statistisk signifikans mellan undergrupper i rapporten.</a:t>
            </a:r>
          </a:p>
          <a:p>
            <a:pPr lvl="1" fontAlgn="base"/>
            <a:r>
              <a:rPr lang="sv-SE" b="1" dirty="0"/>
              <a:t>BASER</a:t>
            </a:r>
            <a:r>
              <a:rPr lang="sv-SE" dirty="0"/>
              <a:t>: I rapporten redovisas inte svar för grupper med mindre än 8 svar. Vid nedbrytning av könsidentitet på sexuell identitet och vice versa har bisexuell och </a:t>
            </a:r>
            <a:r>
              <a:rPr lang="sv-SE" dirty="0" err="1"/>
              <a:t>pansexuell</a:t>
            </a:r>
            <a:r>
              <a:rPr lang="sv-SE" dirty="0"/>
              <a:t> slagits ihop till en grupp, samt </a:t>
            </a:r>
            <a:r>
              <a:rPr lang="sv-SE" dirty="0" err="1"/>
              <a:t>ickebinär</a:t>
            </a:r>
            <a:r>
              <a:rPr lang="sv-SE" dirty="0"/>
              <a:t> och queer. </a:t>
            </a:r>
          </a:p>
        </p:txBody>
      </p:sp>
      <p:sp>
        <p:nvSpPr>
          <p:cNvPr id="3" name="Text Placeholder 2">
            <a:extLst>
              <a:ext uri="{FF2B5EF4-FFF2-40B4-BE49-F238E27FC236}">
                <a16:creationId xmlns:a16="http://schemas.microsoft.com/office/drawing/2014/main" id="{49FA7097-9D24-4A65-AFF9-3E44734DD1CB}"/>
              </a:ext>
            </a:extLst>
          </p:cNvPr>
          <p:cNvSpPr>
            <a:spLocks noGrp="1"/>
          </p:cNvSpPr>
          <p:nvPr>
            <p:ph type="body" sz="quarter" idx="15"/>
          </p:nvPr>
        </p:nvSpPr>
        <p:spPr>
          <a:xfrm>
            <a:off x="404786" y="1049937"/>
            <a:ext cx="6143843" cy="353943"/>
          </a:xfrm>
        </p:spPr>
        <p:txBody>
          <a:bodyPr/>
          <a:lstStyle/>
          <a:p>
            <a:r>
              <a:rPr lang="sv-SE" dirty="0"/>
              <a:t>Sammanfattning av databearbetning och redovisning</a:t>
            </a:r>
            <a:endParaRPr lang="en-SE" dirty="0"/>
          </a:p>
        </p:txBody>
      </p:sp>
      <p:sp>
        <p:nvSpPr>
          <p:cNvPr id="4" name="Text Placeholder 3">
            <a:extLst>
              <a:ext uri="{FF2B5EF4-FFF2-40B4-BE49-F238E27FC236}">
                <a16:creationId xmlns:a16="http://schemas.microsoft.com/office/drawing/2014/main" id="{DC58AC79-5052-44A9-B08A-58854497C0EC}"/>
              </a:ext>
            </a:extLst>
          </p:cNvPr>
          <p:cNvSpPr>
            <a:spLocks noGrp="1"/>
          </p:cNvSpPr>
          <p:nvPr>
            <p:ph type="body" sz="quarter" idx="17"/>
          </p:nvPr>
        </p:nvSpPr>
        <p:spPr/>
        <p:txBody>
          <a:bodyPr/>
          <a:lstStyle/>
          <a:p>
            <a:endParaRPr lang="en-SE" dirty="0"/>
          </a:p>
        </p:txBody>
      </p:sp>
      <p:sp>
        <p:nvSpPr>
          <p:cNvPr id="5" name="Slide Number Placeholder 4">
            <a:extLst>
              <a:ext uri="{FF2B5EF4-FFF2-40B4-BE49-F238E27FC236}">
                <a16:creationId xmlns:a16="http://schemas.microsoft.com/office/drawing/2014/main" id="{A765B773-4927-4D81-A776-D11899B8D66E}"/>
              </a:ext>
            </a:extLst>
          </p:cNvPr>
          <p:cNvSpPr>
            <a:spLocks noGrp="1"/>
          </p:cNvSpPr>
          <p:nvPr>
            <p:ph type="sldNum" sz="quarter" idx="18"/>
          </p:nvPr>
        </p:nvSpPr>
        <p:spPr/>
        <p:txBody>
          <a:bodyPr/>
          <a:lstStyle/>
          <a:p>
            <a:fld id="{D61AABEC-672F-4B68-B914-690DA978312C}" type="slidenum">
              <a:rPr lang="en-GB" smtClean="0"/>
              <a:pPr/>
              <a:t>6</a:t>
            </a:fld>
            <a:r>
              <a:rPr lang="en-GB"/>
              <a:t> ‒ </a:t>
            </a:r>
          </a:p>
        </p:txBody>
      </p:sp>
      <p:sp>
        <p:nvSpPr>
          <p:cNvPr id="6" name="Title 5">
            <a:extLst>
              <a:ext uri="{FF2B5EF4-FFF2-40B4-BE49-F238E27FC236}">
                <a16:creationId xmlns:a16="http://schemas.microsoft.com/office/drawing/2014/main" id="{7259AE7D-0AD3-4541-A90C-EA92C031845E}"/>
              </a:ext>
            </a:extLst>
          </p:cNvPr>
          <p:cNvSpPr>
            <a:spLocks noGrp="1"/>
          </p:cNvSpPr>
          <p:nvPr>
            <p:ph type="title"/>
          </p:nvPr>
        </p:nvSpPr>
        <p:spPr/>
        <p:txBody>
          <a:bodyPr/>
          <a:lstStyle/>
          <a:p>
            <a:r>
              <a:rPr lang="sv-SE" dirty="0"/>
              <a:t>Metod – data och redovisning</a:t>
            </a:r>
            <a:endParaRPr lang="en-SE" dirty="0"/>
          </a:p>
        </p:txBody>
      </p:sp>
    </p:spTree>
    <p:extLst>
      <p:ext uri="{BB962C8B-B14F-4D97-AF65-F5344CB8AC3E}">
        <p14:creationId xmlns:p14="http://schemas.microsoft.com/office/powerpoint/2010/main" val="496424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53B97E-E35D-4144-BE1B-943955EDA3EB}"/>
              </a:ext>
            </a:extLst>
          </p:cNvPr>
          <p:cNvSpPr>
            <a:spLocks noGrp="1"/>
          </p:cNvSpPr>
          <p:nvPr>
            <p:ph type="body" sz="quarter" idx="15"/>
          </p:nvPr>
        </p:nvSpPr>
        <p:spPr>
          <a:xfrm>
            <a:off x="382932" y="910179"/>
            <a:ext cx="4091999" cy="353943"/>
          </a:xfrm>
        </p:spPr>
        <p:txBody>
          <a:bodyPr/>
          <a:lstStyle/>
          <a:p>
            <a:r>
              <a:rPr lang="sv-SE" dirty="0"/>
              <a:t>En fjärdedel vill ha barn i framtiden</a:t>
            </a:r>
            <a:endParaRPr lang="en-SE" dirty="0"/>
          </a:p>
        </p:txBody>
      </p:sp>
      <p:sp>
        <p:nvSpPr>
          <p:cNvPr id="4" name="Text Placeholder 3">
            <a:extLst>
              <a:ext uri="{FF2B5EF4-FFF2-40B4-BE49-F238E27FC236}">
                <a16:creationId xmlns:a16="http://schemas.microsoft.com/office/drawing/2014/main" id="{D67F5358-1D11-4989-931F-EE0392AF61BA}"/>
              </a:ext>
            </a:extLst>
          </p:cNvPr>
          <p:cNvSpPr>
            <a:spLocks noGrp="1"/>
          </p:cNvSpPr>
          <p:nvPr>
            <p:ph type="body" sz="quarter" idx="17"/>
          </p:nvPr>
        </p:nvSpPr>
        <p:spPr/>
        <p:txBody>
          <a:bodyPr/>
          <a:lstStyle/>
          <a:p>
            <a:endParaRPr lang="en-SE" dirty="0"/>
          </a:p>
        </p:txBody>
      </p:sp>
      <p:sp>
        <p:nvSpPr>
          <p:cNvPr id="5" name="Title 4">
            <a:extLst>
              <a:ext uri="{FF2B5EF4-FFF2-40B4-BE49-F238E27FC236}">
                <a16:creationId xmlns:a16="http://schemas.microsoft.com/office/drawing/2014/main" id="{2C09B639-9253-475C-B80E-5E0F05F394A4}"/>
              </a:ext>
            </a:extLst>
          </p:cNvPr>
          <p:cNvSpPr>
            <a:spLocks noGrp="1"/>
          </p:cNvSpPr>
          <p:nvPr>
            <p:ph type="title"/>
          </p:nvPr>
        </p:nvSpPr>
        <p:spPr/>
        <p:txBody>
          <a:bodyPr/>
          <a:lstStyle/>
          <a:p>
            <a:r>
              <a:rPr lang="sv-SE" dirty="0"/>
              <a:t>barn</a:t>
            </a:r>
            <a:endParaRPr lang="en-SE" dirty="0"/>
          </a:p>
        </p:txBody>
      </p:sp>
      <p:graphicFrame>
        <p:nvGraphicFramePr>
          <p:cNvPr id="8" name="Content Placeholder 10">
            <a:extLst>
              <a:ext uri="{FF2B5EF4-FFF2-40B4-BE49-F238E27FC236}">
                <a16:creationId xmlns:a16="http://schemas.microsoft.com/office/drawing/2014/main" id="{206B230A-5A34-455F-88B6-DC0213A2DF26}"/>
              </a:ext>
            </a:extLst>
          </p:cNvPr>
          <p:cNvGraphicFramePr>
            <a:graphicFrameLocks noGrp="1"/>
          </p:cNvGraphicFramePr>
          <p:nvPr>
            <p:ph idx="1"/>
            <p:extLst>
              <p:ext uri="{D42A27DB-BD31-4B8C-83A1-F6EECF244321}">
                <p14:modId xmlns:p14="http://schemas.microsoft.com/office/powerpoint/2010/main" val="535602873"/>
              </p:ext>
            </p:extLst>
          </p:nvPr>
        </p:nvGraphicFramePr>
        <p:xfrm>
          <a:off x="-408791" y="1462088"/>
          <a:ext cx="10162391" cy="4214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2660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ED0BA1-3F1E-4426-BB7C-3F733134985E}"/>
              </a:ext>
            </a:extLst>
          </p:cNvPr>
          <p:cNvSpPr/>
          <p:nvPr/>
        </p:nvSpPr>
        <p:spPr>
          <a:xfrm>
            <a:off x="120649" y="114857"/>
            <a:ext cx="11939944" cy="6563737"/>
          </a:xfrm>
          <a:prstGeom prst="rect">
            <a:avLst/>
          </a:prstGeom>
          <a:gradFill flip="none" rotWithShape="1">
            <a:gsLst>
              <a:gs pos="72000">
                <a:schemeClr val="bg1">
                  <a:alpha val="4000"/>
                </a:schemeClr>
              </a:gs>
              <a:gs pos="0">
                <a:schemeClr val="bg1">
                  <a:lumMod val="65000"/>
                  <a:alpha val="0"/>
                </a:schemeClr>
              </a:gs>
              <a:gs pos="1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ext Placeholder 1">
            <a:extLst>
              <a:ext uri="{FF2B5EF4-FFF2-40B4-BE49-F238E27FC236}">
                <a16:creationId xmlns:a16="http://schemas.microsoft.com/office/drawing/2014/main" id="{07193CB3-CAC3-44EC-B391-18CEACCB4404}"/>
              </a:ext>
            </a:extLst>
          </p:cNvPr>
          <p:cNvSpPr>
            <a:spLocks noGrp="1"/>
          </p:cNvSpPr>
          <p:nvPr>
            <p:ph type="body" sz="quarter" idx="13"/>
          </p:nvPr>
        </p:nvSpPr>
        <p:spPr>
          <a:xfrm>
            <a:off x="9828892" y="3287"/>
            <a:ext cx="2047035" cy="4508927"/>
          </a:xfrm>
        </p:spPr>
        <p:txBody>
          <a:bodyPr/>
          <a:lstStyle/>
          <a:p>
            <a:r>
              <a:rPr lang="sv-SE" dirty="0"/>
              <a:t>8</a:t>
            </a:r>
            <a:endParaRPr lang="en-SE" dirty="0"/>
          </a:p>
        </p:txBody>
      </p:sp>
      <p:sp>
        <p:nvSpPr>
          <p:cNvPr id="3" name="Title 2">
            <a:extLst>
              <a:ext uri="{FF2B5EF4-FFF2-40B4-BE49-F238E27FC236}">
                <a16:creationId xmlns:a16="http://schemas.microsoft.com/office/drawing/2014/main" id="{2128FBFD-EA57-4C96-98B6-0E0D8D6456F4}"/>
              </a:ext>
            </a:extLst>
          </p:cNvPr>
          <p:cNvSpPr>
            <a:spLocks noGrp="1"/>
          </p:cNvSpPr>
          <p:nvPr>
            <p:ph type="title"/>
          </p:nvPr>
        </p:nvSpPr>
        <p:spPr>
          <a:xfrm>
            <a:off x="459206" y="546021"/>
            <a:ext cx="9369685" cy="2326342"/>
          </a:xfrm>
        </p:spPr>
        <p:txBody>
          <a:bodyPr/>
          <a:lstStyle/>
          <a:p>
            <a:r>
              <a:rPr lang="sv-SE" dirty="0"/>
              <a:t>Viktiga påverkansfrågor </a:t>
            </a:r>
            <a:endParaRPr lang="en-SE" dirty="0"/>
          </a:p>
        </p:txBody>
      </p:sp>
    </p:spTree>
    <p:extLst>
      <p:ext uri="{BB962C8B-B14F-4D97-AF65-F5344CB8AC3E}">
        <p14:creationId xmlns:p14="http://schemas.microsoft.com/office/powerpoint/2010/main" val="2764908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BDF34B-62E2-419C-A594-821585AA93C0}"/>
              </a:ext>
            </a:extLst>
          </p:cNvPr>
          <p:cNvSpPr>
            <a:spLocks noGrp="1"/>
          </p:cNvSpPr>
          <p:nvPr>
            <p:ph type="body" sz="quarter" idx="15"/>
          </p:nvPr>
        </p:nvSpPr>
        <p:spPr>
          <a:xfrm>
            <a:off x="382932" y="910179"/>
            <a:ext cx="12018849" cy="661720"/>
          </a:xfrm>
        </p:spPr>
        <p:txBody>
          <a:bodyPr/>
          <a:lstStyle/>
          <a:p>
            <a:r>
              <a:rPr lang="sv-SE" dirty="0"/>
              <a:t>Arbetet med våld på olika sätt, möjliggöra att personer kan vara öppna med sin sexualitet, abortvård och </a:t>
            </a:r>
            <a:br>
              <a:rPr lang="sv-SE" dirty="0"/>
            </a:br>
            <a:r>
              <a:rPr lang="sv-SE" dirty="0"/>
              <a:t>sex- och samlevnadsundervisning är alla prioriterade områden. </a:t>
            </a:r>
            <a:endParaRPr lang="en-SE" dirty="0"/>
          </a:p>
        </p:txBody>
      </p:sp>
      <p:sp>
        <p:nvSpPr>
          <p:cNvPr id="8" name="Text Placeholder 7">
            <a:extLst>
              <a:ext uri="{FF2B5EF4-FFF2-40B4-BE49-F238E27FC236}">
                <a16:creationId xmlns:a16="http://schemas.microsoft.com/office/drawing/2014/main" id="{55909ECD-219A-4AD2-88C5-B09E654C8A16}"/>
              </a:ext>
            </a:extLst>
          </p:cNvPr>
          <p:cNvSpPr>
            <a:spLocks noGrp="1"/>
          </p:cNvSpPr>
          <p:nvPr>
            <p:ph type="body" sz="quarter" idx="17"/>
          </p:nvPr>
        </p:nvSpPr>
        <p:spPr/>
        <p:txBody>
          <a:bodyPr/>
          <a:lstStyle/>
          <a:p>
            <a:r>
              <a:rPr lang="sv-SE" dirty="0"/>
              <a:t>Bas: Samtliga, n= 2033. Viktad data. </a:t>
            </a:r>
            <a:endParaRPr lang="en-SE" dirty="0"/>
          </a:p>
        </p:txBody>
      </p:sp>
      <p:sp>
        <p:nvSpPr>
          <p:cNvPr id="5" name="Title 4">
            <a:extLst>
              <a:ext uri="{FF2B5EF4-FFF2-40B4-BE49-F238E27FC236}">
                <a16:creationId xmlns:a16="http://schemas.microsoft.com/office/drawing/2014/main" id="{04C012EC-58A6-459B-B052-0575BFBF49D7}"/>
              </a:ext>
            </a:extLst>
          </p:cNvPr>
          <p:cNvSpPr>
            <a:spLocks noGrp="1"/>
          </p:cNvSpPr>
          <p:nvPr>
            <p:ph type="title"/>
          </p:nvPr>
        </p:nvSpPr>
        <p:spPr/>
        <p:txBody>
          <a:bodyPr/>
          <a:lstStyle/>
          <a:p>
            <a:r>
              <a:rPr lang="sv-SE" dirty="0" err="1"/>
              <a:t>Srhr</a:t>
            </a:r>
            <a:r>
              <a:rPr lang="sv-SE" dirty="0"/>
              <a:t>-frågor</a:t>
            </a:r>
            <a:endParaRPr lang="en-SE" dirty="0"/>
          </a:p>
        </p:txBody>
      </p:sp>
      <p:graphicFrame>
        <p:nvGraphicFramePr>
          <p:cNvPr id="10" name="Content Placeholder 10">
            <a:extLst>
              <a:ext uri="{FF2B5EF4-FFF2-40B4-BE49-F238E27FC236}">
                <a16:creationId xmlns:a16="http://schemas.microsoft.com/office/drawing/2014/main" id="{5B67A8A9-BA9C-423A-9AC2-F507A3AA4D9F}"/>
              </a:ext>
            </a:extLst>
          </p:cNvPr>
          <p:cNvGraphicFramePr>
            <a:graphicFrameLocks noGrp="1"/>
          </p:cNvGraphicFramePr>
          <p:nvPr>
            <p:ph idx="1"/>
            <p:extLst>
              <p:ext uri="{D42A27DB-BD31-4B8C-83A1-F6EECF244321}">
                <p14:modId xmlns:p14="http://schemas.microsoft.com/office/powerpoint/2010/main" val="1327240704"/>
              </p:ext>
            </p:extLst>
          </p:nvPr>
        </p:nvGraphicFramePr>
        <p:xfrm>
          <a:off x="-809896" y="1807285"/>
          <a:ext cx="12354304" cy="40919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0717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BDF34B-62E2-419C-A594-821585AA93C0}"/>
              </a:ext>
            </a:extLst>
          </p:cNvPr>
          <p:cNvSpPr>
            <a:spLocks noGrp="1"/>
          </p:cNvSpPr>
          <p:nvPr>
            <p:ph type="body" sz="quarter" idx="15"/>
          </p:nvPr>
        </p:nvSpPr>
        <p:spPr>
          <a:xfrm>
            <a:off x="404786" y="812003"/>
            <a:ext cx="6554212" cy="353943"/>
          </a:xfrm>
        </p:spPr>
        <p:txBody>
          <a:bodyPr/>
          <a:lstStyle/>
          <a:p>
            <a:r>
              <a:rPr lang="en-US" dirty="0" err="1"/>
              <a:t>Frågor</a:t>
            </a:r>
            <a:r>
              <a:rPr lang="en-US" dirty="0"/>
              <a:t> </a:t>
            </a:r>
            <a:r>
              <a:rPr lang="en-US" dirty="0" err="1"/>
              <a:t>filtrerade</a:t>
            </a:r>
            <a:r>
              <a:rPr lang="en-US" dirty="0"/>
              <a:t> </a:t>
            </a:r>
            <a:r>
              <a:rPr lang="en-US" dirty="0" err="1"/>
              <a:t>på</a:t>
            </a:r>
            <a:r>
              <a:rPr lang="en-US" dirty="0"/>
              <a:t> </a:t>
            </a:r>
            <a:r>
              <a:rPr lang="en-US" dirty="0" err="1"/>
              <a:t>olika</a:t>
            </a:r>
            <a:r>
              <a:rPr lang="en-US" dirty="0"/>
              <a:t> </a:t>
            </a:r>
            <a:r>
              <a:rPr lang="en-US" dirty="0" err="1"/>
              <a:t>typer</a:t>
            </a:r>
            <a:r>
              <a:rPr lang="en-US" dirty="0"/>
              <a:t> av </a:t>
            </a:r>
            <a:r>
              <a:rPr lang="en-US" dirty="0" err="1"/>
              <a:t>funktionsnedsättningar</a:t>
            </a:r>
            <a:endParaRPr lang="en-US" dirty="0"/>
          </a:p>
        </p:txBody>
      </p:sp>
      <p:sp>
        <p:nvSpPr>
          <p:cNvPr id="8" name="Text Placeholder 7">
            <a:extLst>
              <a:ext uri="{FF2B5EF4-FFF2-40B4-BE49-F238E27FC236}">
                <a16:creationId xmlns:a16="http://schemas.microsoft.com/office/drawing/2014/main" id="{55909ECD-219A-4AD2-88C5-B09E654C8A16}"/>
              </a:ext>
            </a:extLst>
          </p:cNvPr>
          <p:cNvSpPr>
            <a:spLocks noGrp="1"/>
          </p:cNvSpPr>
          <p:nvPr>
            <p:ph type="body" sz="quarter" idx="17"/>
          </p:nvPr>
        </p:nvSpPr>
        <p:spPr/>
        <p:txBody>
          <a:bodyPr/>
          <a:lstStyle/>
          <a:p>
            <a:endParaRPr lang="en-SE"/>
          </a:p>
        </p:txBody>
      </p:sp>
      <p:sp>
        <p:nvSpPr>
          <p:cNvPr id="5" name="Title 4">
            <a:extLst>
              <a:ext uri="{FF2B5EF4-FFF2-40B4-BE49-F238E27FC236}">
                <a16:creationId xmlns:a16="http://schemas.microsoft.com/office/drawing/2014/main" id="{04C012EC-58A6-459B-B052-0575BFBF49D7}"/>
              </a:ext>
            </a:extLst>
          </p:cNvPr>
          <p:cNvSpPr>
            <a:spLocks noGrp="1"/>
          </p:cNvSpPr>
          <p:nvPr>
            <p:ph type="title"/>
          </p:nvPr>
        </p:nvSpPr>
        <p:spPr/>
        <p:txBody>
          <a:bodyPr/>
          <a:lstStyle/>
          <a:p>
            <a:r>
              <a:rPr lang="sv-SE" dirty="0" err="1"/>
              <a:t>Srhr</a:t>
            </a:r>
            <a:r>
              <a:rPr lang="sv-SE" dirty="0"/>
              <a:t>-frågor</a:t>
            </a:r>
            <a:endParaRPr lang="en-SE" dirty="0"/>
          </a:p>
        </p:txBody>
      </p:sp>
      <p:graphicFrame>
        <p:nvGraphicFramePr>
          <p:cNvPr id="13" name="Content Placeholder 12">
            <a:extLst>
              <a:ext uri="{FF2B5EF4-FFF2-40B4-BE49-F238E27FC236}">
                <a16:creationId xmlns:a16="http://schemas.microsoft.com/office/drawing/2014/main" id="{03668CB6-D6AA-4C19-A6DF-C606F8519C3A}"/>
              </a:ext>
            </a:extLst>
          </p:cNvPr>
          <p:cNvGraphicFramePr>
            <a:graphicFrameLocks noGrp="1"/>
          </p:cNvGraphicFramePr>
          <p:nvPr>
            <p:ph idx="1"/>
            <p:extLst>
              <p:ext uri="{D42A27DB-BD31-4B8C-83A1-F6EECF244321}">
                <p14:modId xmlns:p14="http://schemas.microsoft.com/office/powerpoint/2010/main" val="1338491582"/>
              </p:ext>
            </p:extLst>
          </p:nvPr>
        </p:nvGraphicFramePr>
        <p:xfrm>
          <a:off x="404786" y="1311354"/>
          <a:ext cx="11579204" cy="5336868"/>
        </p:xfrm>
        <a:graphic>
          <a:graphicData uri="http://schemas.openxmlformats.org/drawingml/2006/table">
            <a:tbl>
              <a:tblPr/>
              <a:tblGrid>
                <a:gridCol w="2822430">
                  <a:extLst>
                    <a:ext uri="{9D8B030D-6E8A-4147-A177-3AD203B41FA5}">
                      <a16:colId xmlns:a16="http://schemas.microsoft.com/office/drawing/2014/main" val="1309244454"/>
                    </a:ext>
                  </a:extLst>
                </a:gridCol>
                <a:gridCol w="886532">
                  <a:extLst>
                    <a:ext uri="{9D8B030D-6E8A-4147-A177-3AD203B41FA5}">
                      <a16:colId xmlns:a16="http://schemas.microsoft.com/office/drawing/2014/main" val="1376504059"/>
                    </a:ext>
                  </a:extLst>
                </a:gridCol>
                <a:gridCol w="886532">
                  <a:extLst>
                    <a:ext uri="{9D8B030D-6E8A-4147-A177-3AD203B41FA5}">
                      <a16:colId xmlns:a16="http://schemas.microsoft.com/office/drawing/2014/main" val="3938300205"/>
                    </a:ext>
                  </a:extLst>
                </a:gridCol>
                <a:gridCol w="886532">
                  <a:extLst>
                    <a:ext uri="{9D8B030D-6E8A-4147-A177-3AD203B41FA5}">
                      <a16:colId xmlns:a16="http://schemas.microsoft.com/office/drawing/2014/main" val="3696502753"/>
                    </a:ext>
                  </a:extLst>
                </a:gridCol>
                <a:gridCol w="886532">
                  <a:extLst>
                    <a:ext uri="{9D8B030D-6E8A-4147-A177-3AD203B41FA5}">
                      <a16:colId xmlns:a16="http://schemas.microsoft.com/office/drawing/2014/main" val="3140390709"/>
                    </a:ext>
                  </a:extLst>
                </a:gridCol>
                <a:gridCol w="868441">
                  <a:extLst>
                    <a:ext uri="{9D8B030D-6E8A-4147-A177-3AD203B41FA5}">
                      <a16:colId xmlns:a16="http://schemas.microsoft.com/office/drawing/2014/main" val="1671551666"/>
                    </a:ext>
                  </a:extLst>
                </a:gridCol>
                <a:gridCol w="868441">
                  <a:extLst>
                    <a:ext uri="{9D8B030D-6E8A-4147-A177-3AD203B41FA5}">
                      <a16:colId xmlns:a16="http://schemas.microsoft.com/office/drawing/2014/main" val="3737082741"/>
                    </a:ext>
                  </a:extLst>
                </a:gridCol>
                <a:gridCol w="868441">
                  <a:extLst>
                    <a:ext uri="{9D8B030D-6E8A-4147-A177-3AD203B41FA5}">
                      <a16:colId xmlns:a16="http://schemas.microsoft.com/office/drawing/2014/main" val="99584653"/>
                    </a:ext>
                  </a:extLst>
                </a:gridCol>
                <a:gridCol w="868441">
                  <a:extLst>
                    <a:ext uri="{9D8B030D-6E8A-4147-A177-3AD203B41FA5}">
                      <a16:colId xmlns:a16="http://schemas.microsoft.com/office/drawing/2014/main" val="806549779"/>
                    </a:ext>
                  </a:extLst>
                </a:gridCol>
                <a:gridCol w="868441">
                  <a:extLst>
                    <a:ext uri="{9D8B030D-6E8A-4147-A177-3AD203B41FA5}">
                      <a16:colId xmlns:a16="http://schemas.microsoft.com/office/drawing/2014/main" val="3455951407"/>
                    </a:ext>
                  </a:extLst>
                </a:gridCol>
                <a:gridCol w="868441">
                  <a:extLst>
                    <a:ext uri="{9D8B030D-6E8A-4147-A177-3AD203B41FA5}">
                      <a16:colId xmlns:a16="http://schemas.microsoft.com/office/drawing/2014/main" val="152209299"/>
                    </a:ext>
                  </a:extLst>
                </a:gridCol>
              </a:tblGrid>
              <a:tr h="800339">
                <a:tc>
                  <a:txBody>
                    <a:bodyPr/>
                    <a:lstStyle/>
                    <a:p>
                      <a:pPr algn="l" fontAlgn="b"/>
                      <a:r>
                        <a:rPr lang="en-SE" sz="1000" b="1" i="0" u="none" strike="noStrike" dirty="0">
                          <a:solidFill>
                            <a:srgbClr val="7B7B7B"/>
                          </a:solidFill>
                          <a:effectLst/>
                          <a:latin typeface="+mn-lt"/>
                        </a:rPr>
                        <a:t> </a:t>
                      </a:r>
                    </a:p>
                  </a:txBody>
                  <a:tcPr marL="4998" marR="4998" marT="49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sv-SE" sz="900" b="1" i="0" u="none" strike="noStrike" dirty="0">
                          <a:solidFill>
                            <a:srgbClr val="000000"/>
                          </a:solidFill>
                          <a:effectLst/>
                          <a:latin typeface="+mn-lt"/>
                        </a:rPr>
                        <a:t>Synsvårigheter</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Hörselnedsättning</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Nedsatt rörelseförmåga</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Astma och/eller allergi</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Ängslan, oro eller ångest</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Intellektuell funktionsnedsättning</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Läs- och skrivsvårigheter</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Språkstörning</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Neuropsykiatrisk funktionsnedsättning</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sv-SE" sz="900" b="1" i="0" u="none" strike="noStrike" dirty="0">
                          <a:solidFill>
                            <a:srgbClr val="000000"/>
                          </a:solidFill>
                          <a:effectLst/>
                          <a:latin typeface="+mn-lt"/>
                        </a:rPr>
                        <a:t>Långvarig eller livslång kronisk sjukdom</a:t>
                      </a:r>
                    </a:p>
                  </a:txBody>
                  <a:tcPr marL="4998"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2004616348"/>
                  </a:ext>
                </a:extLst>
              </a:tr>
              <a:tr h="319667">
                <a:tc>
                  <a:txBody>
                    <a:bodyPr/>
                    <a:lstStyle/>
                    <a:p>
                      <a:pPr algn="l" fontAlgn="b"/>
                      <a:r>
                        <a:rPr lang="sv-SE" sz="1000" b="0" i="0" u="none" strike="noStrike" dirty="0">
                          <a:solidFill>
                            <a:srgbClr val="000000"/>
                          </a:solidFill>
                          <a:effectLst/>
                          <a:latin typeface="+mn-lt"/>
                        </a:rPr>
                        <a:t>Att alla får rätt information och rådgivning om sexuell och reproduktiv hälsa</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dirty="0">
                          <a:solidFill>
                            <a:srgbClr val="000000"/>
                          </a:solidFill>
                          <a:effectLst/>
                          <a:latin typeface="Arial" panose="020B0604020202020204" pitchFamily="34" charset="0"/>
                        </a:rPr>
                        <a:t>21%</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C9E8D3"/>
                    </a:solidFill>
                  </a:tcPr>
                </a:tc>
                <a:tc>
                  <a:txBody>
                    <a:bodyPr/>
                    <a:lstStyle/>
                    <a:p>
                      <a:pPr algn="ctr" rtl="0" fontAlgn="b"/>
                      <a:r>
                        <a:rPr lang="en-SE" sz="1100" b="0" i="0" u="none" strike="noStrike">
                          <a:solidFill>
                            <a:srgbClr val="000000"/>
                          </a:solidFill>
                          <a:effectLst/>
                          <a:latin typeface="Arial" panose="020B0604020202020204" pitchFamily="34" charset="0"/>
                        </a:rPr>
                        <a:t>23%</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4E6CF"/>
                    </a:solidFill>
                  </a:tcPr>
                </a:tc>
                <a:tc>
                  <a:txBody>
                    <a:bodyPr/>
                    <a:lstStyle/>
                    <a:p>
                      <a:pPr algn="ctr" rtl="0" fontAlgn="b"/>
                      <a:r>
                        <a:rPr lang="en-SE" sz="1100" b="0" i="0" u="none" strike="noStrike" dirty="0">
                          <a:solidFill>
                            <a:srgbClr val="000000"/>
                          </a:solidFill>
                          <a:effectLst/>
                          <a:latin typeface="Arial" panose="020B0604020202020204" pitchFamily="34" charset="0"/>
                        </a:rPr>
                        <a:t>24%</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1E4CC"/>
                    </a:solidFill>
                  </a:tcPr>
                </a:tc>
                <a:tc>
                  <a:txBody>
                    <a:bodyPr/>
                    <a:lstStyle/>
                    <a:p>
                      <a:pPr algn="ctr" rtl="0" fontAlgn="b"/>
                      <a:r>
                        <a:rPr lang="en-SE" sz="1100" b="0" i="0" u="none" strike="noStrike">
                          <a:solidFill>
                            <a:srgbClr val="000000"/>
                          </a:solidFill>
                          <a:effectLst/>
                          <a:latin typeface="Arial" panose="020B0604020202020204" pitchFamily="34" charset="0"/>
                        </a:rPr>
                        <a:t>24%</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1E4CC"/>
                    </a:solidFill>
                  </a:tcPr>
                </a:tc>
                <a:tc>
                  <a:txBody>
                    <a:bodyPr/>
                    <a:lstStyle/>
                    <a:p>
                      <a:pPr algn="ctr" rtl="0" fontAlgn="b"/>
                      <a:r>
                        <a:rPr lang="en-SE" sz="1100" b="0" i="0" u="none" strike="noStrike">
                          <a:solidFill>
                            <a:srgbClr val="000000"/>
                          </a:solidFill>
                          <a:effectLst/>
                          <a:latin typeface="Arial" panose="020B0604020202020204" pitchFamily="34" charset="0"/>
                        </a:rPr>
                        <a:t>24%</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1E4CC"/>
                    </a:solidFill>
                  </a:tcPr>
                </a:tc>
                <a:tc>
                  <a:txBody>
                    <a:bodyPr/>
                    <a:lstStyle/>
                    <a:p>
                      <a:pPr algn="ctr" rtl="0" fontAlgn="b"/>
                      <a:r>
                        <a:rPr lang="en-SE" sz="1100" b="0" i="0" u="none" strike="noStrike">
                          <a:solidFill>
                            <a:srgbClr val="000000"/>
                          </a:solidFill>
                          <a:effectLst/>
                          <a:latin typeface="Arial" panose="020B0604020202020204" pitchFamily="34" charset="0"/>
                        </a:rPr>
                        <a:t>25%</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BEE3CA"/>
                    </a:solidFill>
                  </a:tcPr>
                </a:tc>
                <a:tc>
                  <a:txBody>
                    <a:bodyPr/>
                    <a:lstStyle/>
                    <a:p>
                      <a:pPr algn="ctr" rtl="0" fontAlgn="b"/>
                      <a:r>
                        <a:rPr lang="en-SE" sz="1100" b="0" i="0" u="none" strike="noStrike">
                          <a:solidFill>
                            <a:srgbClr val="000000"/>
                          </a:solidFill>
                          <a:effectLst/>
                          <a:latin typeface="Arial" panose="020B0604020202020204" pitchFamily="34" charset="0"/>
                        </a:rPr>
                        <a:t>20%</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CE9D6"/>
                    </a:solidFill>
                  </a:tcPr>
                </a:tc>
                <a:tc>
                  <a:txBody>
                    <a:bodyPr/>
                    <a:lstStyle/>
                    <a:p>
                      <a:pPr algn="ctr" rtl="0" fontAlgn="b"/>
                      <a:r>
                        <a:rPr lang="en-SE" sz="1100" b="0" i="0" u="none" strike="noStrike">
                          <a:solidFill>
                            <a:srgbClr val="000000"/>
                          </a:solidFill>
                          <a:effectLst/>
                          <a:latin typeface="Arial" panose="020B0604020202020204" pitchFamily="34" charset="0"/>
                        </a:rPr>
                        <a:t>16%</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8EEE0"/>
                    </a:solidFill>
                  </a:tcPr>
                </a:tc>
                <a:tc>
                  <a:txBody>
                    <a:bodyPr/>
                    <a:lstStyle/>
                    <a:p>
                      <a:pPr algn="ctr" rtl="0" fontAlgn="b"/>
                      <a:r>
                        <a:rPr lang="en-SE" sz="1100" b="0" i="0" u="none" strike="noStrike">
                          <a:solidFill>
                            <a:srgbClr val="000000"/>
                          </a:solidFill>
                          <a:effectLst/>
                          <a:latin typeface="Arial" panose="020B0604020202020204" pitchFamily="34" charset="0"/>
                        </a:rPr>
                        <a:t>22%</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7E7D1"/>
                    </a:solidFill>
                  </a:tcPr>
                </a:tc>
                <a:tc>
                  <a:txBody>
                    <a:bodyPr/>
                    <a:lstStyle/>
                    <a:p>
                      <a:pPr algn="ctr" rtl="0" fontAlgn="b"/>
                      <a:r>
                        <a:rPr lang="en-SE" sz="1100" b="0" i="0" u="none" strike="noStrike">
                          <a:solidFill>
                            <a:srgbClr val="000000"/>
                          </a:solidFill>
                          <a:effectLst/>
                          <a:latin typeface="Arial" panose="020B0604020202020204" pitchFamily="34" charset="0"/>
                        </a:rPr>
                        <a:t>25%</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BEE3CA"/>
                    </a:solidFill>
                  </a:tcPr>
                </a:tc>
                <a:extLst>
                  <a:ext uri="{0D108BD9-81ED-4DB2-BD59-A6C34878D82A}">
                    <a16:rowId xmlns:a16="http://schemas.microsoft.com/office/drawing/2014/main" val="3951811570"/>
                  </a:ext>
                </a:extLst>
              </a:tr>
              <a:tr h="319667">
                <a:tc>
                  <a:txBody>
                    <a:bodyPr/>
                    <a:lstStyle/>
                    <a:p>
                      <a:pPr algn="l" fontAlgn="b"/>
                      <a:r>
                        <a:rPr lang="sv-SE" sz="1000" b="0" i="0" u="none" strike="noStrike" dirty="0">
                          <a:solidFill>
                            <a:srgbClr val="000000"/>
                          </a:solidFill>
                          <a:effectLst/>
                          <a:latin typeface="+mn-lt"/>
                        </a:rPr>
                        <a:t>Att alla har möjlighet att vara öppna med sin sexuella identitet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42%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8ED0A0"/>
                    </a:solidFill>
                  </a:tcPr>
                </a:tc>
                <a:tc>
                  <a:txBody>
                    <a:bodyPr/>
                    <a:lstStyle/>
                    <a:p>
                      <a:pPr algn="ctr" rtl="0" fontAlgn="b"/>
                      <a:r>
                        <a:rPr lang="en-SE" sz="1100" b="0" i="0" u="none" strike="noStrike" dirty="0">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85CC99"/>
                    </a:solidFill>
                  </a:tcPr>
                </a:tc>
                <a:tc>
                  <a:txBody>
                    <a:bodyPr/>
                    <a:lstStyle/>
                    <a:p>
                      <a:pPr algn="ctr" rtl="0" fontAlgn="b"/>
                      <a:r>
                        <a:rPr lang="en-SE" sz="1100" b="0" i="0" u="none" strike="noStrike" dirty="0">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80CA94"/>
                    </a:solidFill>
                  </a:tcPr>
                </a:tc>
                <a:tc>
                  <a:txBody>
                    <a:bodyPr/>
                    <a:lstStyle/>
                    <a:p>
                      <a:pPr algn="ctr" rtl="0" fontAlgn="b"/>
                      <a:r>
                        <a:rPr lang="en-SE" sz="1100" b="0"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8BCF9E"/>
                    </a:solidFill>
                  </a:tcPr>
                </a:tc>
                <a:tc>
                  <a:txBody>
                    <a:bodyPr/>
                    <a:lstStyle/>
                    <a:p>
                      <a:pPr algn="ctr" rtl="0" fontAlgn="b"/>
                      <a:r>
                        <a:rPr lang="en-SE" sz="1100" b="0" i="0" u="none" strike="noStrike">
                          <a:solidFill>
                            <a:srgbClr val="000000"/>
                          </a:solidFill>
                          <a:effectLst/>
                          <a:latin typeface="Arial" panose="020B0604020202020204" pitchFamily="34" charset="0"/>
                        </a:rPr>
                        <a:t>44%</a:t>
                      </a:r>
                    </a:p>
                  </a:txBody>
                  <a:tcPr marL="9525" marR="9525" marT="9525" marB="0" anchor="ctr">
                    <a:lnL>
                      <a:noFill/>
                    </a:lnL>
                    <a:lnR>
                      <a:noFill/>
                    </a:lnR>
                    <a:lnT>
                      <a:noFill/>
                    </a:lnT>
                    <a:lnB>
                      <a:noFill/>
                    </a:lnB>
                    <a:solidFill>
                      <a:srgbClr val="88CD9B"/>
                    </a:solidFill>
                  </a:tcPr>
                </a:tc>
                <a:tc>
                  <a:txBody>
                    <a:bodyPr/>
                    <a:lstStyle/>
                    <a:p>
                      <a:pPr algn="ctr" rtl="0" fontAlgn="b"/>
                      <a:r>
                        <a:rPr lang="en-SE" sz="1100" b="0"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A5D9B4"/>
                    </a:solidFill>
                  </a:tcPr>
                </a:tc>
                <a:tc>
                  <a:txBody>
                    <a:bodyPr/>
                    <a:lstStyle/>
                    <a:p>
                      <a:pPr algn="ctr" rtl="0" fontAlgn="b"/>
                      <a:r>
                        <a:rPr lang="en-SE" sz="1100" b="0"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A7DAB6"/>
                    </a:solidFill>
                  </a:tcPr>
                </a:tc>
                <a:tc>
                  <a:txBody>
                    <a:bodyPr/>
                    <a:lstStyle/>
                    <a:p>
                      <a:pPr algn="ctr" rtl="0" fontAlgn="b"/>
                      <a:r>
                        <a:rPr lang="en-SE" sz="1100" b="0"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91D1A3"/>
                    </a:solidFill>
                  </a:tcPr>
                </a:tc>
                <a:tc>
                  <a:txBody>
                    <a:bodyPr/>
                    <a:lstStyle/>
                    <a:p>
                      <a:pPr algn="ctr" rtl="0" fontAlgn="b"/>
                      <a:r>
                        <a:rPr lang="en-SE" sz="1100" b="0"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83CB96"/>
                    </a:solidFill>
                  </a:tcPr>
                </a:tc>
                <a:tc>
                  <a:txBody>
                    <a:bodyPr/>
                    <a:lstStyle/>
                    <a:p>
                      <a:pPr algn="ctr" rtl="0" fontAlgn="b"/>
                      <a:r>
                        <a:rPr lang="en-SE" sz="1100" b="0" i="0" u="none" strike="noStrike">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85CC99"/>
                    </a:solidFill>
                  </a:tcPr>
                </a:tc>
                <a:extLst>
                  <a:ext uri="{0D108BD9-81ED-4DB2-BD59-A6C34878D82A}">
                    <a16:rowId xmlns:a16="http://schemas.microsoft.com/office/drawing/2014/main" val="1994457933"/>
                  </a:ext>
                </a:extLst>
              </a:tr>
              <a:tr h="319667">
                <a:tc>
                  <a:txBody>
                    <a:bodyPr/>
                    <a:lstStyle/>
                    <a:p>
                      <a:pPr algn="l" fontAlgn="b"/>
                      <a:r>
                        <a:rPr lang="sv-SE" sz="1000" b="0" i="0" u="none" strike="noStrike" dirty="0">
                          <a:solidFill>
                            <a:srgbClr val="000000"/>
                          </a:solidFill>
                          <a:effectLst/>
                          <a:latin typeface="+mn-lt"/>
                        </a:rPr>
                        <a:t>Att alla har möjlighet att välja sina relationer utan begränsning från omgivningen</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42%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8ED0A0"/>
                    </a:solidFill>
                  </a:tcPr>
                </a:tc>
                <a:tc>
                  <a:txBody>
                    <a:bodyPr/>
                    <a:lstStyle/>
                    <a:p>
                      <a:pPr algn="ctr" rtl="0" fontAlgn="b"/>
                      <a:r>
                        <a:rPr lang="en-SE" sz="1100" b="0"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91D1A3"/>
                    </a:solidFill>
                  </a:tcPr>
                </a:tc>
                <a:tc>
                  <a:txBody>
                    <a:bodyPr/>
                    <a:lstStyle/>
                    <a:p>
                      <a:pPr algn="ctr" rtl="0" fontAlgn="b"/>
                      <a:r>
                        <a:rPr lang="en-SE" sz="1100" b="0" i="0" u="none" strike="noStrike" dirty="0">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94D2A5"/>
                    </a:solidFill>
                  </a:tcPr>
                </a:tc>
                <a:tc>
                  <a:txBody>
                    <a:bodyPr/>
                    <a:lstStyle/>
                    <a:p>
                      <a:pPr algn="ctr" rtl="0" fontAlgn="b"/>
                      <a:r>
                        <a:rPr lang="en-SE" sz="1100" b="0"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96D3A7"/>
                    </a:solidFill>
                  </a:tcPr>
                </a:tc>
                <a:tc>
                  <a:txBody>
                    <a:bodyPr/>
                    <a:lstStyle/>
                    <a:p>
                      <a:pPr algn="ctr" rtl="0" fontAlgn="b"/>
                      <a:r>
                        <a:rPr lang="en-SE" sz="1100" b="0"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9CD5AC"/>
                    </a:solidFill>
                  </a:tcPr>
                </a:tc>
                <a:tc>
                  <a:txBody>
                    <a:bodyPr/>
                    <a:lstStyle/>
                    <a:p>
                      <a:pPr algn="ctr" rtl="0" fontAlgn="b"/>
                      <a:r>
                        <a:rPr lang="en-SE" sz="1100" b="0"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A5D9B4"/>
                    </a:solidFill>
                  </a:tcPr>
                </a:tc>
                <a:tc>
                  <a:txBody>
                    <a:bodyPr/>
                    <a:lstStyle/>
                    <a:p>
                      <a:pPr algn="ctr" rtl="0" fontAlgn="b"/>
                      <a:r>
                        <a:rPr lang="en-SE" sz="1100" b="0"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B3DFC0"/>
                    </a:solidFill>
                  </a:tcPr>
                </a:tc>
                <a:tc>
                  <a:txBody>
                    <a:bodyPr/>
                    <a:lstStyle/>
                    <a:p>
                      <a:pPr algn="ctr" rtl="0" fontAlgn="b"/>
                      <a:r>
                        <a:rPr lang="en-SE" sz="1100" b="0" i="0" u="none" strike="noStrike">
                          <a:solidFill>
                            <a:srgbClr val="000000"/>
                          </a:solidFill>
                          <a:effectLst/>
                          <a:latin typeface="Arial" panose="020B0604020202020204" pitchFamily="34" charset="0"/>
                        </a:rPr>
                        <a:t>23%</a:t>
                      </a:r>
                    </a:p>
                  </a:txBody>
                  <a:tcPr marL="9525" marR="9525" marT="9525" marB="0" anchor="ctr">
                    <a:lnL>
                      <a:noFill/>
                    </a:lnL>
                    <a:lnR>
                      <a:noFill/>
                    </a:lnR>
                    <a:lnT>
                      <a:noFill/>
                    </a:lnT>
                    <a:lnB>
                      <a:noFill/>
                    </a:lnB>
                    <a:solidFill>
                      <a:srgbClr val="C4E6CF"/>
                    </a:solidFill>
                  </a:tcPr>
                </a:tc>
                <a:tc>
                  <a:txBody>
                    <a:bodyPr/>
                    <a:lstStyle/>
                    <a:p>
                      <a:pPr algn="ctr" rtl="0" fontAlgn="b"/>
                      <a:r>
                        <a:rPr lang="en-SE" sz="1100" b="0"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D4AA"/>
                    </a:solidFill>
                  </a:tcPr>
                </a:tc>
                <a:tc>
                  <a:txBody>
                    <a:bodyPr/>
                    <a:lstStyle/>
                    <a:p>
                      <a:pPr algn="ctr" rtl="0" fontAlgn="b"/>
                      <a:r>
                        <a:rPr lang="en-SE" sz="1100" b="0"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96D3A7"/>
                    </a:solidFill>
                  </a:tcPr>
                </a:tc>
                <a:extLst>
                  <a:ext uri="{0D108BD9-81ED-4DB2-BD59-A6C34878D82A}">
                    <a16:rowId xmlns:a16="http://schemas.microsoft.com/office/drawing/2014/main" val="2928906026"/>
                  </a:ext>
                </a:extLst>
              </a:tr>
              <a:tr h="319667">
                <a:tc>
                  <a:txBody>
                    <a:bodyPr/>
                    <a:lstStyle/>
                    <a:p>
                      <a:pPr algn="l" fontAlgn="b"/>
                      <a:r>
                        <a:rPr lang="sv-SE" sz="1000" b="0" i="0" u="none" strike="noStrike" dirty="0">
                          <a:solidFill>
                            <a:srgbClr val="000000"/>
                          </a:solidFill>
                          <a:effectLst/>
                          <a:latin typeface="+mn-lt"/>
                        </a:rPr>
                        <a:t>Att alla elever får sex- och samlevnadsundervisning</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40%</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94D2A5"/>
                    </a:solidFill>
                  </a:tcPr>
                </a:tc>
                <a:tc>
                  <a:txBody>
                    <a:bodyPr/>
                    <a:lstStyle/>
                    <a:p>
                      <a:pPr algn="ctr" rtl="0" fontAlgn="b"/>
                      <a:r>
                        <a:rPr lang="en-SE" sz="1100" b="0" i="0" u="none" strike="noStrike" dirty="0">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80CA94"/>
                    </a:solidFill>
                  </a:tcPr>
                </a:tc>
                <a:tc>
                  <a:txBody>
                    <a:bodyPr/>
                    <a:lstStyle/>
                    <a:p>
                      <a:pPr algn="ctr" rtl="0" fontAlgn="b"/>
                      <a:r>
                        <a:rPr lang="en-SE" sz="1100" b="0"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D4AA"/>
                    </a:solidFill>
                  </a:tcPr>
                </a:tc>
                <a:tc>
                  <a:txBody>
                    <a:bodyPr/>
                    <a:lstStyle/>
                    <a:p>
                      <a:pPr algn="ctr" rtl="0" fontAlgn="b"/>
                      <a:r>
                        <a:rPr lang="en-SE" sz="1100" b="0" i="0" u="none" strike="noStrike" dirty="0">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80CA94"/>
                    </a:solidFill>
                  </a:tcPr>
                </a:tc>
                <a:tc>
                  <a:txBody>
                    <a:bodyPr/>
                    <a:lstStyle/>
                    <a:p>
                      <a:pPr algn="ctr" rtl="0" fontAlgn="b"/>
                      <a:r>
                        <a:rPr lang="en-SE" sz="1100" b="0"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8BCF9E"/>
                    </a:solidFill>
                  </a:tcPr>
                </a:tc>
                <a:tc>
                  <a:txBody>
                    <a:bodyPr/>
                    <a:lstStyle/>
                    <a:p>
                      <a:pPr algn="ctr" rtl="0" fontAlgn="b"/>
                      <a:r>
                        <a:rPr lang="en-SE" sz="1100" b="0"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8BCF9E"/>
                    </a:solidFill>
                  </a:tcPr>
                </a:tc>
                <a:tc>
                  <a:txBody>
                    <a:bodyPr/>
                    <a:lstStyle/>
                    <a:p>
                      <a:pPr algn="ctr" rtl="0" fontAlgn="b"/>
                      <a:r>
                        <a:rPr lang="en-SE" sz="1100" b="0"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8BCF9E"/>
                    </a:solidFill>
                  </a:tcPr>
                </a:tc>
                <a:tc>
                  <a:txBody>
                    <a:bodyPr/>
                    <a:lstStyle/>
                    <a:p>
                      <a:pPr algn="ctr" rtl="0" fontAlgn="b"/>
                      <a:r>
                        <a:rPr lang="en-SE" sz="1100" b="0"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D4AA"/>
                    </a:solidFill>
                  </a:tcPr>
                </a:tc>
                <a:tc>
                  <a:txBody>
                    <a:bodyPr/>
                    <a:lstStyle/>
                    <a:p>
                      <a:pPr algn="ctr" rtl="0" fontAlgn="b"/>
                      <a:r>
                        <a:rPr lang="en-SE" sz="1100" b="0"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8ED0A0"/>
                    </a:solidFill>
                  </a:tcPr>
                </a:tc>
                <a:tc>
                  <a:txBody>
                    <a:bodyPr/>
                    <a:lstStyle/>
                    <a:p>
                      <a:pPr algn="ctr" rtl="0" fontAlgn="b"/>
                      <a:r>
                        <a:rPr lang="en-SE" sz="1100" b="0"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91D1A3"/>
                    </a:solidFill>
                  </a:tcPr>
                </a:tc>
                <a:extLst>
                  <a:ext uri="{0D108BD9-81ED-4DB2-BD59-A6C34878D82A}">
                    <a16:rowId xmlns:a16="http://schemas.microsoft.com/office/drawing/2014/main" val="3600557875"/>
                  </a:ext>
                </a:extLst>
              </a:tr>
              <a:tr h="476922">
                <a:tc>
                  <a:txBody>
                    <a:bodyPr/>
                    <a:lstStyle/>
                    <a:p>
                      <a:pPr algn="l" fontAlgn="b"/>
                      <a:r>
                        <a:rPr lang="sv-SE" sz="1000" b="0" i="0" u="none" strike="noStrike" dirty="0">
                          <a:solidFill>
                            <a:srgbClr val="000000"/>
                          </a:solidFill>
                          <a:effectLst/>
                          <a:latin typeface="+mn-lt"/>
                        </a:rPr>
                        <a:t>Att alla får rätt information och bra bemötande i kontakt med vården när det kommer till sexualitet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dirty="0">
                          <a:solidFill>
                            <a:srgbClr val="000000"/>
                          </a:solidFill>
                          <a:effectLst/>
                          <a:latin typeface="Arial" panose="020B0604020202020204" pitchFamily="34" charset="0"/>
                        </a:rPr>
                        <a:t>27%</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B8E1C5"/>
                    </a:solidFill>
                  </a:tcPr>
                </a:tc>
                <a:tc>
                  <a:txBody>
                    <a:bodyPr/>
                    <a:lstStyle/>
                    <a:p>
                      <a:pPr algn="ctr" rtl="0" fontAlgn="b"/>
                      <a:r>
                        <a:rPr lang="en-SE" sz="1100" b="0"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B0DDBD"/>
                    </a:solidFill>
                  </a:tcPr>
                </a:tc>
                <a:tc>
                  <a:txBody>
                    <a:bodyPr/>
                    <a:lstStyle/>
                    <a:p>
                      <a:pPr algn="ctr" rtl="0" fontAlgn="b"/>
                      <a:r>
                        <a:rPr lang="en-SE" sz="1100" b="0"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A2D8B1"/>
                    </a:solidFill>
                  </a:tcPr>
                </a:tc>
                <a:tc>
                  <a:txBody>
                    <a:bodyPr/>
                    <a:lstStyle/>
                    <a:p>
                      <a:pPr algn="ctr" rtl="0" fontAlgn="b"/>
                      <a:r>
                        <a:rPr lang="en-SE" sz="1100" b="0"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B3DFC0"/>
                    </a:solidFill>
                  </a:tcPr>
                </a:tc>
                <a:tc>
                  <a:txBody>
                    <a:bodyPr/>
                    <a:lstStyle/>
                    <a:p>
                      <a:pPr algn="ctr" rtl="0" fontAlgn="b"/>
                      <a:r>
                        <a:rPr lang="en-SE" sz="1100" b="0" i="0" u="none" strike="noStrike">
                          <a:solidFill>
                            <a:srgbClr val="000000"/>
                          </a:solidFill>
                          <a:effectLst/>
                          <a:latin typeface="Arial" panose="020B0604020202020204" pitchFamily="34" charset="0"/>
                        </a:rPr>
                        <a:t>32%</a:t>
                      </a:r>
                    </a:p>
                  </a:txBody>
                  <a:tcPr marL="9525" marR="9525" marT="9525" marB="0" anchor="ctr">
                    <a:lnL>
                      <a:noFill/>
                    </a:lnL>
                    <a:lnR>
                      <a:noFill/>
                    </a:lnR>
                    <a:lnT>
                      <a:noFill/>
                    </a:lnT>
                    <a:lnB>
                      <a:noFill/>
                    </a:lnB>
                    <a:solidFill>
                      <a:srgbClr val="AADBB9"/>
                    </a:solidFill>
                  </a:tcPr>
                </a:tc>
                <a:tc>
                  <a:txBody>
                    <a:bodyPr/>
                    <a:lstStyle/>
                    <a:p>
                      <a:pPr algn="ctr" rtl="0" fontAlgn="b"/>
                      <a:r>
                        <a:rPr lang="en-SE" sz="1100" b="0"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ADDCBB"/>
                    </a:solidFill>
                  </a:tcPr>
                </a:tc>
                <a:tc>
                  <a:txBody>
                    <a:bodyPr/>
                    <a:lstStyle/>
                    <a:p>
                      <a:pPr algn="ctr" rtl="0" fontAlgn="b"/>
                      <a:r>
                        <a:rPr lang="en-SE" sz="1100" b="0" i="0" u="none" strike="noStrike">
                          <a:solidFill>
                            <a:srgbClr val="000000"/>
                          </a:solidFill>
                          <a:effectLst/>
                          <a:latin typeface="Arial" panose="020B0604020202020204" pitchFamily="34" charset="0"/>
                        </a:rPr>
                        <a:t>26%</a:t>
                      </a:r>
                    </a:p>
                  </a:txBody>
                  <a:tcPr marL="9525" marR="9525" marT="9525" marB="0" anchor="ctr">
                    <a:lnL>
                      <a:noFill/>
                    </a:lnL>
                    <a:lnR>
                      <a:noFill/>
                    </a:lnR>
                    <a:lnT>
                      <a:noFill/>
                    </a:lnT>
                    <a:lnB>
                      <a:noFill/>
                    </a:lnB>
                    <a:solidFill>
                      <a:srgbClr val="BBE2C7"/>
                    </a:solidFill>
                  </a:tcPr>
                </a:tc>
                <a:tc>
                  <a:txBody>
                    <a:bodyPr/>
                    <a:lstStyle/>
                    <a:p>
                      <a:pPr algn="ctr" rtl="0" fontAlgn="b"/>
                      <a:r>
                        <a:rPr lang="en-SE" sz="1100" b="0"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9CD5AC"/>
                    </a:solidFill>
                  </a:tcPr>
                </a:tc>
                <a:tc>
                  <a:txBody>
                    <a:bodyPr/>
                    <a:lstStyle/>
                    <a:p>
                      <a:pPr algn="ctr" rtl="0" fontAlgn="b"/>
                      <a:r>
                        <a:rPr lang="en-SE" sz="1100" b="0"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B0DDBD"/>
                    </a:solidFill>
                  </a:tcPr>
                </a:tc>
                <a:tc>
                  <a:txBody>
                    <a:bodyPr/>
                    <a:lstStyle/>
                    <a:p>
                      <a:pPr algn="ctr" rtl="0" fontAlgn="b"/>
                      <a:r>
                        <a:rPr lang="en-SE" sz="1100" b="0"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A7DAB6"/>
                    </a:solidFill>
                  </a:tcPr>
                </a:tc>
                <a:extLst>
                  <a:ext uri="{0D108BD9-81ED-4DB2-BD59-A6C34878D82A}">
                    <a16:rowId xmlns:a16="http://schemas.microsoft.com/office/drawing/2014/main" val="853715599"/>
                  </a:ext>
                </a:extLst>
              </a:tr>
              <a:tr h="319667">
                <a:tc>
                  <a:txBody>
                    <a:bodyPr/>
                    <a:lstStyle/>
                    <a:p>
                      <a:pPr algn="l" fontAlgn="b"/>
                      <a:r>
                        <a:rPr lang="sv-SE" sz="1000" b="0" i="0" u="none" strike="noStrike" dirty="0">
                          <a:solidFill>
                            <a:srgbClr val="000000"/>
                          </a:solidFill>
                          <a:effectLst/>
                          <a:latin typeface="+mn-lt"/>
                        </a:rPr>
                        <a:t>Att arbeta för att förebygga och upptäcka sexuellt våld och tvång</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50%</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77C78D"/>
                    </a:solidFill>
                  </a:tcPr>
                </a:tc>
                <a:tc>
                  <a:txBody>
                    <a:bodyPr/>
                    <a:lstStyle/>
                    <a:p>
                      <a:pPr algn="ctr" rtl="0" fontAlgn="b"/>
                      <a:r>
                        <a:rPr lang="en-SE" sz="1100" b="0"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8BCF9E"/>
                    </a:solidFill>
                  </a:tcPr>
                </a:tc>
                <a:tc>
                  <a:txBody>
                    <a:bodyPr/>
                    <a:lstStyle/>
                    <a:p>
                      <a:pPr algn="ctr" rtl="0" fontAlgn="b"/>
                      <a:r>
                        <a:rPr lang="en-SE" sz="1100" b="0"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8ED0A0"/>
                    </a:solidFill>
                  </a:tcPr>
                </a:tc>
                <a:tc>
                  <a:txBody>
                    <a:bodyPr/>
                    <a:lstStyle/>
                    <a:p>
                      <a:pPr algn="ctr" rtl="0" fontAlgn="b"/>
                      <a:r>
                        <a:rPr lang="en-SE" sz="1100" b="0" i="0" u="none" strike="noStrike">
                          <a:solidFill>
                            <a:srgbClr val="000000"/>
                          </a:solidFill>
                          <a:effectLst/>
                          <a:latin typeface="Arial" panose="020B0604020202020204" pitchFamily="34" charset="0"/>
                        </a:rPr>
                        <a:t>51%</a:t>
                      </a:r>
                    </a:p>
                  </a:txBody>
                  <a:tcPr marL="9525" marR="9525" marT="9525" marB="0" anchor="ctr">
                    <a:lnL>
                      <a:noFill/>
                    </a:lnL>
                    <a:lnR>
                      <a:noFill/>
                    </a:lnR>
                    <a:lnT>
                      <a:noFill/>
                    </a:lnT>
                    <a:lnB>
                      <a:noFill/>
                    </a:lnB>
                    <a:solidFill>
                      <a:srgbClr val="74C58A"/>
                    </a:solidFill>
                  </a:tcPr>
                </a:tc>
                <a:tc>
                  <a:txBody>
                    <a:bodyPr/>
                    <a:lstStyle/>
                    <a:p>
                      <a:pPr algn="ctr" rtl="0" fontAlgn="b"/>
                      <a:r>
                        <a:rPr lang="en-SE" sz="1100" b="0" i="0" u="none" strike="noStrike">
                          <a:solidFill>
                            <a:srgbClr val="000000"/>
                          </a:solidFill>
                          <a:effectLst/>
                          <a:latin typeface="Arial" panose="020B0604020202020204" pitchFamily="34" charset="0"/>
                        </a:rPr>
                        <a:t>57%</a:t>
                      </a:r>
                    </a:p>
                  </a:txBody>
                  <a:tcPr marL="9525" marR="9525" marT="9525" marB="0" anchor="ctr">
                    <a:lnL>
                      <a:noFill/>
                    </a:lnL>
                    <a:lnR>
                      <a:noFill/>
                    </a:lnR>
                    <a:lnT>
                      <a:noFill/>
                    </a:lnT>
                    <a:lnB>
                      <a:noFill/>
                    </a:lnB>
                    <a:solidFill>
                      <a:srgbClr val="63BE7B"/>
                    </a:solidFill>
                  </a:tcPr>
                </a:tc>
                <a:tc>
                  <a:txBody>
                    <a:bodyPr/>
                    <a:lstStyle/>
                    <a:p>
                      <a:pPr algn="ctr" rtl="0" fontAlgn="b"/>
                      <a:r>
                        <a:rPr lang="en-SE" sz="1100" b="0" i="0" u="none" strike="noStrike" dirty="0">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D4AA"/>
                    </a:solidFill>
                  </a:tcPr>
                </a:tc>
                <a:tc>
                  <a:txBody>
                    <a:bodyPr/>
                    <a:lstStyle/>
                    <a:p>
                      <a:pPr algn="ctr" rtl="0" fontAlgn="b"/>
                      <a:r>
                        <a:rPr lang="en-SE" sz="1100" b="0" i="0" u="none" strike="noStrike">
                          <a:solidFill>
                            <a:srgbClr val="000000"/>
                          </a:solidFill>
                          <a:effectLst/>
                          <a:latin typeface="Arial" panose="020B0604020202020204" pitchFamily="34" charset="0"/>
                        </a:rPr>
                        <a:t>44%</a:t>
                      </a:r>
                    </a:p>
                  </a:txBody>
                  <a:tcPr marL="9525" marR="9525" marT="9525" marB="0" anchor="ctr">
                    <a:lnL>
                      <a:noFill/>
                    </a:lnL>
                    <a:lnR>
                      <a:noFill/>
                    </a:lnR>
                    <a:lnT>
                      <a:noFill/>
                    </a:lnT>
                    <a:lnB>
                      <a:noFill/>
                    </a:lnB>
                    <a:solidFill>
                      <a:srgbClr val="88CD9B"/>
                    </a:solidFill>
                  </a:tcPr>
                </a:tc>
                <a:tc>
                  <a:txBody>
                    <a:bodyPr/>
                    <a:lstStyle/>
                    <a:p>
                      <a:pPr algn="ctr" rtl="0" fontAlgn="b"/>
                      <a:r>
                        <a:rPr lang="en-SE" sz="1100" b="0"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B0DDBD"/>
                    </a:solidFill>
                  </a:tcPr>
                </a:tc>
                <a:tc>
                  <a:txBody>
                    <a:bodyPr/>
                    <a:lstStyle/>
                    <a:p>
                      <a:pPr algn="ctr" rtl="0" fontAlgn="b"/>
                      <a:r>
                        <a:rPr lang="en-SE" sz="1100" b="0" i="0" u="none" strike="noStrike">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7DC991"/>
                    </a:solidFill>
                  </a:tcPr>
                </a:tc>
                <a:tc>
                  <a:txBody>
                    <a:bodyPr/>
                    <a:lstStyle/>
                    <a:p>
                      <a:pPr algn="ctr" rtl="0" fontAlgn="b"/>
                      <a:r>
                        <a:rPr lang="en-SE" sz="1100" b="0" i="0" u="none" strike="noStrike">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7DC991"/>
                    </a:solidFill>
                  </a:tcPr>
                </a:tc>
                <a:extLst>
                  <a:ext uri="{0D108BD9-81ED-4DB2-BD59-A6C34878D82A}">
                    <a16:rowId xmlns:a16="http://schemas.microsoft.com/office/drawing/2014/main" val="1339395594"/>
                  </a:ext>
                </a:extLst>
              </a:tr>
              <a:tr h="319667">
                <a:tc>
                  <a:txBody>
                    <a:bodyPr/>
                    <a:lstStyle/>
                    <a:p>
                      <a:pPr algn="l" fontAlgn="b"/>
                      <a:r>
                        <a:rPr lang="sv-SE" sz="1000" b="0" i="0" u="none" strike="noStrike" dirty="0">
                          <a:solidFill>
                            <a:srgbClr val="000000"/>
                          </a:solidFill>
                          <a:effectLst/>
                          <a:latin typeface="+mn-lt"/>
                        </a:rPr>
                        <a:t>Att arbeta för att förebygga och upptäcka våld i nära relationer</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46%</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83CB96"/>
                    </a:solidFill>
                  </a:tcPr>
                </a:tc>
                <a:tc>
                  <a:txBody>
                    <a:bodyPr/>
                    <a:lstStyle/>
                    <a:p>
                      <a:pPr algn="ctr" rtl="0" fontAlgn="b"/>
                      <a:r>
                        <a:rPr lang="en-SE" sz="1100" b="0"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D4AA"/>
                    </a:solidFill>
                  </a:tcPr>
                </a:tc>
                <a:tc>
                  <a:txBody>
                    <a:bodyPr/>
                    <a:lstStyle/>
                    <a:p>
                      <a:pPr algn="ctr" rtl="0" fontAlgn="b"/>
                      <a:r>
                        <a:rPr lang="en-SE" sz="1100" b="0"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8ED0A0"/>
                    </a:solidFill>
                  </a:tcPr>
                </a:tc>
                <a:tc>
                  <a:txBody>
                    <a:bodyPr/>
                    <a:lstStyle/>
                    <a:p>
                      <a:pPr algn="ctr" rtl="0" fontAlgn="b"/>
                      <a:r>
                        <a:rPr lang="en-SE" sz="1100" b="0" i="0" u="none" strike="noStrike">
                          <a:solidFill>
                            <a:srgbClr val="000000"/>
                          </a:solidFill>
                          <a:effectLst/>
                          <a:latin typeface="Arial" panose="020B0604020202020204" pitchFamily="34" charset="0"/>
                        </a:rPr>
                        <a:t>50%</a:t>
                      </a:r>
                    </a:p>
                  </a:txBody>
                  <a:tcPr marL="9525" marR="9525" marT="9525" marB="0" anchor="ctr">
                    <a:lnL>
                      <a:noFill/>
                    </a:lnL>
                    <a:lnR>
                      <a:noFill/>
                    </a:lnR>
                    <a:lnT>
                      <a:noFill/>
                    </a:lnT>
                    <a:lnB>
                      <a:noFill/>
                    </a:lnB>
                    <a:solidFill>
                      <a:srgbClr val="77C78D"/>
                    </a:solidFill>
                  </a:tcPr>
                </a:tc>
                <a:tc>
                  <a:txBody>
                    <a:bodyPr/>
                    <a:lstStyle/>
                    <a:p>
                      <a:pPr algn="ctr" rtl="0" fontAlgn="b"/>
                      <a:r>
                        <a:rPr lang="en-SE" sz="1100" b="0" i="0" u="none" strike="noStrike">
                          <a:solidFill>
                            <a:srgbClr val="000000"/>
                          </a:solidFill>
                          <a:effectLst/>
                          <a:latin typeface="Arial" panose="020B0604020202020204" pitchFamily="34" charset="0"/>
                        </a:rPr>
                        <a:t>55%</a:t>
                      </a:r>
                    </a:p>
                  </a:txBody>
                  <a:tcPr marL="9525" marR="9525" marT="9525" marB="0" anchor="ctr">
                    <a:lnL>
                      <a:noFill/>
                    </a:lnL>
                    <a:lnR>
                      <a:noFill/>
                    </a:lnR>
                    <a:lnT>
                      <a:noFill/>
                    </a:lnT>
                    <a:lnB>
                      <a:noFill/>
                    </a:lnB>
                    <a:solidFill>
                      <a:srgbClr val="69C180"/>
                    </a:solidFill>
                  </a:tcPr>
                </a:tc>
                <a:tc>
                  <a:txBody>
                    <a:bodyPr/>
                    <a:lstStyle/>
                    <a:p>
                      <a:pPr algn="ctr" rtl="0" fontAlgn="b"/>
                      <a:r>
                        <a:rPr lang="en-SE" sz="1100" b="0"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9FD7AF"/>
                    </a:solidFill>
                  </a:tcPr>
                </a:tc>
                <a:tc>
                  <a:txBody>
                    <a:bodyPr/>
                    <a:lstStyle/>
                    <a:p>
                      <a:pPr algn="ctr" rtl="0" fontAlgn="b"/>
                      <a:r>
                        <a:rPr lang="en-SE" sz="1100" b="0" i="0" u="none" strike="noStrike" dirty="0">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7DC991"/>
                    </a:solidFill>
                  </a:tcPr>
                </a:tc>
                <a:tc>
                  <a:txBody>
                    <a:bodyPr/>
                    <a:lstStyle/>
                    <a:p>
                      <a:pPr algn="ctr" rtl="0" fontAlgn="b"/>
                      <a:r>
                        <a:rPr lang="en-SE" sz="1100" b="0" i="0" u="none" strike="noStrike" dirty="0">
                          <a:solidFill>
                            <a:srgbClr val="000000"/>
                          </a:solidFill>
                          <a:effectLst/>
                          <a:latin typeface="Arial" panose="020B0604020202020204" pitchFamily="34" charset="0"/>
                        </a:rPr>
                        <a:t>51%</a:t>
                      </a:r>
                    </a:p>
                  </a:txBody>
                  <a:tcPr marL="9525" marR="9525" marT="9525" marB="0" anchor="ctr">
                    <a:lnL>
                      <a:noFill/>
                    </a:lnL>
                    <a:lnR>
                      <a:noFill/>
                    </a:lnR>
                    <a:lnT>
                      <a:noFill/>
                    </a:lnT>
                    <a:lnB>
                      <a:noFill/>
                    </a:lnB>
                    <a:solidFill>
                      <a:srgbClr val="74C58A"/>
                    </a:solidFill>
                  </a:tcPr>
                </a:tc>
                <a:tc>
                  <a:txBody>
                    <a:bodyPr/>
                    <a:lstStyle/>
                    <a:p>
                      <a:pPr algn="ctr" rtl="0" fontAlgn="b"/>
                      <a:r>
                        <a:rPr lang="en-SE" sz="1100" b="0" i="0" u="none" strike="noStrike">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85CC99"/>
                    </a:solidFill>
                  </a:tcPr>
                </a:tc>
                <a:tc>
                  <a:txBody>
                    <a:bodyPr/>
                    <a:lstStyle/>
                    <a:p>
                      <a:pPr algn="ctr" rtl="0" fontAlgn="b"/>
                      <a:r>
                        <a:rPr lang="en-SE" sz="1100" b="0" i="0" u="none" strike="noStrike">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7DC991"/>
                    </a:solidFill>
                  </a:tcPr>
                </a:tc>
                <a:extLst>
                  <a:ext uri="{0D108BD9-81ED-4DB2-BD59-A6C34878D82A}">
                    <a16:rowId xmlns:a16="http://schemas.microsoft.com/office/drawing/2014/main" val="248393551"/>
                  </a:ext>
                </a:extLst>
              </a:tr>
              <a:tr h="319667">
                <a:tc>
                  <a:txBody>
                    <a:bodyPr/>
                    <a:lstStyle/>
                    <a:p>
                      <a:pPr algn="l" fontAlgn="b"/>
                      <a:r>
                        <a:rPr lang="sv-SE" sz="1000" b="0" i="0" u="none" strike="noStrike" dirty="0">
                          <a:solidFill>
                            <a:srgbClr val="000000"/>
                          </a:solidFill>
                          <a:effectLst/>
                          <a:latin typeface="+mn-lt"/>
                        </a:rPr>
                        <a:t>Att alla har möjlighet att välja bland flera säkra och effektiva preventivmetoder</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22%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C7E7D1"/>
                    </a:solidFill>
                  </a:tcPr>
                </a:tc>
                <a:tc>
                  <a:txBody>
                    <a:bodyPr/>
                    <a:lstStyle/>
                    <a:p>
                      <a:pPr algn="ctr" rtl="0" fontAlgn="b"/>
                      <a:r>
                        <a:rPr lang="en-SE" sz="1100" b="0"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D2EBDB"/>
                    </a:solidFill>
                  </a:tcPr>
                </a:tc>
                <a:tc>
                  <a:txBody>
                    <a:bodyPr/>
                    <a:lstStyle/>
                    <a:p>
                      <a:pPr algn="ctr" rtl="0" fontAlgn="b"/>
                      <a:r>
                        <a:rPr lang="en-SE" sz="1100" b="0"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D5ECDD"/>
                    </a:solidFill>
                  </a:tcPr>
                </a:tc>
                <a:tc>
                  <a:txBody>
                    <a:bodyPr/>
                    <a:lstStyle/>
                    <a:p>
                      <a:pPr algn="ctr" rtl="0" fontAlgn="b"/>
                      <a:r>
                        <a:rPr lang="en-SE" sz="1100" b="0"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7E7D1"/>
                    </a:solidFill>
                  </a:tcPr>
                </a:tc>
                <a:tc>
                  <a:txBody>
                    <a:bodyPr/>
                    <a:lstStyle/>
                    <a:p>
                      <a:pPr algn="ctr" rtl="0" fontAlgn="b"/>
                      <a:r>
                        <a:rPr lang="en-SE" sz="1100" b="0" i="0" u="none" strike="noStrike">
                          <a:solidFill>
                            <a:srgbClr val="000000"/>
                          </a:solidFill>
                          <a:effectLst/>
                          <a:latin typeface="Arial" panose="020B0604020202020204" pitchFamily="34" charset="0"/>
                        </a:rPr>
                        <a:t>23%</a:t>
                      </a:r>
                    </a:p>
                  </a:txBody>
                  <a:tcPr marL="9525" marR="9525" marT="9525" marB="0" anchor="ctr">
                    <a:lnL>
                      <a:noFill/>
                    </a:lnL>
                    <a:lnR>
                      <a:noFill/>
                    </a:lnR>
                    <a:lnT>
                      <a:noFill/>
                    </a:lnT>
                    <a:lnB>
                      <a:noFill/>
                    </a:lnB>
                    <a:solidFill>
                      <a:srgbClr val="C4E6CF"/>
                    </a:solidFill>
                  </a:tcPr>
                </a:tc>
                <a:tc>
                  <a:txBody>
                    <a:bodyPr/>
                    <a:lstStyle/>
                    <a:p>
                      <a:pPr algn="ctr" rtl="0" fontAlgn="b"/>
                      <a:r>
                        <a:rPr lang="en-SE" sz="1100" b="0"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D8EEE0"/>
                    </a:solidFill>
                  </a:tcPr>
                </a:tc>
                <a:tc>
                  <a:txBody>
                    <a:bodyPr/>
                    <a:lstStyle/>
                    <a:p>
                      <a:pPr algn="ctr" rtl="0" fontAlgn="b"/>
                      <a:r>
                        <a:rPr lang="en-SE" sz="1100" b="0"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D2EBDB"/>
                    </a:solidFill>
                  </a:tcPr>
                </a:tc>
                <a:tc>
                  <a:txBody>
                    <a:bodyPr/>
                    <a:lstStyle/>
                    <a:p>
                      <a:pPr algn="ctr" rtl="0" fontAlgn="b"/>
                      <a:r>
                        <a:rPr lang="en-SE" sz="1100" b="0"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D8EEE0"/>
                    </a:solidFill>
                  </a:tcPr>
                </a:tc>
                <a:tc>
                  <a:txBody>
                    <a:bodyPr/>
                    <a:lstStyle/>
                    <a:p>
                      <a:pPr algn="ctr" rtl="0" fontAlgn="b"/>
                      <a:r>
                        <a:rPr lang="en-SE" sz="1100" b="0" i="0" u="none" strike="noStrike" dirty="0">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7E7D1"/>
                    </a:solidFill>
                  </a:tcPr>
                </a:tc>
                <a:tc>
                  <a:txBody>
                    <a:bodyPr/>
                    <a:lstStyle/>
                    <a:p>
                      <a:pPr algn="ctr" rtl="0" fontAlgn="b"/>
                      <a:r>
                        <a:rPr lang="en-SE" sz="1100" b="0"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7E7D1"/>
                    </a:solidFill>
                  </a:tcPr>
                </a:tc>
                <a:extLst>
                  <a:ext uri="{0D108BD9-81ED-4DB2-BD59-A6C34878D82A}">
                    <a16:rowId xmlns:a16="http://schemas.microsoft.com/office/drawing/2014/main" val="3658286847"/>
                  </a:ext>
                </a:extLst>
              </a:tr>
              <a:tr h="319667">
                <a:tc>
                  <a:txBody>
                    <a:bodyPr/>
                    <a:lstStyle/>
                    <a:p>
                      <a:pPr algn="l" fontAlgn="b"/>
                      <a:r>
                        <a:rPr lang="sv-SE" sz="1000" b="0" i="0" u="none" strike="noStrike" dirty="0">
                          <a:solidFill>
                            <a:srgbClr val="000000"/>
                          </a:solidFill>
                          <a:effectLst/>
                          <a:latin typeface="+mn-lt"/>
                        </a:rPr>
                        <a:t>Att alla har tillgång till trygg mödravård, förlossningsvård och barnhälsovård</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32%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AADBB9"/>
                    </a:solidFill>
                  </a:tcPr>
                </a:tc>
                <a:tc>
                  <a:txBody>
                    <a:bodyPr/>
                    <a:lstStyle/>
                    <a:p>
                      <a:pPr algn="ctr" rtl="0" fontAlgn="b"/>
                      <a:r>
                        <a:rPr lang="en-SE" sz="1100" b="0"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94D2A5"/>
                    </a:solidFill>
                  </a:tcPr>
                </a:tc>
                <a:tc>
                  <a:txBody>
                    <a:bodyPr/>
                    <a:lstStyle/>
                    <a:p>
                      <a:pPr algn="ctr" rtl="0" fontAlgn="b"/>
                      <a:r>
                        <a:rPr lang="en-SE" sz="1100" b="0"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A2D8B1"/>
                    </a:solidFill>
                  </a:tcPr>
                </a:tc>
                <a:tc>
                  <a:txBody>
                    <a:bodyPr/>
                    <a:lstStyle/>
                    <a:p>
                      <a:pPr algn="ctr" rtl="0" fontAlgn="b"/>
                      <a:r>
                        <a:rPr lang="en-SE" sz="1100" b="0"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8ED0A0"/>
                    </a:solidFill>
                  </a:tcPr>
                </a:tc>
                <a:tc>
                  <a:txBody>
                    <a:bodyPr/>
                    <a:lstStyle/>
                    <a:p>
                      <a:pPr algn="ctr" rtl="0" fontAlgn="b"/>
                      <a:r>
                        <a:rPr lang="en-SE" sz="1100" b="0"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91D1A3"/>
                    </a:solidFill>
                  </a:tcPr>
                </a:tc>
                <a:tc>
                  <a:txBody>
                    <a:bodyPr/>
                    <a:lstStyle/>
                    <a:p>
                      <a:pPr algn="ctr" rtl="0" fontAlgn="b"/>
                      <a:r>
                        <a:rPr lang="en-SE" sz="1100" b="0"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B3DFC0"/>
                    </a:solidFill>
                  </a:tcPr>
                </a:tc>
                <a:tc>
                  <a:txBody>
                    <a:bodyPr/>
                    <a:lstStyle/>
                    <a:p>
                      <a:pPr algn="ctr" rtl="0" fontAlgn="b"/>
                      <a:r>
                        <a:rPr lang="en-SE" sz="1100" b="0"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9CD5AC"/>
                    </a:solidFill>
                  </a:tcPr>
                </a:tc>
                <a:tc>
                  <a:txBody>
                    <a:bodyPr/>
                    <a:lstStyle/>
                    <a:p>
                      <a:pPr algn="ctr" rtl="0" fontAlgn="b"/>
                      <a:r>
                        <a:rPr lang="en-SE" sz="1100" b="0"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D4AA"/>
                    </a:solidFill>
                  </a:tcPr>
                </a:tc>
                <a:tc>
                  <a:txBody>
                    <a:bodyPr/>
                    <a:lstStyle/>
                    <a:p>
                      <a:pPr algn="ctr" rtl="0" fontAlgn="b"/>
                      <a:r>
                        <a:rPr lang="en-SE" sz="1100" b="0" i="0" u="none" strike="noStrike" dirty="0">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A2D8B1"/>
                    </a:solidFill>
                  </a:tcPr>
                </a:tc>
                <a:tc>
                  <a:txBody>
                    <a:bodyPr/>
                    <a:lstStyle/>
                    <a:p>
                      <a:pPr algn="ctr" rtl="0" fontAlgn="b"/>
                      <a:r>
                        <a:rPr lang="en-SE" sz="1100" b="0" i="0" u="none" strike="noStrike" dirty="0">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91D1A3"/>
                    </a:solidFill>
                  </a:tcPr>
                </a:tc>
                <a:extLst>
                  <a:ext uri="{0D108BD9-81ED-4DB2-BD59-A6C34878D82A}">
                    <a16:rowId xmlns:a16="http://schemas.microsoft.com/office/drawing/2014/main" val="1117802019"/>
                  </a:ext>
                </a:extLst>
              </a:tr>
              <a:tr h="182809">
                <a:tc>
                  <a:txBody>
                    <a:bodyPr/>
                    <a:lstStyle/>
                    <a:p>
                      <a:pPr algn="l" fontAlgn="b"/>
                      <a:r>
                        <a:rPr lang="sv-SE" sz="1000" b="0" i="0" u="none" strike="noStrike" dirty="0">
                          <a:solidFill>
                            <a:srgbClr val="000000"/>
                          </a:solidFill>
                          <a:effectLst/>
                          <a:latin typeface="+mn-lt"/>
                        </a:rPr>
                        <a:t>Att alla har tillgång till trygg och säker abortvård</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39%</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96D3A7"/>
                    </a:solidFill>
                  </a:tcPr>
                </a:tc>
                <a:tc>
                  <a:txBody>
                    <a:bodyPr/>
                    <a:lstStyle/>
                    <a:p>
                      <a:pPr algn="ctr" rtl="0" fontAlgn="b"/>
                      <a:r>
                        <a:rPr lang="en-SE" sz="1100" b="0"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96D3A7"/>
                    </a:solidFill>
                  </a:tcPr>
                </a:tc>
                <a:tc>
                  <a:txBody>
                    <a:bodyPr/>
                    <a:lstStyle/>
                    <a:p>
                      <a:pPr algn="ctr" rtl="0" fontAlgn="b"/>
                      <a:r>
                        <a:rPr lang="en-SE" sz="1100" b="0"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A7DAB6"/>
                    </a:solidFill>
                  </a:tcPr>
                </a:tc>
                <a:tc>
                  <a:txBody>
                    <a:bodyPr/>
                    <a:lstStyle/>
                    <a:p>
                      <a:pPr algn="ctr" rtl="0" fontAlgn="b"/>
                      <a:r>
                        <a:rPr lang="en-SE" sz="1100" b="0"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94D2A5"/>
                    </a:solidFill>
                  </a:tcPr>
                </a:tc>
                <a:tc>
                  <a:txBody>
                    <a:bodyPr/>
                    <a:lstStyle/>
                    <a:p>
                      <a:pPr algn="ctr" rtl="0" fontAlgn="b"/>
                      <a:r>
                        <a:rPr lang="en-SE" sz="1100" b="0" i="0" u="none" strike="noStrike">
                          <a:solidFill>
                            <a:srgbClr val="000000"/>
                          </a:solidFill>
                          <a:effectLst/>
                          <a:latin typeface="Arial" panose="020B0604020202020204" pitchFamily="34" charset="0"/>
                        </a:rPr>
                        <a:t>54%</a:t>
                      </a:r>
                    </a:p>
                  </a:txBody>
                  <a:tcPr marL="9525" marR="9525" marT="9525" marB="0" anchor="ctr">
                    <a:lnL>
                      <a:noFill/>
                    </a:lnL>
                    <a:lnR>
                      <a:noFill/>
                    </a:lnR>
                    <a:lnT>
                      <a:noFill/>
                    </a:lnT>
                    <a:lnB>
                      <a:noFill/>
                    </a:lnB>
                    <a:solidFill>
                      <a:srgbClr val="6CC283"/>
                    </a:solidFill>
                  </a:tcPr>
                </a:tc>
                <a:tc>
                  <a:txBody>
                    <a:bodyPr/>
                    <a:lstStyle/>
                    <a:p>
                      <a:pPr algn="ctr" rtl="0" fontAlgn="b"/>
                      <a:r>
                        <a:rPr lang="en-SE" sz="1100" b="0"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7E7D1"/>
                    </a:solidFill>
                  </a:tcPr>
                </a:tc>
                <a:tc>
                  <a:txBody>
                    <a:bodyPr/>
                    <a:lstStyle/>
                    <a:p>
                      <a:pPr algn="ctr" rtl="0" fontAlgn="b"/>
                      <a:r>
                        <a:rPr lang="en-SE" sz="1100" b="0"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D4AA"/>
                    </a:solidFill>
                  </a:tcPr>
                </a:tc>
                <a:tc>
                  <a:txBody>
                    <a:bodyPr/>
                    <a:lstStyle/>
                    <a:p>
                      <a:pPr algn="ctr" rtl="0" fontAlgn="b"/>
                      <a:r>
                        <a:rPr lang="en-SE" sz="1100" b="0"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A7DAB6"/>
                    </a:solidFill>
                  </a:tcPr>
                </a:tc>
                <a:tc>
                  <a:txBody>
                    <a:bodyPr/>
                    <a:lstStyle/>
                    <a:p>
                      <a:pPr algn="ctr" rtl="0" fontAlgn="b"/>
                      <a:r>
                        <a:rPr lang="en-SE" sz="1100" b="0" i="0" u="none" strike="noStrike" dirty="0">
                          <a:solidFill>
                            <a:srgbClr val="000000"/>
                          </a:solidFill>
                          <a:effectLst/>
                          <a:latin typeface="Arial" panose="020B0604020202020204" pitchFamily="34" charset="0"/>
                        </a:rPr>
                        <a:t>49%</a:t>
                      </a:r>
                    </a:p>
                  </a:txBody>
                  <a:tcPr marL="9525" marR="9525" marT="9525" marB="0" anchor="ctr">
                    <a:lnL>
                      <a:noFill/>
                    </a:lnL>
                    <a:lnR>
                      <a:noFill/>
                    </a:lnR>
                    <a:lnT>
                      <a:noFill/>
                    </a:lnT>
                    <a:lnB>
                      <a:noFill/>
                    </a:lnB>
                    <a:solidFill>
                      <a:srgbClr val="7AC88F"/>
                    </a:solidFill>
                  </a:tcPr>
                </a:tc>
                <a:tc>
                  <a:txBody>
                    <a:bodyPr/>
                    <a:lstStyle/>
                    <a:p>
                      <a:pPr algn="ctr" rtl="0" fontAlgn="b"/>
                      <a:r>
                        <a:rPr lang="en-SE" sz="1100" b="0" i="0" u="none" strike="noStrike" dirty="0">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80CA94"/>
                    </a:solidFill>
                  </a:tcPr>
                </a:tc>
                <a:extLst>
                  <a:ext uri="{0D108BD9-81ED-4DB2-BD59-A6C34878D82A}">
                    <a16:rowId xmlns:a16="http://schemas.microsoft.com/office/drawing/2014/main" val="4196206640"/>
                  </a:ext>
                </a:extLst>
              </a:tr>
              <a:tr h="319667">
                <a:tc>
                  <a:txBody>
                    <a:bodyPr/>
                    <a:lstStyle/>
                    <a:p>
                      <a:pPr algn="l" fontAlgn="b"/>
                      <a:r>
                        <a:rPr lang="sv-SE" sz="1000" b="0" i="0" u="none" strike="noStrike" dirty="0">
                          <a:solidFill>
                            <a:srgbClr val="000000"/>
                          </a:solidFill>
                          <a:effectLst/>
                          <a:latin typeface="+mn-lt"/>
                        </a:rPr>
                        <a:t>Att alla har tillgång till förebyggande vård och behandling av infertilitet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11%</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6F3EC"/>
                    </a:solidFill>
                  </a:tcPr>
                </a:tc>
                <a:tc>
                  <a:txBody>
                    <a:bodyPr/>
                    <a:lstStyle/>
                    <a:p>
                      <a:pPr algn="ctr" rtl="0" fontAlgn="b"/>
                      <a:r>
                        <a:rPr lang="en-SE" sz="11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E9F4EE"/>
                    </a:solidFill>
                  </a:tcPr>
                </a:tc>
                <a:tc>
                  <a:txBody>
                    <a:bodyPr/>
                    <a:lstStyle/>
                    <a:p>
                      <a:pPr algn="ctr" rtl="0" fontAlgn="b"/>
                      <a:r>
                        <a:rPr lang="en-SE" sz="11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E9F4EE"/>
                    </a:solidFill>
                  </a:tcPr>
                </a:tc>
                <a:tc>
                  <a:txBody>
                    <a:bodyPr/>
                    <a:lstStyle/>
                    <a:p>
                      <a:pPr algn="ctr" rtl="0" fontAlgn="b"/>
                      <a:r>
                        <a:rPr lang="en-SE" sz="1100" b="0"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DDF0E5"/>
                    </a:solidFill>
                  </a:tcPr>
                </a:tc>
                <a:tc>
                  <a:txBody>
                    <a:bodyPr/>
                    <a:lstStyle/>
                    <a:p>
                      <a:pPr algn="ctr" rtl="0" fontAlgn="b"/>
                      <a:r>
                        <a:rPr lang="en-SE" sz="1100" b="0"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E0F1E7"/>
                    </a:solidFill>
                  </a:tcPr>
                </a:tc>
                <a:tc>
                  <a:txBody>
                    <a:bodyPr/>
                    <a:lstStyle/>
                    <a:p>
                      <a:pPr algn="ctr" rtl="0" fontAlgn="b"/>
                      <a:r>
                        <a:rPr lang="en-SE" sz="110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FAFBFD"/>
                    </a:solidFill>
                  </a:tcPr>
                </a:tc>
                <a:tc>
                  <a:txBody>
                    <a:bodyPr/>
                    <a:lstStyle/>
                    <a:p>
                      <a:pPr algn="ctr" rtl="0" fontAlgn="b"/>
                      <a:r>
                        <a:rPr lang="en-SE" sz="1100" b="0" i="0" u="none" strike="noStrike" dirty="0">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E9F4EE"/>
                    </a:solidFill>
                  </a:tcPr>
                </a:tc>
                <a:tc>
                  <a:txBody>
                    <a:bodyPr/>
                    <a:lstStyle/>
                    <a:p>
                      <a:pPr algn="ctr" rtl="0" fontAlgn="b"/>
                      <a:r>
                        <a:rPr lang="en-SE" sz="1100" b="0"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D5ECDD"/>
                    </a:solidFill>
                  </a:tcPr>
                </a:tc>
                <a:tc>
                  <a:txBody>
                    <a:bodyPr/>
                    <a:lstStyle/>
                    <a:p>
                      <a:pPr algn="ctr" rtl="0" fontAlgn="b"/>
                      <a:r>
                        <a:rPr lang="en-SE" sz="11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E9F4EE"/>
                    </a:solidFill>
                  </a:tcPr>
                </a:tc>
                <a:tc>
                  <a:txBody>
                    <a:bodyPr/>
                    <a:lstStyle/>
                    <a:p>
                      <a:pPr algn="ctr" rtl="0" fontAlgn="b"/>
                      <a:r>
                        <a:rPr lang="en-SE" sz="1100" b="0"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E0F1E7"/>
                    </a:solidFill>
                  </a:tcPr>
                </a:tc>
                <a:extLst>
                  <a:ext uri="{0D108BD9-81ED-4DB2-BD59-A6C34878D82A}">
                    <a16:rowId xmlns:a16="http://schemas.microsoft.com/office/drawing/2014/main" val="2303498270"/>
                  </a:ext>
                </a:extLst>
              </a:tr>
              <a:tr h="634177">
                <a:tc>
                  <a:txBody>
                    <a:bodyPr/>
                    <a:lstStyle/>
                    <a:p>
                      <a:pPr algn="l" fontAlgn="b"/>
                      <a:r>
                        <a:rPr lang="sv-SE" sz="1000" b="0" i="0" u="none" strike="noStrike" dirty="0">
                          <a:solidFill>
                            <a:srgbClr val="000000"/>
                          </a:solidFill>
                          <a:effectLst/>
                          <a:latin typeface="+mn-lt"/>
                        </a:rPr>
                        <a:t>Att arbeta för att förebygga, upptäcka och behandla sexuellt överförbara infektioner och andra infektioner som påverkar den sexuella hälsan</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13%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0F1E7"/>
                    </a:solidFill>
                  </a:tcPr>
                </a:tc>
                <a:tc>
                  <a:txBody>
                    <a:bodyPr/>
                    <a:lstStyle/>
                    <a:p>
                      <a:pPr algn="ctr" rtl="0" fontAlgn="b"/>
                      <a:r>
                        <a:rPr lang="en-SE" sz="11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E9F4EE"/>
                    </a:solidFill>
                  </a:tcPr>
                </a:tc>
                <a:tc>
                  <a:txBody>
                    <a:bodyPr/>
                    <a:lstStyle/>
                    <a:p>
                      <a:pPr algn="ctr" rtl="0" fontAlgn="b"/>
                      <a:r>
                        <a:rPr lang="en-SE" sz="1100" b="0"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E0F1E7"/>
                    </a:solidFill>
                  </a:tcPr>
                </a:tc>
                <a:tc>
                  <a:txBody>
                    <a:bodyPr/>
                    <a:lstStyle/>
                    <a:p>
                      <a:pPr algn="ctr" rtl="0" fontAlgn="b"/>
                      <a:r>
                        <a:rPr lang="en-SE" sz="1100" b="0"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D8EEE0"/>
                    </a:solidFill>
                  </a:tcPr>
                </a:tc>
                <a:tc>
                  <a:txBody>
                    <a:bodyPr/>
                    <a:lstStyle/>
                    <a:p>
                      <a:pPr algn="ctr" rtl="0" fontAlgn="b"/>
                      <a:r>
                        <a:rPr lang="en-SE" sz="1100" b="0"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DDF0E5"/>
                    </a:solidFill>
                  </a:tcPr>
                </a:tc>
                <a:tc>
                  <a:txBody>
                    <a:bodyPr/>
                    <a:lstStyle/>
                    <a:p>
                      <a:pPr algn="ctr" rtl="0" fontAlgn="b"/>
                      <a:r>
                        <a:rPr lang="en-SE" sz="1100" b="0"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CFEAD8"/>
                    </a:solidFill>
                  </a:tcPr>
                </a:tc>
                <a:tc>
                  <a:txBody>
                    <a:bodyPr/>
                    <a:lstStyle/>
                    <a:p>
                      <a:pPr algn="ctr" rtl="0" fontAlgn="b"/>
                      <a:r>
                        <a:rPr lang="en-SE" sz="1100" b="0"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D8EEE0"/>
                    </a:solidFill>
                  </a:tcPr>
                </a:tc>
                <a:tc>
                  <a:txBody>
                    <a:bodyPr/>
                    <a:lstStyle/>
                    <a:p>
                      <a:pPr algn="ctr" rtl="0" fontAlgn="b"/>
                      <a:r>
                        <a:rPr lang="en-SE" sz="1100" b="0"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E0F1E7"/>
                    </a:solidFill>
                  </a:tcPr>
                </a:tc>
                <a:tc>
                  <a:txBody>
                    <a:bodyPr/>
                    <a:lstStyle/>
                    <a:p>
                      <a:pPr algn="ctr" rtl="0" fontAlgn="b"/>
                      <a:r>
                        <a:rPr lang="en-SE" sz="1100" b="0"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DDF0E5"/>
                    </a:solidFill>
                  </a:tcPr>
                </a:tc>
                <a:tc>
                  <a:txBody>
                    <a:bodyPr/>
                    <a:lstStyle/>
                    <a:p>
                      <a:pPr algn="ctr" rtl="0" fontAlgn="b"/>
                      <a:r>
                        <a:rPr lang="en-SE" sz="1100" b="0" i="0" u="none" strike="noStrike" dirty="0">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DAEFE2"/>
                    </a:solidFill>
                  </a:tcPr>
                </a:tc>
                <a:extLst>
                  <a:ext uri="{0D108BD9-81ED-4DB2-BD59-A6C34878D82A}">
                    <a16:rowId xmlns:a16="http://schemas.microsoft.com/office/drawing/2014/main" val="3134076919"/>
                  </a:ext>
                </a:extLst>
              </a:tr>
              <a:tr h="182809">
                <a:tc>
                  <a:txBody>
                    <a:bodyPr/>
                    <a:lstStyle/>
                    <a:p>
                      <a:pPr algn="l" fontAlgn="b"/>
                      <a:r>
                        <a:rPr lang="sv-SE" sz="1000" b="0" i="0" u="none" strike="noStrike" dirty="0">
                          <a:solidFill>
                            <a:srgbClr val="000000"/>
                          </a:solidFill>
                          <a:effectLst/>
                          <a:latin typeface="+mn-lt"/>
                        </a:rPr>
                        <a:t>Inget av ovanstående</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11%</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6F3EC"/>
                    </a:solidFill>
                  </a:tcPr>
                </a:tc>
                <a:tc>
                  <a:txBody>
                    <a:bodyPr/>
                    <a:lstStyle/>
                    <a:p>
                      <a:pPr algn="ctr" rtl="0" fontAlgn="b"/>
                      <a:r>
                        <a:rPr lang="en-SE" sz="1100" b="0"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F1F8F6"/>
                    </a:solidFill>
                  </a:tcPr>
                </a:tc>
                <a:tc>
                  <a:txBody>
                    <a:bodyPr/>
                    <a:lstStyle/>
                    <a:p>
                      <a:pPr algn="ctr" rtl="0" fontAlgn="b"/>
                      <a:r>
                        <a:rPr lang="en-SE" sz="1100" b="0"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EBF6F1"/>
                    </a:solidFill>
                  </a:tcPr>
                </a:tc>
                <a:tc>
                  <a:txBody>
                    <a:bodyPr/>
                    <a:lstStyle/>
                    <a:p>
                      <a:pPr algn="ctr" rtl="0" fontAlgn="b"/>
                      <a:r>
                        <a:rPr lang="en-SE" sz="1100" b="0"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F4F9F8"/>
                    </a:solidFill>
                  </a:tcPr>
                </a:tc>
                <a:tc>
                  <a:txBody>
                    <a:bodyPr/>
                    <a:lstStyle/>
                    <a:p>
                      <a:pPr algn="ctr" rtl="0" fontAlgn="b"/>
                      <a:r>
                        <a:rPr lang="en-SE" sz="110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FAFBFD"/>
                    </a:solidFill>
                  </a:tcPr>
                </a:tc>
                <a:tc>
                  <a:txBody>
                    <a:bodyPr/>
                    <a:lstStyle/>
                    <a:p>
                      <a:pPr algn="ctr" rtl="0" fontAlgn="b"/>
                      <a:r>
                        <a:rPr lang="en-SE" sz="1100" b="0"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DAEFE2"/>
                    </a:solidFill>
                  </a:tcPr>
                </a:tc>
                <a:tc>
                  <a:txBody>
                    <a:bodyPr/>
                    <a:lstStyle/>
                    <a:p>
                      <a:pPr algn="ctr" rtl="0" fontAlgn="b"/>
                      <a:r>
                        <a:rPr lang="en-SE" sz="11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E9F4EE"/>
                    </a:solidFill>
                  </a:tcPr>
                </a:tc>
                <a:tc>
                  <a:txBody>
                    <a:bodyPr/>
                    <a:lstStyle/>
                    <a:p>
                      <a:pPr algn="ctr" rtl="0" fontAlgn="b"/>
                      <a:r>
                        <a:rPr lang="en-SE" sz="1100" b="0"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E0F1E7"/>
                    </a:solidFill>
                  </a:tcPr>
                </a:tc>
                <a:tc>
                  <a:txBody>
                    <a:bodyPr/>
                    <a:lstStyle/>
                    <a:p>
                      <a:pPr algn="ctr" rtl="0" fontAlgn="b"/>
                      <a:r>
                        <a:rPr lang="en-SE" sz="1100" b="0"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EEF7F3"/>
                    </a:solidFill>
                  </a:tcPr>
                </a:tc>
                <a:tc>
                  <a:txBody>
                    <a:bodyPr/>
                    <a:lstStyle/>
                    <a:p>
                      <a:pPr algn="ctr" rtl="0" fontAlgn="b"/>
                      <a:r>
                        <a:rPr lang="en-SE" sz="1100" b="0"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F4F9F8"/>
                    </a:solidFill>
                  </a:tcPr>
                </a:tc>
                <a:extLst>
                  <a:ext uri="{0D108BD9-81ED-4DB2-BD59-A6C34878D82A}">
                    <a16:rowId xmlns:a16="http://schemas.microsoft.com/office/drawing/2014/main" val="2055231414"/>
                  </a:ext>
                </a:extLst>
              </a:tr>
              <a:tr h="182809">
                <a:tc>
                  <a:txBody>
                    <a:bodyPr/>
                    <a:lstStyle/>
                    <a:p>
                      <a:pPr algn="l" fontAlgn="b"/>
                      <a:r>
                        <a:rPr lang="sv-SE" sz="1000" b="0" i="0" u="none" strike="noStrike" dirty="0">
                          <a:solidFill>
                            <a:srgbClr val="000000"/>
                          </a:solidFill>
                          <a:effectLst/>
                          <a:latin typeface="+mn-lt"/>
                        </a:rPr>
                        <a:t>Annat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SE" sz="1100" b="0" i="0" u="none" strike="noStrike">
                          <a:solidFill>
                            <a:srgbClr val="000000"/>
                          </a:solidFill>
                          <a:effectLst/>
                          <a:latin typeface="Arial" panose="020B0604020202020204" pitchFamily="34" charset="0"/>
                        </a:rPr>
                        <a:t>5%</a:t>
                      </a:r>
                    </a:p>
                  </a:txBody>
                  <a:tcPr marL="9525" marR="9525" marT="9525" marB="0" anchor="ctr">
                    <a:lnL w="12700" cap="flat" cmpd="sng" algn="ctr">
                      <a:solidFill>
                        <a:schemeClr val="tx1"/>
                      </a:solidFill>
                      <a:prstDash val="solid"/>
                      <a:round/>
                      <a:headEnd type="none" w="med" len="med"/>
                      <a:tailEnd type="none" w="med" len="med"/>
                    </a:lnL>
                    <a:lnR>
                      <a:noFill/>
                    </a:lnR>
                    <a:lnT>
                      <a:noFill/>
                    </a:lnT>
                    <a:lnB w="6350" cap="flat" cmpd="sng" algn="ctr">
                      <a:solidFill>
                        <a:srgbClr val="A5A5A5"/>
                      </a:solidFill>
                      <a:prstDash val="solid"/>
                      <a:round/>
                      <a:headEnd type="none" w="med" len="med"/>
                      <a:tailEnd type="none" w="med" len="med"/>
                    </a:lnB>
                    <a:solidFill>
                      <a:srgbClr val="F7FAFB"/>
                    </a:solidFill>
                  </a:tcPr>
                </a:tc>
                <a:tc>
                  <a:txBody>
                    <a:bodyPr/>
                    <a:lstStyle/>
                    <a:p>
                      <a:pPr algn="ctr" rtl="0" fontAlgn="b"/>
                      <a:r>
                        <a:rPr lang="en-SE" sz="110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AFBFD"/>
                    </a:solidFill>
                  </a:tcPr>
                </a:tc>
                <a:tc>
                  <a:txBody>
                    <a:bodyPr/>
                    <a:lstStyle/>
                    <a:p>
                      <a:pPr algn="ctr" rtl="0" fontAlgn="b"/>
                      <a:r>
                        <a:rPr lang="en-SE" sz="1100" b="0"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1F8F6"/>
                    </a:solidFill>
                  </a:tcPr>
                </a:tc>
                <a:tc>
                  <a:txBody>
                    <a:bodyPr/>
                    <a:lstStyle/>
                    <a:p>
                      <a:pPr algn="ctr" rtl="0" fontAlgn="b"/>
                      <a:r>
                        <a:rPr lang="en-SE" sz="1100" b="0"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7FAFB"/>
                    </a:solidFill>
                  </a:tcPr>
                </a:tc>
                <a:tc>
                  <a:txBody>
                    <a:bodyPr/>
                    <a:lstStyle/>
                    <a:p>
                      <a:pPr algn="ctr" rtl="0" fontAlgn="b"/>
                      <a:r>
                        <a:rPr lang="en-SE" sz="110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AFBFD"/>
                    </a:solidFill>
                  </a:tcPr>
                </a:tc>
                <a:tc>
                  <a:txBody>
                    <a:bodyPr/>
                    <a:lstStyle/>
                    <a:p>
                      <a:pPr algn="ctr" rtl="0" fontAlgn="b"/>
                      <a:r>
                        <a:rPr lang="en-SE" sz="1100" b="0"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CFCFF"/>
                    </a:solidFill>
                  </a:tcPr>
                </a:tc>
                <a:tc>
                  <a:txBody>
                    <a:bodyPr/>
                    <a:lstStyle/>
                    <a:p>
                      <a:pPr algn="ctr" rtl="0" fontAlgn="b"/>
                      <a:r>
                        <a:rPr lang="en-SE" sz="1100" b="0"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7FAFB"/>
                    </a:solidFill>
                  </a:tcPr>
                </a:tc>
                <a:tc>
                  <a:txBody>
                    <a:bodyPr/>
                    <a:lstStyle/>
                    <a:p>
                      <a:pPr algn="ctr" rtl="0" fontAlgn="b"/>
                      <a:r>
                        <a:rPr lang="en-SE" sz="1100" b="0"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E6F3EC"/>
                    </a:solidFill>
                  </a:tcPr>
                </a:tc>
                <a:tc>
                  <a:txBody>
                    <a:bodyPr/>
                    <a:lstStyle/>
                    <a:p>
                      <a:pPr algn="ctr" rtl="0" fontAlgn="b"/>
                      <a:r>
                        <a:rPr lang="en-SE" sz="1100" b="0"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1F8F6"/>
                    </a:solidFill>
                  </a:tcPr>
                </a:tc>
                <a:tc>
                  <a:txBody>
                    <a:bodyPr/>
                    <a:lstStyle/>
                    <a:p>
                      <a:pPr algn="ctr" rtl="0" fontAlgn="b"/>
                      <a:r>
                        <a:rPr lang="en-SE" sz="1100" b="0"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7FAFB"/>
                    </a:solidFill>
                  </a:tcPr>
                </a:tc>
                <a:extLst>
                  <a:ext uri="{0D108BD9-81ED-4DB2-BD59-A6C34878D82A}">
                    <a16:rowId xmlns:a16="http://schemas.microsoft.com/office/drawing/2014/main" val="2950130800"/>
                  </a:ext>
                </a:extLst>
              </a:tr>
            </a:tbl>
          </a:graphicData>
        </a:graphic>
      </p:graphicFrame>
    </p:spTree>
    <p:extLst>
      <p:ext uri="{BB962C8B-B14F-4D97-AF65-F5344CB8AC3E}">
        <p14:creationId xmlns:p14="http://schemas.microsoft.com/office/powerpoint/2010/main" val="3263044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BDF34B-62E2-419C-A594-821585AA93C0}"/>
              </a:ext>
            </a:extLst>
          </p:cNvPr>
          <p:cNvSpPr>
            <a:spLocks noGrp="1"/>
          </p:cNvSpPr>
          <p:nvPr>
            <p:ph type="body" sz="quarter" idx="15"/>
          </p:nvPr>
        </p:nvSpPr>
        <p:spPr>
          <a:xfrm>
            <a:off x="404786" y="812003"/>
            <a:ext cx="5029757" cy="353943"/>
          </a:xfrm>
        </p:spPr>
        <p:txBody>
          <a:bodyPr/>
          <a:lstStyle/>
          <a:p>
            <a:r>
              <a:rPr lang="en-US" dirty="0" err="1"/>
              <a:t>Frågor</a:t>
            </a:r>
            <a:r>
              <a:rPr lang="en-US" dirty="0"/>
              <a:t> </a:t>
            </a:r>
            <a:r>
              <a:rPr lang="en-US" dirty="0" err="1"/>
              <a:t>filtrerade</a:t>
            </a:r>
            <a:r>
              <a:rPr lang="en-US" dirty="0"/>
              <a:t> </a:t>
            </a:r>
            <a:r>
              <a:rPr lang="en-US" dirty="0" err="1"/>
              <a:t>på</a:t>
            </a:r>
            <a:r>
              <a:rPr lang="en-US" dirty="0"/>
              <a:t> </a:t>
            </a:r>
            <a:r>
              <a:rPr lang="en-US" dirty="0" err="1"/>
              <a:t>ålder</a:t>
            </a:r>
            <a:r>
              <a:rPr lang="en-US" dirty="0"/>
              <a:t> och </a:t>
            </a:r>
            <a:r>
              <a:rPr lang="en-US" dirty="0" err="1"/>
              <a:t>könsidentitet</a:t>
            </a:r>
            <a:endParaRPr lang="en-US" dirty="0"/>
          </a:p>
        </p:txBody>
      </p:sp>
      <p:sp>
        <p:nvSpPr>
          <p:cNvPr id="8" name="Text Placeholder 7">
            <a:extLst>
              <a:ext uri="{FF2B5EF4-FFF2-40B4-BE49-F238E27FC236}">
                <a16:creationId xmlns:a16="http://schemas.microsoft.com/office/drawing/2014/main" id="{55909ECD-219A-4AD2-88C5-B09E654C8A16}"/>
              </a:ext>
            </a:extLst>
          </p:cNvPr>
          <p:cNvSpPr>
            <a:spLocks noGrp="1"/>
          </p:cNvSpPr>
          <p:nvPr>
            <p:ph type="body" sz="quarter" idx="17"/>
          </p:nvPr>
        </p:nvSpPr>
        <p:spPr/>
        <p:txBody>
          <a:bodyPr/>
          <a:lstStyle/>
          <a:p>
            <a:endParaRPr lang="en-SE"/>
          </a:p>
        </p:txBody>
      </p:sp>
      <p:sp>
        <p:nvSpPr>
          <p:cNvPr id="5" name="Title 4">
            <a:extLst>
              <a:ext uri="{FF2B5EF4-FFF2-40B4-BE49-F238E27FC236}">
                <a16:creationId xmlns:a16="http://schemas.microsoft.com/office/drawing/2014/main" id="{04C012EC-58A6-459B-B052-0575BFBF49D7}"/>
              </a:ext>
            </a:extLst>
          </p:cNvPr>
          <p:cNvSpPr>
            <a:spLocks noGrp="1"/>
          </p:cNvSpPr>
          <p:nvPr>
            <p:ph type="title"/>
          </p:nvPr>
        </p:nvSpPr>
        <p:spPr/>
        <p:txBody>
          <a:bodyPr/>
          <a:lstStyle/>
          <a:p>
            <a:r>
              <a:rPr lang="sv-SE" dirty="0" err="1"/>
              <a:t>Srhr</a:t>
            </a:r>
            <a:r>
              <a:rPr lang="sv-SE" dirty="0"/>
              <a:t>-frågor</a:t>
            </a:r>
            <a:endParaRPr lang="en-SE" dirty="0"/>
          </a:p>
        </p:txBody>
      </p:sp>
      <p:graphicFrame>
        <p:nvGraphicFramePr>
          <p:cNvPr id="13" name="Content Placeholder 12">
            <a:extLst>
              <a:ext uri="{FF2B5EF4-FFF2-40B4-BE49-F238E27FC236}">
                <a16:creationId xmlns:a16="http://schemas.microsoft.com/office/drawing/2014/main" id="{03668CB6-D6AA-4C19-A6DF-C606F8519C3A}"/>
              </a:ext>
            </a:extLst>
          </p:cNvPr>
          <p:cNvGraphicFramePr>
            <a:graphicFrameLocks noGrp="1"/>
          </p:cNvGraphicFramePr>
          <p:nvPr>
            <p:ph idx="1"/>
            <p:extLst>
              <p:ext uri="{D42A27DB-BD31-4B8C-83A1-F6EECF244321}">
                <p14:modId xmlns:p14="http://schemas.microsoft.com/office/powerpoint/2010/main" val="3295353929"/>
              </p:ext>
            </p:extLst>
          </p:nvPr>
        </p:nvGraphicFramePr>
        <p:xfrm>
          <a:off x="404786" y="1292135"/>
          <a:ext cx="11382427" cy="5377604"/>
        </p:xfrm>
        <a:graphic>
          <a:graphicData uri="http://schemas.openxmlformats.org/drawingml/2006/table">
            <a:tbl>
              <a:tblPr/>
              <a:tblGrid>
                <a:gridCol w="3579957">
                  <a:extLst>
                    <a:ext uri="{9D8B030D-6E8A-4147-A177-3AD203B41FA5}">
                      <a16:colId xmlns:a16="http://schemas.microsoft.com/office/drawing/2014/main" val="1309244454"/>
                    </a:ext>
                  </a:extLst>
                </a:gridCol>
                <a:gridCol w="1124473">
                  <a:extLst>
                    <a:ext uri="{9D8B030D-6E8A-4147-A177-3AD203B41FA5}">
                      <a16:colId xmlns:a16="http://schemas.microsoft.com/office/drawing/2014/main" val="1376504059"/>
                    </a:ext>
                  </a:extLst>
                </a:gridCol>
                <a:gridCol w="1124473">
                  <a:extLst>
                    <a:ext uri="{9D8B030D-6E8A-4147-A177-3AD203B41FA5}">
                      <a16:colId xmlns:a16="http://schemas.microsoft.com/office/drawing/2014/main" val="3938300205"/>
                    </a:ext>
                  </a:extLst>
                </a:gridCol>
                <a:gridCol w="1124473">
                  <a:extLst>
                    <a:ext uri="{9D8B030D-6E8A-4147-A177-3AD203B41FA5}">
                      <a16:colId xmlns:a16="http://schemas.microsoft.com/office/drawing/2014/main" val="3696502753"/>
                    </a:ext>
                  </a:extLst>
                </a:gridCol>
                <a:gridCol w="1124473">
                  <a:extLst>
                    <a:ext uri="{9D8B030D-6E8A-4147-A177-3AD203B41FA5}">
                      <a16:colId xmlns:a16="http://schemas.microsoft.com/office/drawing/2014/main" val="3140390709"/>
                    </a:ext>
                  </a:extLst>
                </a:gridCol>
                <a:gridCol w="1101526">
                  <a:extLst>
                    <a:ext uri="{9D8B030D-6E8A-4147-A177-3AD203B41FA5}">
                      <a16:colId xmlns:a16="http://schemas.microsoft.com/office/drawing/2014/main" val="1671551666"/>
                    </a:ext>
                  </a:extLst>
                </a:gridCol>
                <a:gridCol w="1101526">
                  <a:extLst>
                    <a:ext uri="{9D8B030D-6E8A-4147-A177-3AD203B41FA5}">
                      <a16:colId xmlns:a16="http://schemas.microsoft.com/office/drawing/2014/main" val="3737082741"/>
                    </a:ext>
                  </a:extLst>
                </a:gridCol>
                <a:gridCol w="1101526">
                  <a:extLst>
                    <a:ext uri="{9D8B030D-6E8A-4147-A177-3AD203B41FA5}">
                      <a16:colId xmlns:a16="http://schemas.microsoft.com/office/drawing/2014/main" val="99584653"/>
                    </a:ext>
                  </a:extLst>
                </a:gridCol>
              </a:tblGrid>
              <a:tr h="358643">
                <a:tc>
                  <a:txBody>
                    <a:bodyPr/>
                    <a:lstStyle/>
                    <a:p>
                      <a:pPr algn="l" fontAlgn="b"/>
                      <a:r>
                        <a:rPr lang="en-SE" sz="1000" b="1" i="0" u="none" strike="noStrike" dirty="0">
                          <a:solidFill>
                            <a:srgbClr val="7B7B7B"/>
                          </a:solidFill>
                          <a:effectLst/>
                          <a:latin typeface="+mn-lt"/>
                        </a:rPr>
                        <a:t> </a:t>
                      </a:r>
                    </a:p>
                  </a:txBody>
                  <a:tcPr marL="4998" marR="4998" marT="49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sv-SE" sz="900" b="1" i="0" u="none" strike="noStrike" dirty="0">
                          <a:solidFill>
                            <a:srgbClr val="000000"/>
                          </a:solidFill>
                          <a:effectLst/>
                          <a:latin typeface="Arial" panose="020B0604020202020204" pitchFamily="34" charset="0"/>
                        </a:rPr>
                        <a:t>16-29 år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rtl="0" fontAlgn="b"/>
                      <a:r>
                        <a:rPr lang="sv-SE" sz="900" b="1" i="0" u="none" strike="noStrike" dirty="0">
                          <a:solidFill>
                            <a:srgbClr val="000000"/>
                          </a:solidFill>
                          <a:effectLst/>
                          <a:latin typeface="Arial" panose="020B0604020202020204" pitchFamily="34" charset="0"/>
                        </a:rPr>
                        <a:t>30-44 år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rtl="0" fontAlgn="b"/>
                      <a:r>
                        <a:rPr lang="sv-SE" sz="900" b="1" i="0" u="none" strike="noStrike" dirty="0">
                          <a:solidFill>
                            <a:srgbClr val="000000"/>
                          </a:solidFill>
                          <a:effectLst/>
                          <a:latin typeface="Arial" panose="020B0604020202020204" pitchFamily="34" charset="0"/>
                        </a:rPr>
                        <a:t>45-64 år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rtl="0" fontAlgn="b"/>
                      <a:r>
                        <a:rPr lang="sv-SE" sz="900" b="1" i="0" u="none" strike="noStrike" dirty="0">
                          <a:solidFill>
                            <a:srgbClr val="000000"/>
                          </a:solidFill>
                          <a:effectLst/>
                          <a:latin typeface="Arial" panose="020B0604020202020204" pitchFamily="34" charset="0"/>
                        </a:rPr>
                        <a:t>65+ år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rtl="0" fontAlgn="b"/>
                      <a:r>
                        <a:rPr lang="sv-SE" sz="900" b="1" i="0" u="none" strike="noStrike">
                          <a:solidFill>
                            <a:srgbClr val="000000"/>
                          </a:solidFill>
                          <a:effectLst/>
                          <a:latin typeface="Arial" panose="020B0604020202020204" pitchFamily="34" charset="0"/>
                        </a:rPr>
                        <a:t>Kvinna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rtl="0" fontAlgn="b"/>
                      <a:r>
                        <a:rPr lang="sv-SE" sz="900" b="1" i="0" u="none" strike="noStrike">
                          <a:solidFill>
                            <a:srgbClr val="000000"/>
                          </a:solidFill>
                          <a:effectLst/>
                          <a:latin typeface="Arial" panose="020B0604020202020204" pitchFamily="34" charset="0"/>
                        </a:rPr>
                        <a:t>Man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rtl="0" fontAlgn="b"/>
                      <a:r>
                        <a:rPr lang="sv-SE" sz="900" b="1" i="0" u="none" strike="noStrike" dirty="0">
                          <a:solidFill>
                            <a:srgbClr val="000000"/>
                          </a:solidFill>
                          <a:effectLst/>
                          <a:latin typeface="Arial" panose="020B0604020202020204" pitchFamily="34" charset="0"/>
                        </a:rPr>
                        <a:t>Icke-binär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2004616348"/>
                  </a:ext>
                </a:extLst>
              </a:tr>
              <a:tr h="349406">
                <a:tc>
                  <a:txBody>
                    <a:bodyPr/>
                    <a:lstStyle/>
                    <a:p>
                      <a:pPr algn="l" fontAlgn="b"/>
                      <a:r>
                        <a:rPr lang="sv-SE" sz="1000" b="0" i="0" u="none" strike="noStrike" dirty="0">
                          <a:solidFill>
                            <a:srgbClr val="000000"/>
                          </a:solidFill>
                          <a:effectLst/>
                          <a:latin typeface="+mn-lt"/>
                        </a:rPr>
                        <a:t>Att alla får rätt information och rådgivning om sexuell och reproduktiv hälsa</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dirty="0">
                          <a:solidFill>
                            <a:srgbClr val="000000"/>
                          </a:solidFill>
                          <a:effectLst/>
                          <a:latin typeface="Arial" panose="020B0604020202020204" pitchFamily="34" charset="0"/>
                        </a:rPr>
                        <a:t>22%</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C9E8D3"/>
                    </a:solidFill>
                  </a:tcPr>
                </a:tc>
                <a:tc>
                  <a:txBody>
                    <a:bodyPr/>
                    <a:lstStyle/>
                    <a:p>
                      <a:pPr algn="ctr" fontAlgn="b"/>
                      <a:r>
                        <a:rPr lang="en-SE" sz="1200" b="0" i="0" u="none" strike="noStrike">
                          <a:solidFill>
                            <a:srgbClr val="000000"/>
                          </a:solidFill>
                          <a:effectLst/>
                          <a:latin typeface="Arial" panose="020B0604020202020204" pitchFamily="34" charset="0"/>
                        </a:rPr>
                        <a:t>27%</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4E6CF"/>
                    </a:solidFill>
                  </a:tcPr>
                </a:tc>
                <a:tc>
                  <a:txBody>
                    <a:bodyPr/>
                    <a:lstStyle/>
                    <a:p>
                      <a:pPr algn="ctr" fontAlgn="b"/>
                      <a:r>
                        <a:rPr lang="en-SE" sz="1200" b="0" i="0" u="none" strike="noStrike">
                          <a:solidFill>
                            <a:srgbClr val="000000"/>
                          </a:solidFill>
                          <a:effectLst/>
                          <a:latin typeface="Arial" panose="020B0604020202020204" pitchFamily="34" charset="0"/>
                        </a:rPr>
                        <a:t>20%</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1E4CC"/>
                    </a:solidFill>
                  </a:tcPr>
                </a:tc>
                <a:tc>
                  <a:txBody>
                    <a:bodyPr/>
                    <a:lstStyle/>
                    <a:p>
                      <a:pPr algn="ctr" fontAlgn="b"/>
                      <a:r>
                        <a:rPr lang="en-SE" sz="1200" b="0" i="0" u="none" strike="noStrike">
                          <a:solidFill>
                            <a:srgbClr val="000000"/>
                          </a:solidFill>
                          <a:effectLst/>
                          <a:latin typeface="Arial" panose="020B0604020202020204" pitchFamily="34" charset="0"/>
                        </a:rPr>
                        <a:t>23%</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1E4CC"/>
                    </a:solidFill>
                  </a:tcPr>
                </a:tc>
                <a:tc>
                  <a:txBody>
                    <a:bodyPr/>
                    <a:lstStyle/>
                    <a:p>
                      <a:pPr algn="ctr" fontAlgn="b"/>
                      <a:r>
                        <a:rPr lang="en-SE" sz="1200" b="0" i="0" u="none" strike="noStrike">
                          <a:solidFill>
                            <a:srgbClr val="000000"/>
                          </a:solidFill>
                          <a:effectLst/>
                          <a:latin typeface="Arial" panose="020B0604020202020204" pitchFamily="34" charset="0"/>
                        </a:rPr>
                        <a:t>26%</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1E4CC"/>
                    </a:solidFill>
                  </a:tcPr>
                </a:tc>
                <a:tc>
                  <a:txBody>
                    <a:bodyPr/>
                    <a:lstStyle/>
                    <a:p>
                      <a:pPr algn="ctr" fontAlgn="b"/>
                      <a:r>
                        <a:rPr lang="en-SE" sz="1200" b="0" i="0" u="none" strike="noStrike">
                          <a:solidFill>
                            <a:srgbClr val="000000"/>
                          </a:solidFill>
                          <a:effectLst/>
                          <a:latin typeface="Arial" panose="020B0604020202020204" pitchFamily="34" charset="0"/>
                        </a:rPr>
                        <a:t>20%</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BEE3CA"/>
                    </a:solidFill>
                  </a:tcPr>
                </a:tc>
                <a:tc>
                  <a:txBody>
                    <a:bodyPr/>
                    <a:lstStyle/>
                    <a:p>
                      <a:pPr algn="ctr" fontAlgn="b"/>
                      <a:r>
                        <a:rPr lang="en-SE" sz="1200" b="0" i="0" u="none" strike="noStrike">
                          <a:solidFill>
                            <a:srgbClr val="000000"/>
                          </a:solidFill>
                          <a:effectLst/>
                          <a:latin typeface="Arial" panose="020B0604020202020204" pitchFamily="34" charset="0"/>
                        </a:rPr>
                        <a:t>22%</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CCE9D6"/>
                    </a:solidFill>
                  </a:tcPr>
                </a:tc>
                <a:extLst>
                  <a:ext uri="{0D108BD9-81ED-4DB2-BD59-A6C34878D82A}">
                    <a16:rowId xmlns:a16="http://schemas.microsoft.com/office/drawing/2014/main" val="3951811570"/>
                  </a:ext>
                </a:extLst>
              </a:tr>
              <a:tr h="349406">
                <a:tc>
                  <a:txBody>
                    <a:bodyPr/>
                    <a:lstStyle/>
                    <a:p>
                      <a:pPr algn="l" fontAlgn="b"/>
                      <a:r>
                        <a:rPr lang="sv-SE" sz="1000" b="0" i="0" u="none" strike="noStrike" dirty="0">
                          <a:solidFill>
                            <a:srgbClr val="000000"/>
                          </a:solidFill>
                          <a:effectLst/>
                          <a:latin typeface="+mn-lt"/>
                        </a:rPr>
                        <a:t>Att alla har möjlighet att vara öppna med sin sexuella identitet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43%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8ED0A0"/>
                    </a:solidFill>
                  </a:tcPr>
                </a:tc>
                <a:tc>
                  <a:txBody>
                    <a:bodyPr/>
                    <a:lstStyle/>
                    <a:p>
                      <a:pPr algn="ctr" fontAlgn="b"/>
                      <a:r>
                        <a:rPr lang="en-SE" sz="1200" b="0" i="0" u="none" strike="noStrike" dirty="0">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85CC99"/>
                    </a:solidFill>
                  </a:tcPr>
                </a:tc>
                <a:tc>
                  <a:txBody>
                    <a:bodyPr/>
                    <a:lstStyle/>
                    <a:p>
                      <a:pPr algn="ctr" fontAlgn="b"/>
                      <a:r>
                        <a:rPr lang="en-SE" sz="1200" b="0" i="0" u="none" strike="noStrike" dirty="0">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80CA94"/>
                    </a:solidFill>
                  </a:tcPr>
                </a:tc>
                <a:tc>
                  <a:txBody>
                    <a:bodyPr/>
                    <a:lstStyle/>
                    <a:p>
                      <a:pPr algn="ctr" fontAlgn="b"/>
                      <a:r>
                        <a:rPr lang="en-SE" sz="1200" b="0"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8BCF9E"/>
                    </a:solidFill>
                  </a:tcPr>
                </a:tc>
                <a:tc>
                  <a:txBody>
                    <a:bodyPr/>
                    <a:lstStyle/>
                    <a:p>
                      <a:pPr algn="ctr" fontAlgn="b"/>
                      <a:r>
                        <a:rPr lang="en-SE" sz="1200" b="0" i="0" u="none" strike="noStrike">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88CD9B"/>
                    </a:solidFill>
                  </a:tcPr>
                </a:tc>
                <a:tc>
                  <a:txBody>
                    <a:bodyPr/>
                    <a:lstStyle/>
                    <a:p>
                      <a:pPr algn="ctr" fontAlgn="b"/>
                      <a:r>
                        <a:rPr lang="en-SE" sz="1200" b="0"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A5D9B4"/>
                    </a:solidFill>
                  </a:tcPr>
                </a:tc>
                <a:tc>
                  <a:txBody>
                    <a:bodyPr/>
                    <a:lstStyle/>
                    <a:p>
                      <a:pPr algn="ctr" fontAlgn="b"/>
                      <a:r>
                        <a:rPr lang="en-SE" sz="1200" b="0" i="0" u="none" strike="noStrike">
                          <a:solidFill>
                            <a:srgbClr val="000000"/>
                          </a:solidFill>
                          <a:effectLst/>
                          <a:latin typeface="Arial" panose="020B0604020202020204" pitchFamily="34" charset="0"/>
                        </a:rPr>
                        <a:t>60%</a:t>
                      </a:r>
                    </a:p>
                  </a:txBody>
                  <a:tcPr marL="9525" marR="9525" marT="9525" marB="0" anchor="ctr">
                    <a:lnL>
                      <a:noFill/>
                    </a:lnL>
                    <a:lnR>
                      <a:noFill/>
                    </a:lnR>
                    <a:lnT>
                      <a:noFill/>
                    </a:lnT>
                    <a:lnB>
                      <a:noFill/>
                    </a:lnB>
                    <a:solidFill>
                      <a:srgbClr val="A7DAB6"/>
                    </a:solidFill>
                  </a:tcPr>
                </a:tc>
                <a:extLst>
                  <a:ext uri="{0D108BD9-81ED-4DB2-BD59-A6C34878D82A}">
                    <a16:rowId xmlns:a16="http://schemas.microsoft.com/office/drawing/2014/main" val="1994457933"/>
                  </a:ext>
                </a:extLst>
              </a:tr>
              <a:tr h="349406">
                <a:tc>
                  <a:txBody>
                    <a:bodyPr/>
                    <a:lstStyle/>
                    <a:p>
                      <a:pPr algn="l" fontAlgn="b"/>
                      <a:r>
                        <a:rPr lang="sv-SE" sz="1000" b="0" i="0" u="none" strike="noStrike" dirty="0">
                          <a:solidFill>
                            <a:srgbClr val="000000"/>
                          </a:solidFill>
                          <a:effectLst/>
                          <a:latin typeface="+mn-lt"/>
                        </a:rPr>
                        <a:t>Att alla har möjlighet att välja sina relationer utan begränsning från omgivningen</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36%</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8ED0A0"/>
                    </a:solidFill>
                  </a:tcPr>
                </a:tc>
                <a:tc>
                  <a:txBody>
                    <a:bodyPr/>
                    <a:lstStyle/>
                    <a:p>
                      <a:pPr algn="ctr" fontAlgn="b"/>
                      <a:r>
                        <a:rPr lang="en-SE" sz="1200" b="0" i="0" u="none" strike="noStrike" dirty="0">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91D1A3"/>
                    </a:solidFill>
                  </a:tcPr>
                </a:tc>
                <a:tc>
                  <a:txBody>
                    <a:bodyPr/>
                    <a:lstStyle/>
                    <a:p>
                      <a:pPr algn="ctr" fontAlgn="b"/>
                      <a:r>
                        <a:rPr lang="en-SE" sz="1200" b="0" i="0" u="none" strike="noStrike" dirty="0">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94D2A5"/>
                    </a:solidFill>
                  </a:tcPr>
                </a:tc>
                <a:tc>
                  <a:txBody>
                    <a:bodyPr/>
                    <a:lstStyle/>
                    <a:p>
                      <a:pPr algn="ctr" fontAlgn="b"/>
                      <a:r>
                        <a:rPr lang="en-SE" sz="1200" b="0"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96D3A7"/>
                    </a:solidFill>
                  </a:tcPr>
                </a:tc>
                <a:tc>
                  <a:txBody>
                    <a:bodyPr/>
                    <a:lstStyle/>
                    <a:p>
                      <a:pPr algn="ctr" fontAlgn="b"/>
                      <a:r>
                        <a:rPr lang="en-SE" sz="1200" b="0"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CD5AC"/>
                    </a:solidFill>
                  </a:tcPr>
                </a:tc>
                <a:tc>
                  <a:txBody>
                    <a:bodyPr/>
                    <a:lstStyle/>
                    <a:p>
                      <a:pPr algn="ctr" fontAlgn="b"/>
                      <a:r>
                        <a:rPr lang="en-SE" sz="1200" b="0"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A5D9B4"/>
                    </a:solidFill>
                  </a:tcPr>
                </a:tc>
                <a:tc>
                  <a:txBody>
                    <a:bodyPr/>
                    <a:lstStyle/>
                    <a:p>
                      <a:pPr algn="ctr" fontAlgn="b"/>
                      <a:r>
                        <a:rPr lang="en-SE" sz="1200" b="0"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B3DFC0"/>
                    </a:solidFill>
                  </a:tcPr>
                </a:tc>
                <a:extLst>
                  <a:ext uri="{0D108BD9-81ED-4DB2-BD59-A6C34878D82A}">
                    <a16:rowId xmlns:a16="http://schemas.microsoft.com/office/drawing/2014/main" val="2928906026"/>
                  </a:ext>
                </a:extLst>
              </a:tr>
              <a:tr h="349406">
                <a:tc>
                  <a:txBody>
                    <a:bodyPr/>
                    <a:lstStyle/>
                    <a:p>
                      <a:pPr algn="l" fontAlgn="b"/>
                      <a:r>
                        <a:rPr lang="sv-SE" sz="1000" b="0" i="0" u="none" strike="noStrike" dirty="0">
                          <a:solidFill>
                            <a:srgbClr val="000000"/>
                          </a:solidFill>
                          <a:effectLst/>
                          <a:latin typeface="+mn-lt"/>
                        </a:rPr>
                        <a:t>Att alla elever får sex- och samlevnadsundervisning</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43%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94D2A5"/>
                    </a:solidFill>
                  </a:tcPr>
                </a:tc>
                <a:tc>
                  <a:txBody>
                    <a:bodyPr/>
                    <a:lstStyle/>
                    <a:p>
                      <a:pPr algn="ctr" fontAlgn="b"/>
                      <a:r>
                        <a:rPr lang="en-SE" sz="1200" b="0"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80CA94"/>
                    </a:solidFill>
                  </a:tcPr>
                </a:tc>
                <a:tc>
                  <a:txBody>
                    <a:bodyPr/>
                    <a:lstStyle/>
                    <a:p>
                      <a:pPr algn="ctr" fontAlgn="b"/>
                      <a:r>
                        <a:rPr lang="en-SE" sz="1200" b="0"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99D4AA"/>
                    </a:solidFill>
                  </a:tcPr>
                </a:tc>
                <a:tc>
                  <a:txBody>
                    <a:bodyPr/>
                    <a:lstStyle/>
                    <a:p>
                      <a:pPr algn="ctr" fontAlgn="b"/>
                      <a:r>
                        <a:rPr lang="en-SE" sz="1200" b="0"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80CA94"/>
                    </a:solidFill>
                  </a:tcPr>
                </a:tc>
                <a:tc>
                  <a:txBody>
                    <a:bodyPr/>
                    <a:lstStyle/>
                    <a:p>
                      <a:pPr algn="ctr" fontAlgn="b"/>
                      <a:r>
                        <a:rPr lang="en-SE" sz="1200" b="0"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8BCF9E"/>
                    </a:solidFill>
                  </a:tcPr>
                </a:tc>
                <a:tc>
                  <a:txBody>
                    <a:bodyPr/>
                    <a:lstStyle/>
                    <a:p>
                      <a:pPr algn="ctr" fontAlgn="b"/>
                      <a:r>
                        <a:rPr lang="en-SE" sz="1200" b="0"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8BCF9E"/>
                    </a:solidFill>
                  </a:tcPr>
                </a:tc>
                <a:tc>
                  <a:txBody>
                    <a:bodyPr/>
                    <a:lstStyle/>
                    <a:p>
                      <a:pPr algn="ctr" fontAlgn="b"/>
                      <a:r>
                        <a:rPr lang="en-SE" sz="1200" b="0" i="0" u="none" strike="noStrike">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8BCF9E"/>
                    </a:solidFill>
                  </a:tcPr>
                </a:tc>
                <a:extLst>
                  <a:ext uri="{0D108BD9-81ED-4DB2-BD59-A6C34878D82A}">
                    <a16:rowId xmlns:a16="http://schemas.microsoft.com/office/drawing/2014/main" val="3600557875"/>
                  </a:ext>
                </a:extLst>
              </a:tr>
              <a:tr h="349406">
                <a:tc>
                  <a:txBody>
                    <a:bodyPr/>
                    <a:lstStyle/>
                    <a:p>
                      <a:pPr algn="l" fontAlgn="b"/>
                      <a:r>
                        <a:rPr lang="sv-SE" sz="1000" b="0" i="0" u="none" strike="noStrike" dirty="0">
                          <a:solidFill>
                            <a:srgbClr val="000000"/>
                          </a:solidFill>
                          <a:effectLst/>
                          <a:latin typeface="+mn-lt"/>
                        </a:rPr>
                        <a:t>Att alla får rätt information och bra bemötande i kontakt med vården när det kommer till sexualitet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28%</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B8E1C5"/>
                    </a:solidFill>
                  </a:tcPr>
                </a:tc>
                <a:tc>
                  <a:txBody>
                    <a:bodyPr/>
                    <a:lstStyle/>
                    <a:p>
                      <a:pPr algn="ctr" fontAlgn="b"/>
                      <a:r>
                        <a:rPr lang="en-SE" sz="1200" b="0"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B0DDBD"/>
                    </a:solidFill>
                  </a:tcPr>
                </a:tc>
                <a:tc>
                  <a:txBody>
                    <a:bodyPr/>
                    <a:lstStyle/>
                    <a:p>
                      <a:pPr algn="ctr" fontAlgn="b"/>
                      <a:r>
                        <a:rPr lang="en-SE" sz="1200" b="0" i="0" u="none" strike="noStrike" dirty="0">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A2D8B1"/>
                    </a:solidFill>
                  </a:tcPr>
                </a:tc>
                <a:tc>
                  <a:txBody>
                    <a:bodyPr/>
                    <a:lstStyle/>
                    <a:p>
                      <a:pPr algn="ctr" fontAlgn="b"/>
                      <a:r>
                        <a:rPr lang="en-SE" sz="1200" b="0"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B3DFC0"/>
                    </a:solidFill>
                  </a:tcPr>
                </a:tc>
                <a:tc>
                  <a:txBody>
                    <a:bodyPr/>
                    <a:lstStyle/>
                    <a:p>
                      <a:pPr algn="ctr" fontAlgn="b"/>
                      <a:r>
                        <a:rPr lang="en-SE" sz="1200" b="0"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AADBB9"/>
                    </a:solidFill>
                  </a:tcPr>
                </a:tc>
                <a:tc>
                  <a:txBody>
                    <a:bodyPr/>
                    <a:lstStyle/>
                    <a:p>
                      <a:pPr algn="ctr" fontAlgn="b"/>
                      <a:r>
                        <a:rPr lang="en-SE" sz="1200" b="0" i="0" u="none" strike="noStrike">
                          <a:solidFill>
                            <a:srgbClr val="000000"/>
                          </a:solidFill>
                          <a:effectLst/>
                          <a:latin typeface="Arial" panose="020B0604020202020204" pitchFamily="34" charset="0"/>
                        </a:rPr>
                        <a:t>25%</a:t>
                      </a:r>
                    </a:p>
                  </a:txBody>
                  <a:tcPr marL="9525" marR="9525" marT="9525" marB="0" anchor="ctr">
                    <a:lnL>
                      <a:noFill/>
                    </a:lnL>
                    <a:lnR>
                      <a:noFill/>
                    </a:lnR>
                    <a:lnT>
                      <a:noFill/>
                    </a:lnT>
                    <a:lnB>
                      <a:noFill/>
                    </a:lnB>
                    <a:solidFill>
                      <a:srgbClr val="ADDCBB"/>
                    </a:solidFill>
                  </a:tcPr>
                </a:tc>
                <a:tc>
                  <a:txBody>
                    <a:bodyPr/>
                    <a:lstStyle/>
                    <a:p>
                      <a:pPr algn="ctr" fontAlgn="b"/>
                      <a:r>
                        <a:rPr lang="en-SE" sz="1200" b="0" i="0" u="none" strike="noStrike">
                          <a:solidFill>
                            <a:srgbClr val="000000"/>
                          </a:solidFill>
                          <a:effectLst/>
                          <a:latin typeface="Arial" panose="020B0604020202020204" pitchFamily="34" charset="0"/>
                        </a:rPr>
                        <a:t>49%</a:t>
                      </a:r>
                    </a:p>
                  </a:txBody>
                  <a:tcPr marL="9525" marR="9525" marT="9525" marB="0" anchor="ctr">
                    <a:lnL>
                      <a:noFill/>
                    </a:lnL>
                    <a:lnR>
                      <a:noFill/>
                    </a:lnR>
                    <a:lnT>
                      <a:noFill/>
                    </a:lnT>
                    <a:lnB>
                      <a:noFill/>
                    </a:lnB>
                    <a:solidFill>
                      <a:srgbClr val="BBE2C7"/>
                    </a:solidFill>
                  </a:tcPr>
                </a:tc>
                <a:extLst>
                  <a:ext uri="{0D108BD9-81ED-4DB2-BD59-A6C34878D82A}">
                    <a16:rowId xmlns:a16="http://schemas.microsoft.com/office/drawing/2014/main" val="853715599"/>
                  </a:ext>
                </a:extLst>
              </a:tr>
              <a:tr h="349406">
                <a:tc>
                  <a:txBody>
                    <a:bodyPr/>
                    <a:lstStyle/>
                    <a:p>
                      <a:pPr algn="l" fontAlgn="b"/>
                      <a:r>
                        <a:rPr lang="sv-SE" sz="1000" b="0" i="0" u="none" strike="noStrike" dirty="0">
                          <a:solidFill>
                            <a:srgbClr val="000000"/>
                          </a:solidFill>
                          <a:effectLst/>
                          <a:latin typeface="+mn-lt"/>
                        </a:rPr>
                        <a:t>Att arbeta för att förebygga och upptäcka sexuellt våld och tvång</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54%</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77C78D"/>
                    </a:solidFill>
                  </a:tcPr>
                </a:tc>
                <a:tc>
                  <a:txBody>
                    <a:bodyPr/>
                    <a:lstStyle/>
                    <a:p>
                      <a:pPr algn="ctr" fontAlgn="b"/>
                      <a:r>
                        <a:rPr lang="en-SE" sz="1200" b="0" i="0" u="none" strike="noStrike">
                          <a:solidFill>
                            <a:srgbClr val="000000"/>
                          </a:solidFill>
                          <a:effectLst/>
                          <a:latin typeface="Arial" panose="020B0604020202020204" pitchFamily="34" charset="0"/>
                        </a:rPr>
                        <a:t>44%</a:t>
                      </a:r>
                    </a:p>
                  </a:txBody>
                  <a:tcPr marL="9525" marR="9525" marT="9525" marB="0" anchor="ctr">
                    <a:lnL>
                      <a:noFill/>
                    </a:lnL>
                    <a:lnR>
                      <a:noFill/>
                    </a:lnR>
                    <a:lnT>
                      <a:noFill/>
                    </a:lnT>
                    <a:lnB>
                      <a:noFill/>
                    </a:lnB>
                    <a:solidFill>
                      <a:srgbClr val="8BCF9E"/>
                    </a:solidFill>
                  </a:tcPr>
                </a:tc>
                <a:tc>
                  <a:txBody>
                    <a:bodyPr/>
                    <a:lstStyle/>
                    <a:p>
                      <a:pPr algn="ctr" fontAlgn="b"/>
                      <a:r>
                        <a:rPr lang="en-SE" sz="1200" b="0" i="0" u="none" strike="noStrike" dirty="0">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8ED0A0"/>
                    </a:solidFill>
                  </a:tcPr>
                </a:tc>
                <a:tc>
                  <a:txBody>
                    <a:bodyPr/>
                    <a:lstStyle/>
                    <a:p>
                      <a:pPr algn="ctr" fontAlgn="b"/>
                      <a:r>
                        <a:rPr lang="en-SE" sz="1200" b="0" i="0" u="none" strike="noStrike" dirty="0">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74C58A"/>
                    </a:solidFill>
                  </a:tcPr>
                </a:tc>
                <a:tc>
                  <a:txBody>
                    <a:bodyPr/>
                    <a:lstStyle/>
                    <a:p>
                      <a:pPr algn="ctr" fontAlgn="b"/>
                      <a:r>
                        <a:rPr lang="en-SE" sz="1200" b="0" i="0" u="none" strike="noStrike">
                          <a:solidFill>
                            <a:srgbClr val="000000"/>
                          </a:solidFill>
                          <a:effectLst/>
                          <a:latin typeface="Arial" panose="020B0604020202020204" pitchFamily="34" charset="0"/>
                        </a:rPr>
                        <a:t>54%</a:t>
                      </a:r>
                    </a:p>
                  </a:txBody>
                  <a:tcPr marL="9525" marR="9525" marT="9525" marB="0" anchor="ctr">
                    <a:lnL>
                      <a:noFill/>
                    </a:lnL>
                    <a:lnR>
                      <a:noFill/>
                    </a:lnR>
                    <a:lnT>
                      <a:noFill/>
                    </a:lnT>
                    <a:lnB>
                      <a:noFill/>
                    </a:lnB>
                    <a:solidFill>
                      <a:srgbClr val="63BE7B"/>
                    </a:solidFill>
                  </a:tcPr>
                </a:tc>
                <a:tc>
                  <a:txBody>
                    <a:bodyPr/>
                    <a:lstStyle/>
                    <a:p>
                      <a:pPr algn="ctr" fontAlgn="b"/>
                      <a:r>
                        <a:rPr lang="en-SE" sz="1200" b="0"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99D4AA"/>
                    </a:solidFill>
                  </a:tcPr>
                </a:tc>
                <a:tc>
                  <a:txBody>
                    <a:bodyPr/>
                    <a:lstStyle/>
                    <a:p>
                      <a:pPr algn="ctr" fontAlgn="b"/>
                      <a:r>
                        <a:rPr lang="en-SE" sz="1200" b="0" i="0" u="none" strike="noStrike">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88CD9B"/>
                    </a:solidFill>
                  </a:tcPr>
                </a:tc>
                <a:extLst>
                  <a:ext uri="{0D108BD9-81ED-4DB2-BD59-A6C34878D82A}">
                    <a16:rowId xmlns:a16="http://schemas.microsoft.com/office/drawing/2014/main" val="1339395594"/>
                  </a:ext>
                </a:extLst>
              </a:tr>
              <a:tr h="349406">
                <a:tc>
                  <a:txBody>
                    <a:bodyPr/>
                    <a:lstStyle/>
                    <a:p>
                      <a:pPr algn="l" fontAlgn="b"/>
                      <a:r>
                        <a:rPr lang="sv-SE" sz="1000" b="0" i="0" u="none" strike="noStrike" dirty="0">
                          <a:solidFill>
                            <a:srgbClr val="000000"/>
                          </a:solidFill>
                          <a:effectLst/>
                          <a:latin typeface="+mn-lt"/>
                        </a:rPr>
                        <a:t>Att arbeta för att förebygga och upptäcka våld i nära relationer</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52%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83CB96"/>
                    </a:solidFill>
                  </a:tcPr>
                </a:tc>
                <a:tc>
                  <a:txBody>
                    <a:bodyPr/>
                    <a:lstStyle/>
                    <a:p>
                      <a:pPr algn="ctr" fontAlgn="b"/>
                      <a:r>
                        <a:rPr lang="en-SE" sz="1200" b="0"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99D4AA"/>
                    </a:solidFill>
                  </a:tcPr>
                </a:tc>
                <a:tc>
                  <a:txBody>
                    <a:bodyPr/>
                    <a:lstStyle/>
                    <a:p>
                      <a:pPr algn="ctr" fontAlgn="b"/>
                      <a:r>
                        <a:rPr lang="en-SE" sz="1200" b="0"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8ED0A0"/>
                    </a:solidFill>
                  </a:tcPr>
                </a:tc>
                <a:tc>
                  <a:txBody>
                    <a:bodyPr/>
                    <a:lstStyle/>
                    <a:p>
                      <a:pPr algn="ctr" fontAlgn="b"/>
                      <a:r>
                        <a:rPr lang="en-SE" sz="1200" b="0"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77C78D"/>
                    </a:solidFill>
                  </a:tcPr>
                </a:tc>
                <a:tc>
                  <a:txBody>
                    <a:bodyPr/>
                    <a:lstStyle/>
                    <a:p>
                      <a:pPr algn="ctr" fontAlgn="b"/>
                      <a:r>
                        <a:rPr lang="en-SE" sz="1200" b="0" i="0" u="none" strike="noStrike" dirty="0">
                          <a:solidFill>
                            <a:srgbClr val="000000"/>
                          </a:solidFill>
                          <a:effectLst/>
                          <a:latin typeface="Arial" panose="020B0604020202020204" pitchFamily="34" charset="0"/>
                        </a:rPr>
                        <a:t>54%</a:t>
                      </a:r>
                    </a:p>
                  </a:txBody>
                  <a:tcPr marL="9525" marR="9525" marT="9525" marB="0" anchor="ctr">
                    <a:lnL>
                      <a:noFill/>
                    </a:lnL>
                    <a:lnR>
                      <a:noFill/>
                    </a:lnR>
                    <a:lnT>
                      <a:noFill/>
                    </a:lnT>
                    <a:lnB>
                      <a:noFill/>
                    </a:lnB>
                    <a:solidFill>
                      <a:srgbClr val="69C180"/>
                    </a:solidFill>
                  </a:tcPr>
                </a:tc>
                <a:tc>
                  <a:txBody>
                    <a:bodyPr/>
                    <a:lstStyle/>
                    <a:p>
                      <a:pPr algn="ctr" fontAlgn="b"/>
                      <a:r>
                        <a:rPr lang="en-SE" sz="1200" b="0" i="0" u="none" strike="noStrike" dirty="0">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9FD7AF"/>
                    </a:solidFill>
                  </a:tcPr>
                </a:tc>
                <a:tc>
                  <a:txBody>
                    <a:bodyPr/>
                    <a:lstStyle/>
                    <a:p>
                      <a:pPr algn="ctr" fontAlgn="b"/>
                      <a:r>
                        <a:rPr lang="en-SE" sz="1200" b="0"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7DC991"/>
                    </a:solidFill>
                  </a:tcPr>
                </a:tc>
                <a:extLst>
                  <a:ext uri="{0D108BD9-81ED-4DB2-BD59-A6C34878D82A}">
                    <a16:rowId xmlns:a16="http://schemas.microsoft.com/office/drawing/2014/main" val="248393551"/>
                  </a:ext>
                </a:extLst>
              </a:tr>
              <a:tr h="349406">
                <a:tc>
                  <a:txBody>
                    <a:bodyPr/>
                    <a:lstStyle/>
                    <a:p>
                      <a:pPr algn="l" fontAlgn="b"/>
                      <a:r>
                        <a:rPr lang="sv-SE" sz="1000" b="0" i="0" u="none" strike="noStrike" dirty="0">
                          <a:solidFill>
                            <a:srgbClr val="000000"/>
                          </a:solidFill>
                          <a:effectLst/>
                          <a:latin typeface="+mn-lt"/>
                        </a:rPr>
                        <a:t>Att alla har möjlighet att välja bland flera säkra och effektiva preventivmetoder</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23%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C7E7D1"/>
                    </a:solidFill>
                  </a:tcPr>
                </a:tc>
                <a:tc>
                  <a:txBody>
                    <a:bodyPr/>
                    <a:lstStyle/>
                    <a:p>
                      <a:pPr algn="ctr" fontAlgn="b"/>
                      <a:r>
                        <a:rPr lang="en-SE" sz="1200" b="0"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D2EBDB"/>
                    </a:solidFill>
                  </a:tcPr>
                </a:tc>
                <a:tc>
                  <a:txBody>
                    <a:bodyPr/>
                    <a:lstStyle/>
                    <a:p>
                      <a:pPr algn="ctr" fontAlgn="b"/>
                      <a:r>
                        <a:rPr lang="en-SE" sz="1200" b="0" i="0" u="none" strike="noStrike" dirty="0">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D5ECDD"/>
                    </a:solidFill>
                  </a:tcPr>
                </a:tc>
                <a:tc>
                  <a:txBody>
                    <a:bodyPr/>
                    <a:lstStyle/>
                    <a:p>
                      <a:pPr algn="ctr" fontAlgn="b"/>
                      <a:r>
                        <a:rPr lang="en-SE" sz="1200" b="0"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7E7D1"/>
                    </a:solidFill>
                  </a:tcPr>
                </a:tc>
                <a:tc>
                  <a:txBody>
                    <a:bodyPr/>
                    <a:lstStyle/>
                    <a:p>
                      <a:pPr algn="ctr" fontAlgn="b"/>
                      <a:r>
                        <a:rPr lang="en-SE" sz="1200" b="0" i="0" u="none" strike="noStrike" dirty="0">
                          <a:solidFill>
                            <a:srgbClr val="000000"/>
                          </a:solidFill>
                          <a:effectLst/>
                          <a:latin typeface="Arial" panose="020B0604020202020204" pitchFamily="34" charset="0"/>
                        </a:rPr>
                        <a:t>23%</a:t>
                      </a:r>
                    </a:p>
                  </a:txBody>
                  <a:tcPr marL="9525" marR="9525" marT="9525" marB="0" anchor="ctr">
                    <a:lnL>
                      <a:noFill/>
                    </a:lnL>
                    <a:lnR>
                      <a:noFill/>
                    </a:lnR>
                    <a:lnT>
                      <a:noFill/>
                    </a:lnT>
                    <a:lnB>
                      <a:noFill/>
                    </a:lnB>
                    <a:solidFill>
                      <a:srgbClr val="C4E6CF"/>
                    </a:solidFill>
                  </a:tcPr>
                </a:tc>
                <a:tc>
                  <a:txBody>
                    <a:bodyPr/>
                    <a:lstStyle/>
                    <a:p>
                      <a:pPr algn="ctr" fontAlgn="b"/>
                      <a:r>
                        <a:rPr lang="en-SE" sz="1200" b="0"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D8EEE0"/>
                    </a:solidFill>
                  </a:tcPr>
                </a:tc>
                <a:tc>
                  <a:txBody>
                    <a:bodyPr/>
                    <a:lstStyle/>
                    <a:p>
                      <a:pPr algn="ctr" fontAlgn="b"/>
                      <a:r>
                        <a:rPr lang="en-SE" sz="1200" b="0"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D2EBDB"/>
                    </a:solidFill>
                  </a:tcPr>
                </a:tc>
                <a:extLst>
                  <a:ext uri="{0D108BD9-81ED-4DB2-BD59-A6C34878D82A}">
                    <a16:rowId xmlns:a16="http://schemas.microsoft.com/office/drawing/2014/main" val="3658286847"/>
                  </a:ext>
                </a:extLst>
              </a:tr>
              <a:tr h="349406">
                <a:tc>
                  <a:txBody>
                    <a:bodyPr/>
                    <a:lstStyle/>
                    <a:p>
                      <a:pPr algn="l" fontAlgn="b"/>
                      <a:r>
                        <a:rPr lang="sv-SE" sz="1000" b="0" i="0" u="none" strike="noStrike" dirty="0">
                          <a:solidFill>
                            <a:srgbClr val="000000"/>
                          </a:solidFill>
                          <a:effectLst/>
                          <a:latin typeface="+mn-lt"/>
                        </a:rPr>
                        <a:t>Att alla har tillgång till trygg mödravård, förlossningsvård och barnhälsovård</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37%</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AADBB9"/>
                    </a:solidFill>
                  </a:tcPr>
                </a:tc>
                <a:tc>
                  <a:txBody>
                    <a:bodyPr/>
                    <a:lstStyle/>
                    <a:p>
                      <a:pPr algn="ctr" fontAlgn="b"/>
                      <a:r>
                        <a:rPr lang="en-SE" sz="1200" b="0"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94D2A5"/>
                    </a:solidFill>
                  </a:tcPr>
                </a:tc>
                <a:tc>
                  <a:txBody>
                    <a:bodyPr/>
                    <a:lstStyle/>
                    <a:p>
                      <a:pPr algn="ctr" fontAlgn="b"/>
                      <a:r>
                        <a:rPr lang="en-SE" sz="1200" b="0"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A2D8B1"/>
                    </a:solidFill>
                  </a:tcPr>
                </a:tc>
                <a:tc>
                  <a:txBody>
                    <a:bodyPr/>
                    <a:lstStyle/>
                    <a:p>
                      <a:pPr algn="ctr" fontAlgn="b"/>
                      <a:r>
                        <a:rPr lang="en-SE" sz="1200" b="0" i="0" u="none" strike="noStrike" dirty="0">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8ED0A0"/>
                    </a:solidFill>
                  </a:tcPr>
                </a:tc>
                <a:tc>
                  <a:txBody>
                    <a:bodyPr/>
                    <a:lstStyle/>
                    <a:p>
                      <a:pPr algn="ctr" fontAlgn="b"/>
                      <a:r>
                        <a:rPr lang="en-SE" sz="1200" b="0" i="0" u="none" strike="noStrike">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91D1A3"/>
                    </a:solidFill>
                  </a:tcPr>
                </a:tc>
                <a:tc>
                  <a:txBody>
                    <a:bodyPr/>
                    <a:lstStyle/>
                    <a:p>
                      <a:pPr algn="ctr" fontAlgn="b"/>
                      <a:r>
                        <a:rPr lang="en-SE" sz="1200" b="0" i="0" u="none" strike="noStrike">
                          <a:solidFill>
                            <a:srgbClr val="000000"/>
                          </a:solidFill>
                          <a:effectLst/>
                          <a:latin typeface="Arial" panose="020B0604020202020204" pitchFamily="34" charset="0"/>
                        </a:rPr>
                        <a:t>25%</a:t>
                      </a:r>
                    </a:p>
                  </a:txBody>
                  <a:tcPr marL="9525" marR="9525" marT="9525" marB="0" anchor="ctr">
                    <a:lnL>
                      <a:noFill/>
                    </a:lnL>
                    <a:lnR>
                      <a:noFill/>
                    </a:lnR>
                    <a:lnT>
                      <a:noFill/>
                    </a:lnT>
                    <a:lnB>
                      <a:noFill/>
                    </a:lnB>
                    <a:solidFill>
                      <a:srgbClr val="B3DFC0"/>
                    </a:solidFill>
                  </a:tcPr>
                </a:tc>
                <a:tc>
                  <a:txBody>
                    <a:bodyPr/>
                    <a:lstStyle/>
                    <a:p>
                      <a:pPr algn="ctr" fontAlgn="b"/>
                      <a:r>
                        <a:rPr lang="en-SE" sz="1200" b="0"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9CD5AC"/>
                    </a:solidFill>
                  </a:tcPr>
                </a:tc>
                <a:extLst>
                  <a:ext uri="{0D108BD9-81ED-4DB2-BD59-A6C34878D82A}">
                    <a16:rowId xmlns:a16="http://schemas.microsoft.com/office/drawing/2014/main" val="1117802019"/>
                  </a:ext>
                </a:extLst>
              </a:tr>
              <a:tr h="349406">
                <a:tc>
                  <a:txBody>
                    <a:bodyPr/>
                    <a:lstStyle/>
                    <a:p>
                      <a:pPr algn="l" fontAlgn="b"/>
                      <a:r>
                        <a:rPr lang="sv-SE" sz="1000" b="0" i="0" u="none" strike="noStrike" dirty="0">
                          <a:solidFill>
                            <a:srgbClr val="000000"/>
                          </a:solidFill>
                          <a:effectLst/>
                          <a:latin typeface="+mn-lt"/>
                        </a:rPr>
                        <a:t>Att alla har tillgång till trygg och säker abortvård</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54%</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96D3A7"/>
                    </a:solidFill>
                  </a:tcPr>
                </a:tc>
                <a:tc>
                  <a:txBody>
                    <a:bodyPr/>
                    <a:lstStyle/>
                    <a:p>
                      <a:pPr algn="ctr" fontAlgn="b"/>
                      <a:r>
                        <a:rPr lang="en-SE" sz="1200" b="0"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96D3A7"/>
                    </a:solidFill>
                  </a:tcPr>
                </a:tc>
                <a:tc>
                  <a:txBody>
                    <a:bodyPr/>
                    <a:lstStyle/>
                    <a:p>
                      <a:pPr algn="ctr" fontAlgn="b"/>
                      <a:r>
                        <a:rPr lang="en-SE" sz="1200" b="0"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A7DAB6"/>
                    </a:solidFill>
                  </a:tcPr>
                </a:tc>
                <a:tc>
                  <a:txBody>
                    <a:bodyPr/>
                    <a:lstStyle/>
                    <a:p>
                      <a:pPr algn="ctr" fontAlgn="b"/>
                      <a:r>
                        <a:rPr lang="en-SE" sz="1200" b="0" i="0" u="none" strike="noStrike" dirty="0">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94D2A5"/>
                    </a:solidFill>
                  </a:tcPr>
                </a:tc>
                <a:tc>
                  <a:txBody>
                    <a:bodyPr/>
                    <a:lstStyle/>
                    <a:p>
                      <a:pPr algn="ctr" fontAlgn="b"/>
                      <a:r>
                        <a:rPr lang="en-SE" sz="1200" b="0" i="0" u="none" strike="noStrike">
                          <a:solidFill>
                            <a:srgbClr val="000000"/>
                          </a:solidFill>
                          <a:effectLst/>
                          <a:latin typeface="Arial" panose="020B0604020202020204" pitchFamily="34" charset="0"/>
                        </a:rPr>
                        <a:t>53%</a:t>
                      </a:r>
                    </a:p>
                  </a:txBody>
                  <a:tcPr marL="9525" marR="9525" marT="9525" marB="0" anchor="ctr">
                    <a:lnL>
                      <a:noFill/>
                    </a:lnL>
                    <a:lnR>
                      <a:noFill/>
                    </a:lnR>
                    <a:lnT>
                      <a:noFill/>
                    </a:lnT>
                    <a:lnB>
                      <a:noFill/>
                    </a:lnB>
                    <a:solidFill>
                      <a:srgbClr val="6CC283"/>
                    </a:solidFill>
                  </a:tcPr>
                </a:tc>
                <a:tc>
                  <a:txBody>
                    <a:bodyPr/>
                    <a:lstStyle/>
                    <a:p>
                      <a:pPr algn="ctr" fontAlgn="b"/>
                      <a:r>
                        <a:rPr lang="en-SE" sz="1200" b="0"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C7E7D1"/>
                    </a:solidFill>
                  </a:tcPr>
                </a:tc>
                <a:tc>
                  <a:txBody>
                    <a:bodyPr/>
                    <a:lstStyle/>
                    <a:p>
                      <a:pPr algn="ctr" fontAlgn="b"/>
                      <a:r>
                        <a:rPr lang="en-SE" sz="1200" b="0" i="0" u="none" strike="noStrike">
                          <a:solidFill>
                            <a:srgbClr val="000000"/>
                          </a:solidFill>
                          <a:effectLst/>
                          <a:latin typeface="Arial" panose="020B0604020202020204" pitchFamily="34" charset="0"/>
                        </a:rPr>
                        <a:t>52%</a:t>
                      </a:r>
                    </a:p>
                  </a:txBody>
                  <a:tcPr marL="9525" marR="9525" marT="9525" marB="0" anchor="ctr">
                    <a:lnL>
                      <a:noFill/>
                    </a:lnL>
                    <a:lnR>
                      <a:noFill/>
                    </a:lnR>
                    <a:lnT>
                      <a:noFill/>
                    </a:lnT>
                    <a:lnB>
                      <a:noFill/>
                    </a:lnB>
                    <a:solidFill>
                      <a:srgbClr val="99D4AA"/>
                    </a:solidFill>
                  </a:tcPr>
                </a:tc>
                <a:extLst>
                  <a:ext uri="{0D108BD9-81ED-4DB2-BD59-A6C34878D82A}">
                    <a16:rowId xmlns:a16="http://schemas.microsoft.com/office/drawing/2014/main" val="4196206640"/>
                  </a:ext>
                </a:extLst>
              </a:tr>
              <a:tr h="349406">
                <a:tc>
                  <a:txBody>
                    <a:bodyPr/>
                    <a:lstStyle/>
                    <a:p>
                      <a:pPr algn="l" fontAlgn="b"/>
                      <a:r>
                        <a:rPr lang="sv-SE" sz="1000" b="0" i="0" u="none" strike="noStrike" dirty="0">
                          <a:solidFill>
                            <a:srgbClr val="000000"/>
                          </a:solidFill>
                          <a:effectLst/>
                          <a:latin typeface="+mn-lt"/>
                        </a:rPr>
                        <a:t>Att alla har tillgång till förebyggande vård och behandling av infertilitet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10%</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6F3EC"/>
                    </a:solidFill>
                  </a:tcPr>
                </a:tc>
                <a:tc>
                  <a:txBody>
                    <a:bodyPr/>
                    <a:lstStyle/>
                    <a:p>
                      <a:pPr algn="ctr" fontAlgn="b"/>
                      <a:r>
                        <a:rPr lang="en-SE"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E9F4EE"/>
                    </a:solidFill>
                  </a:tcPr>
                </a:tc>
                <a:tc>
                  <a:txBody>
                    <a:bodyPr/>
                    <a:lstStyle/>
                    <a:p>
                      <a:pPr algn="ctr" fontAlgn="b"/>
                      <a:r>
                        <a:rPr lang="en-SE" sz="1200" b="0" i="0" u="none" strike="noStrike" dirty="0">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E9F4EE"/>
                    </a:solidFill>
                  </a:tcPr>
                </a:tc>
                <a:tc>
                  <a:txBody>
                    <a:bodyPr/>
                    <a:lstStyle/>
                    <a:p>
                      <a:pPr algn="ctr" fontAlgn="b"/>
                      <a:r>
                        <a:rPr lang="en-SE" sz="1200" b="0" i="0" u="none" strike="noStrike" dirty="0">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DDF0E5"/>
                    </a:solidFill>
                  </a:tcPr>
                </a:tc>
                <a:tc>
                  <a:txBody>
                    <a:bodyPr/>
                    <a:lstStyle/>
                    <a:p>
                      <a:pPr algn="ctr" fontAlgn="b"/>
                      <a:r>
                        <a:rPr lang="en-SE" sz="1200" b="0"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E0F1E7"/>
                    </a:solidFill>
                  </a:tcPr>
                </a:tc>
                <a:tc>
                  <a:txBody>
                    <a:bodyPr/>
                    <a:lstStyle/>
                    <a:p>
                      <a:pPr algn="ctr" fontAlgn="b"/>
                      <a:r>
                        <a:rPr lang="en-SE" sz="1200" b="0" i="0" u="none" strike="noStrike" dirty="0">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FAFBFD"/>
                    </a:solidFill>
                  </a:tcPr>
                </a:tc>
                <a:tc>
                  <a:txBody>
                    <a:bodyPr/>
                    <a:lstStyle/>
                    <a:p>
                      <a:pPr algn="ctr" fontAlgn="b"/>
                      <a:r>
                        <a:rPr lang="en-SE" sz="1200" b="0"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E9F4EE"/>
                    </a:solidFill>
                  </a:tcPr>
                </a:tc>
                <a:extLst>
                  <a:ext uri="{0D108BD9-81ED-4DB2-BD59-A6C34878D82A}">
                    <a16:rowId xmlns:a16="http://schemas.microsoft.com/office/drawing/2014/main" val="2303498270"/>
                  </a:ext>
                </a:extLst>
              </a:tr>
              <a:tr h="476683">
                <a:tc>
                  <a:txBody>
                    <a:bodyPr/>
                    <a:lstStyle/>
                    <a:p>
                      <a:pPr algn="l" fontAlgn="b"/>
                      <a:r>
                        <a:rPr lang="sv-SE" sz="1000" b="0" i="0" u="none" strike="noStrike" dirty="0">
                          <a:solidFill>
                            <a:srgbClr val="000000"/>
                          </a:solidFill>
                          <a:effectLst/>
                          <a:latin typeface="+mn-lt"/>
                        </a:rPr>
                        <a:t>Att arbeta för att förebygga, upptäcka och behandla sexuellt överförbara infektioner och andra infektioner som påverkar den sexuella hälsan</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12%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0F1E7"/>
                    </a:solidFill>
                  </a:tcPr>
                </a:tc>
                <a:tc>
                  <a:txBody>
                    <a:bodyPr/>
                    <a:lstStyle/>
                    <a:p>
                      <a:pPr algn="ctr" fontAlgn="b"/>
                      <a:r>
                        <a:rPr lang="en-SE" sz="1200" b="0"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E9F4EE"/>
                    </a:solidFill>
                  </a:tcPr>
                </a:tc>
                <a:tc>
                  <a:txBody>
                    <a:bodyPr/>
                    <a:lstStyle/>
                    <a:p>
                      <a:pPr algn="ctr" fontAlgn="b"/>
                      <a:r>
                        <a:rPr lang="en-SE" sz="1200" b="0"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E0F1E7"/>
                    </a:solidFill>
                  </a:tcPr>
                </a:tc>
                <a:tc>
                  <a:txBody>
                    <a:bodyPr/>
                    <a:lstStyle/>
                    <a:p>
                      <a:pPr algn="ctr" fontAlgn="b"/>
                      <a:r>
                        <a:rPr lang="en-SE" sz="1200" b="0" i="0" u="none" strike="noStrike" dirty="0">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D8EEE0"/>
                    </a:solidFill>
                  </a:tcPr>
                </a:tc>
                <a:tc>
                  <a:txBody>
                    <a:bodyPr/>
                    <a:lstStyle/>
                    <a:p>
                      <a:pPr algn="ctr" fontAlgn="b"/>
                      <a:r>
                        <a:rPr lang="en-SE" sz="1200" b="0"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DDF0E5"/>
                    </a:solidFill>
                  </a:tcPr>
                </a:tc>
                <a:tc>
                  <a:txBody>
                    <a:bodyPr/>
                    <a:lstStyle/>
                    <a:p>
                      <a:pPr algn="ctr" fontAlgn="b"/>
                      <a:r>
                        <a:rPr lang="en-SE" sz="1200" b="0" i="0" u="none" strike="noStrike" dirty="0">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FEAD8"/>
                    </a:solidFill>
                  </a:tcPr>
                </a:tc>
                <a:tc>
                  <a:txBody>
                    <a:bodyPr/>
                    <a:lstStyle/>
                    <a:p>
                      <a:pPr algn="ctr" fontAlgn="b"/>
                      <a:r>
                        <a:rPr lang="en-SE" sz="1200" b="0" i="0" u="none" strike="noStrike" dirty="0">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D8EEE0"/>
                    </a:solidFill>
                  </a:tcPr>
                </a:tc>
                <a:extLst>
                  <a:ext uri="{0D108BD9-81ED-4DB2-BD59-A6C34878D82A}">
                    <a16:rowId xmlns:a16="http://schemas.microsoft.com/office/drawing/2014/main" val="3134076919"/>
                  </a:ext>
                </a:extLst>
              </a:tr>
              <a:tr h="349406">
                <a:tc>
                  <a:txBody>
                    <a:bodyPr/>
                    <a:lstStyle/>
                    <a:p>
                      <a:pPr algn="l" fontAlgn="b"/>
                      <a:r>
                        <a:rPr lang="sv-SE" sz="1000" b="0" i="0" u="none" strike="noStrike" dirty="0">
                          <a:solidFill>
                            <a:srgbClr val="000000"/>
                          </a:solidFill>
                          <a:effectLst/>
                          <a:latin typeface="+mn-lt"/>
                        </a:rPr>
                        <a:t>Inget av ovanstående</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8%</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6F3EC"/>
                    </a:solidFill>
                  </a:tcPr>
                </a:tc>
                <a:tc>
                  <a:txBody>
                    <a:bodyPr/>
                    <a:lstStyle/>
                    <a:p>
                      <a:pPr algn="ctr" fontAlgn="b"/>
                      <a:r>
                        <a:rPr lang="en-SE" sz="1200" b="0"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F1F8F6"/>
                    </a:solidFill>
                  </a:tcPr>
                </a:tc>
                <a:tc>
                  <a:txBody>
                    <a:bodyPr/>
                    <a:lstStyle/>
                    <a:p>
                      <a:pPr algn="ctr" fontAlgn="b"/>
                      <a:r>
                        <a:rPr lang="en-SE" sz="1200" b="0" i="0" u="none" strike="noStrike" dirty="0">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EBF6F1"/>
                    </a:solidFill>
                  </a:tcPr>
                </a:tc>
                <a:tc>
                  <a:txBody>
                    <a:bodyPr/>
                    <a:lstStyle/>
                    <a:p>
                      <a:pPr algn="ctr" fontAlgn="b"/>
                      <a:r>
                        <a:rPr lang="en-SE" sz="1200" b="0"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F4F9F8"/>
                    </a:solidFill>
                  </a:tcPr>
                </a:tc>
                <a:tc>
                  <a:txBody>
                    <a:bodyPr/>
                    <a:lstStyle/>
                    <a:p>
                      <a:pPr algn="ctr" fontAlgn="b"/>
                      <a:r>
                        <a:rPr lang="en-SE" sz="120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FAFBFD"/>
                    </a:solidFill>
                  </a:tcPr>
                </a:tc>
                <a:tc>
                  <a:txBody>
                    <a:bodyPr/>
                    <a:lstStyle/>
                    <a:p>
                      <a:pPr algn="ctr" fontAlgn="b"/>
                      <a:r>
                        <a:rPr lang="en-SE" sz="1200" b="0" i="0" u="none" strike="noStrike" dirty="0">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DAEFE2"/>
                    </a:solidFill>
                  </a:tcPr>
                </a:tc>
                <a:tc>
                  <a:txBody>
                    <a:bodyPr/>
                    <a:lstStyle/>
                    <a:p>
                      <a:pPr algn="ctr" fontAlgn="b"/>
                      <a:r>
                        <a:rPr lang="en-SE" sz="1200" b="0"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E9F4EE"/>
                    </a:solidFill>
                  </a:tcPr>
                </a:tc>
                <a:extLst>
                  <a:ext uri="{0D108BD9-81ED-4DB2-BD59-A6C34878D82A}">
                    <a16:rowId xmlns:a16="http://schemas.microsoft.com/office/drawing/2014/main" val="2055231414"/>
                  </a:ext>
                </a:extLst>
              </a:tr>
              <a:tr h="349406">
                <a:tc>
                  <a:txBody>
                    <a:bodyPr/>
                    <a:lstStyle/>
                    <a:p>
                      <a:pPr algn="l" fontAlgn="b"/>
                      <a:r>
                        <a:rPr lang="sv-SE" sz="1000" b="0" i="0" u="none" strike="noStrike" dirty="0">
                          <a:solidFill>
                            <a:srgbClr val="000000"/>
                          </a:solidFill>
                          <a:effectLst/>
                          <a:latin typeface="+mn-lt"/>
                        </a:rPr>
                        <a:t>Annat</a:t>
                      </a:r>
                    </a:p>
                  </a:txBody>
                  <a:tcPr marL="72000" marR="4998" marT="4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SE" sz="1200" b="0" i="0" u="none" strike="noStrike">
                          <a:solidFill>
                            <a:srgbClr val="000000"/>
                          </a:solidFill>
                          <a:effectLst/>
                          <a:latin typeface="Arial" panose="020B0604020202020204" pitchFamily="34" charset="0"/>
                        </a:rPr>
                        <a:t>5%</a:t>
                      </a:r>
                    </a:p>
                  </a:txBody>
                  <a:tcPr marL="9525" marR="9525" marT="9525" marB="0" anchor="ctr">
                    <a:lnL w="12700" cap="flat" cmpd="sng" algn="ctr">
                      <a:solidFill>
                        <a:schemeClr val="tx1"/>
                      </a:solidFill>
                      <a:prstDash val="solid"/>
                      <a:round/>
                      <a:headEnd type="none" w="med" len="med"/>
                      <a:tailEnd type="none" w="med" len="med"/>
                    </a:lnL>
                    <a:lnR>
                      <a:noFill/>
                    </a:lnR>
                    <a:lnT>
                      <a:noFill/>
                    </a:lnT>
                    <a:lnB w="6350" cap="flat" cmpd="sng" algn="ctr">
                      <a:solidFill>
                        <a:srgbClr val="A5A5A5"/>
                      </a:solidFill>
                      <a:prstDash val="solid"/>
                      <a:round/>
                      <a:headEnd type="none" w="med" len="med"/>
                      <a:tailEnd type="none" w="med" len="med"/>
                    </a:lnB>
                    <a:solidFill>
                      <a:srgbClr val="F7FAFB"/>
                    </a:solidFill>
                  </a:tcPr>
                </a:tc>
                <a:tc>
                  <a:txBody>
                    <a:bodyPr/>
                    <a:lstStyle/>
                    <a:p>
                      <a:pPr algn="ctr" fontAlgn="b"/>
                      <a:r>
                        <a:rPr lang="en-SE" sz="1200" b="0"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AFBFD"/>
                    </a:solidFill>
                  </a:tcPr>
                </a:tc>
                <a:tc>
                  <a:txBody>
                    <a:bodyPr/>
                    <a:lstStyle/>
                    <a:p>
                      <a:pPr algn="ctr" fontAlgn="b"/>
                      <a:r>
                        <a:rPr lang="en-SE" sz="1200" b="0"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1F8F6"/>
                    </a:solidFill>
                  </a:tcPr>
                </a:tc>
                <a:tc>
                  <a:txBody>
                    <a:bodyPr/>
                    <a:lstStyle/>
                    <a:p>
                      <a:pPr algn="ctr" fontAlgn="b"/>
                      <a:r>
                        <a:rPr lang="en-SE" sz="1200" b="0"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7FAFB"/>
                    </a:solidFill>
                  </a:tcPr>
                </a:tc>
                <a:tc>
                  <a:txBody>
                    <a:bodyPr/>
                    <a:lstStyle/>
                    <a:p>
                      <a:pPr algn="ctr" fontAlgn="b"/>
                      <a:r>
                        <a:rPr lang="en-SE" sz="120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AFBFD"/>
                    </a:solidFill>
                  </a:tcPr>
                </a:tc>
                <a:tc>
                  <a:txBody>
                    <a:bodyPr/>
                    <a:lstStyle/>
                    <a:p>
                      <a:pPr algn="ctr" fontAlgn="b"/>
                      <a:r>
                        <a:rPr lang="en-SE" sz="1200" b="0"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CFCFF"/>
                    </a:solidFill>
                  </a:tcPr>
                </a:tc>
                <a:tc>
                  <a:txBody>
                    <a:bodyPr/>
                    <a:lstStyle/>
                    <a:p>
                      <a:pPr algn="ctr" fontAlgn="b"/>
                      <a:r>
                        <a:rPr lang="en-SE" sz="1200" b="0"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F7FAFB"/>
                    </a:solidFill>
                  </a:tcPr>
                </a:tc>
                <a:extLst>
                  <a:ext uri="{0D108BD9-81ED-4DB2-BD59-A6C34878D82A}">
                    <a16:rowId xmlns:a16="http://schemas.microsoft.com/office/drawing/2014/main" val="2950130800"/>
                  </a:ext>
                </a:extLst>
              </a:tr>
            </a:tbl>
          </a:graphicData>
        </a:graphic>
      </p:graphicFrame>
      <p:sp>
        <p:nvSpPr>
          <p:cNvPr id="2" name="Oval 1">
            <a:extLst>
              <a:ext uri="{FF2B5EF4-FFF2-40B4-BE49-F238E27FC236}">
                <a16:creationId xmlns:a16="http://schemas.microsoft.com/office/drawing/2014/main" id="{14883CDB-E4F2-4817-BFAD-0AC82331CA0E}"/>
              </a:ext>
            </a:extLst>
          </p:cNvPr>
          <p:cNvSpPr/>
          <p:nvPr/>
        </p:nvSpPr>
        <p:spPr>
          <a:xfrm>
            <a:off x="8498540" y="4685501"/>
            <a:ext cx="3288673" cy="6585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B804EB91-30FB-4B83-AC0D-8FFBEFE9E1C5}"/>
              </a:ext>
            </a:extLst>
          </p:cNvPr>
          <p:cNvSpPr/>
          <p:nvPr/>
        </p:nvSpPr>
        <p:spPr>
          <a:xfrm>
            <a:off x="4229546" y="3345629"/>
            <a:ext cx="568363" cy="7741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Oval 9">
            <a:extLst>
              <a:ext uri="{FF2B5EF4-FFF2-40B4-BE49-F238E27FC236}">
                <a16:creationId xmlns:a16="http://schemas.microsoft.com/office/drawing/2014/main" id="{90279442-8FF7-4630-8051-3DDA2D197BD3}"/>
              </a:ext>
            </a:extLst>
          </p:cNvPr>
          <p:cNvSpPr/>
          <p:nvPr/>
        </p:nvSpPr>
        <p:spPr>
          <a:xfrm>
            <a:off x="8728035" y="3388972"/>
            <a:ext cx="568363" cy="7741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Oval 10">
            <a:extLst>
              <a:ext uri="{FF2B5EF4-FFF2-40B4-BE49-F238E27FC236}">
                <a16:creationId xmlns:a16="http://schemas.microsoft.com/office/drawing/2014/main" id="{842A6167-B079-41E6-A005-B9852EF985D7}"/>
              </a:ext>
            </a:extLst>
          </p:cNvPr>
          <p:cNvSpPr/>
          <p:nvPr/>
        </p:nvSpPr>
        <p:spPr>
          <a:xfrm>
            <a:off x="4229546" y="4627678"/>
            <a:ext cx="4075358" cy="7741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259807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accent6"/>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8F1E9D3C-B9D0-4573-AFC3-1373E0931EDF}"/>
              </a:ext>
            </a:extLst>
          </p:cNvPr>
          <p:cNvSpPr>
            <a:spLocks noGrp="1"/>
          </p:cNvSpPr>
          <p:nvPr>
            <p:ph type="title"/>
          </p:nvPr>
        </p:nvSpPr>
        <p:spPr>
          <a:xfrm>
            <a:off x="404786" y="382816"/>
            <a:ext cx="7631176" cy="1643527"/>
          </a:xfrm>
        </p:spPr>
        <p:txBody>
          <a:bodyPr/>
          <a:lstStyle/>
          <a:p>
            <a:r>
              <a:rPr lang="sv-SE" dirty="0">
                <a:solidFill>
                  <a:schemeClr val="tx1"/>
                </a:solidFill>
              </a:rPr>
              <a:t>Är det något som denna enkät inte tagit upp, som du tycker är viktigt för oss att veta? </a:t>
            </a:r>
            <a:br>
              <a:rPr lang="en-SE" dirty="0">
                <a:solidFill>
                  <a:schemeClr val="tx1"/>
                </a:solidFill>
              </a:rPr>
            </a:br>
            <a:endParaRPr lang="en-SE" dirty="0">
              <a:solidFill>
                <a:schemeClr val="tx1"/>
              </a:solidFill>
            </a:endParaRPr>
          </a:p>
        </p:txBody>
      </p:sp>
      <p:sp>
        <p:nvSpPr>
          <p:cNvPr id="4" name="Text Placeholder 3">
            <a:extLst>
              <a:ext uri="{FF2B5EF4-FFF2-40B4-BE49-F238E27FC236}">
                <a16:creationId xmlns:a16="http://schemas.microsoft.com/office/drawing/2014/main" id="{417D0F47-9561-4243-9E58-6609A85EF7C2}"/>
              </a:ext>
            </a:extLst>
          </p:cNvPr>
          <p:cNvSpPr>
            <a:spLocks noGrp="1"/>
          </p:cNvSpPr>
          <p:nvPr>
            <p:ph type="body" sz="quarter" idx="15"/>
          </p:nvPr>
        </p:nvSpPr>
        <p:spPr>
          <a:xfrm>
            <a:off x="404785" y="1699304"/>
            <a:ext cx="2083437" cy="353943"/>
          </a:xfrm>
        </p:spPr>
        <p:txBody>
          <a:bodyPr/>
          <a:lstStyle/>
          <a:p>
            <a:r>
              <a:rPr lang="sv-SE" b="1" dirty="0">
                <a:solidFill>
                  <a:schemeClr val="tx1"/>
                </a:solidFill>
              </a:rPr>
              <a:t>Frågan om barn</a:t>
            </a:r>
            <a:endParaRPr lang="en-SE" b="1" dirty="0">
              <a:solidFill>
                <a:schemeClr val="tx1"/>
              </a:solidFill>
            </a:endParaRPr>
          </a:p>
        </p:txBody>
      </p:sp>
      <p:sp>
        <p:nvSpPr>
          <p:cNvPr id="31" name="Content Placeholder 30">
            <a:extLst>
              <a:ext uri="{FF2B5EF4-FFF2-40B4-BE49-F238E27FC236}">
                <a16:creationId xmlns:a16="http://schemas.microsoft.com/office/drawing/2014/main" id="{10DE591B-48E5-47D4-BB48-C56B0B1990B0}"/>
              </a:ext>
            </a:extLst>
          </p:cNvPr>
          <p:cNvSpPr>
            <a:spLocks noGrp="1"/>
          </p:cNvSpPr>
          <p:nvPr>
            <p:ph idx="1"/>
          </p:nvPr>
        </p:nvSpPr>
        <p:spPr>
          <a:xfrm>
            <a:off x="404785" y="2183802"/>
            <a:ext cx="7631175" cy="3493098"/>
          </a:xfrm>
        </p:spPr>
        <p:txBody>
          <a:bodyPr>
            <a:noAutofit/>
          </a:bodyPr>
          <a:lstStyle/>
          <a:p>
            <a:pPr>
              <a:buSzPct val="120000"/>
              <a:buFont typeface="Wingdings" panose="05000000000000000000" pitchFamily="2" charset="2"/>
              <a:buChar char="§"/>
            </a:pPr>
            <a:r>
              <a:rPr lang="sv-SE" sz="1400" dirty="0"/>
              <a:t>Påtryckningar från andra att avstå barn på grund av sin funktionsnedsättning. Samtidigt upplever man att samhället inte ens reflekterar över om man skulle vilja bli förälder utan antar att det är en omöjlighet.</a:t>
            </a:r>
          </a:p>
          <a:p>
            <a:pPr>
              <a:buSzPct val="120000"/>
              <a:buFont typeface="Wingdings" panose="05000000000000000000" pitchFamily="2" charset="2"/>
              <a:buChar char="§"/>
            </a:pPr>
            <a:r>
              <a:rPr lang="sv-SE" sz="1400" dirty="0"/>
              <a:t>Att vilja ha barn men inte kunna på grund av sin funktionsnedsättning, eller kunna få barn men inte vilja, är saker som behöver diskuteras mer och tas upp inom vården då det kan ha stora konsekvenser på det psykiska måendet. </a:t>
            </a:r>
          </a:p>
          <a:p>
            <a:pPr>
              <a:buSzPct val="120000"/>
              <a:buFont typeface="Wingdings" panose="05000000000000000000" pitchFamily="2" charset="2"/>
              <a:buChar char="§"/>
            </a:pPr>
            <a:r>
              <a:rPr lang="sv-SE" sz="1400" dirty="0"/>
              <a:t>Att ta beslutet att inte skaffa barn för att en upplever att en inte skulle kunna/orka uppfostra och ta hand om ett barn. Eller känna en rädsla inför detta som påverkar hur man tänker kring barn. </a:t>
            </a:r>
          </a:p>
          <a:p>
            <a:pPr>
              <a:buSzPct val="120000"/>
              <a:buFont typeface="Wingdings" panose="05000000000000000000" pitchFamily="2" charset="2"/>
              <a:buChar char="§"/>
            </a:pPr>
            <a:r>
              <a:rPr lang="sv-SE" sz="1400" dirty="0"/>
              <a:t>Vill ha mer information kring konstgjord befruktning och värdmoder för att underlätta barnskaffande/för att förhindra ärftlig sjukdom. Svårighet att adoptera på grund av åsikter kring hur kapabel man är som förälder om man har funktionsnedsättning. Detta trots att adoption skulle vara ett sätt att få barn utan att föra ärftliga gener vidare, något som flera uppger att de vill undvika. </a:t>
            </a:r>
          </a:p>
          <a:p>
            <a:pPr>
              <a:buSzPct val="120000"/>
              <a:buFont typeface="Wingdings" panose="05000000000000000000" pitchFamily="2" charset="2"/>
              <a:buChar char="§"/>
            </a:pPr>
            <a:r>
              <a:rPr lang="sv-SE" sz="1400" dirty="0"/>
              <a:t>Bemötande från vården vid förlossning när man har en funktionsnedsättning, en vittnar om hur hon inte ens fick hålla sitt barn när hon var ensam eftersom personalen inte trodde att hon klarade av det. </a:t>
            </a:r>
          </a:p>
        </p:txBody>
      </p:sp>
      <p:sp>
        <p:nvSpPr>
          <p:cNvPr id="32" name="Rectangle 31">
            <a:extLst>
              <a:ext uri="{FF2B5EF4-FFF2-40B4-BE49-F238E27FC236}">
                <a16:creationId xmlns:a16="http://schemas.microsoft.com/office/drawing/2014/main" id="{F222652E-7A00-413E-96D5-5060E84497B7}"/>
              </a:ext>
            </a:extLst>
          </p:cNvPr>
          <p:cNvSpPr/>
          <p:nvPr/>
        </p:nvSpPr>
        <p:spPr>
          <a:xfrm>
            <a:off x="8885816" y="107576"/>
            <a:ext cx="3306184" cy="672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t"/>
          <a:lstStyle/>
          <a:p>
            <a:endParaRPr lang="sv-SE" sz="1400" i="1" dirty="0">
              <a:solidFill>
                <a:schemeClr val="tx1"/>
              </a:solidFill>
            </a:endParaRPr>
          </a:p>
          <a:p>
            <a:endParaRPr lang="sv-SE" sz="1400" i="1" dirty="0">
              <a:solidFill>
                <a:schemeClr val="tx1"/>
              </a:solidFill>
            </a:endParaRPr>
          </a:p>
          <a:p>
            <a:endParaRPr lang="sv-SE" sz="1400" i="1" dirty="0">
              <a:solidFill>
                <a:schemeClr val="tx1"/>
              </a:solidFill>
            </a:endParaRPr>
          </a:p>
          <a:p>
            <a:endParaRPr lang="sv-SE" sz="1400" i="1" dirty="0">
              <a:solidFill>
                <a:schemeClr val="tx1"/>
              </a:solidFill>
            </a:endParaRPr>
          </a:p>
          <a:p>
            <a:endParaRPr lang="sv-SE" sz="1400" i="1" dirty="0">
              <a:solidFill>
                <a:schemeClr val="tx1"/>
              </a:solidFill>
            </a:endParaRPr>
          </a:p>
          <a:p>
            <a:r>
              <a:rPr lang="sv-SE" sz="1400" i="1" dirty="0">
                <a:solidFill>
                  <a:schemeClr val="tx1"/>
                </a:solidFill>
              </a:rPr>
              <a:t>Jag har enorm rädsla över att skaffa barn. Hur kommer min kropp reagera på en graviditet? Kan jag ens få barn? Hur kommer min kropp klara av att ta hand om ett barn?</a:t>
            </a:r>
          </a:p>
          <a:p>
            <a:r>
              <a:rPr lang="sv-SE" sz="1400" i="1" dirty="0">
                <a:solidFill>
                  <a:schemeClr val="tx1"/>
                </a:solidFill>
              </a:rPr>
              <a:t>		 </a:t>
            </a:r>
            <a:r>
              <a:rPr lang="sv-SE" sz="1400" dirty="0">
                <a:solidFill>
                  <a:schemeClr val="tx1"/>
                </a:solidFill>
              </a:rPr>
              <a:t>- Kvinna</a:t>
            </a:r>
          </a:p>
          <a:p>
            <a:endParaRPr lang="sv-SE" sz="1400" i="1" dirty="0">
              <a:solidFill>
                <a:schemeClr val="tx1"/>
              </a:solidFill>
            </a:endParaRPr>
          </a:p>
          <a:p>
            <a:r>
              <a:rPr lang="sv-SE" sz="1400" i="1" dirty="0">
                <a:solidFill>
                  <a:schemeClr val="tx1"/>
                </a:solidFill>
              </a:rPr>
              <a:t>Vågar inte skaffa barn delvis för att jag mött diskriminering utifrån min funktionsvariation inom sjukvård och arbetsliv så många gånger. Det skulle inte kännas etiskt rätt att sätta någon oskyldig med delvis min genetik till en värld där så få bryr sig om att motverka diskriminering. </a:t>
            </a:r>
            <a:br>
              <a:rPr lang="sv-SE" sz="1400" dirty="0">
                <a:solidFill>
                  <a:schemeClr val="tx1"/>
                </a:solidFill>
              </a:rPr>
            </a:br>
            <a:r>
              <a:rPr lang="sv-SE" sz="1400" dirty="0">
                <a:solidFill>
                  <a:schemeClr val="tx1"/>
                </a:solidFill>
              </a:rPr>
              <a:t> 		- Man</a:t>
            </a:r>
          </a:p>
        </p:txBody>
      </p:sp>
      <p:pic>
        <p:nvPicPr>
          <p:cNvPr id="34" name="Graphic 33" descr="Quotes">
            <a:extLst>
              <a:ext uri="{FF2B5EF4-FFF2-40B4-BE49-F238E27FC236}">
                <a16:creationId xmlns:a16="http://schemas.microsoft.com/office/drawing/2014/main" id="{42D0BDAD-FEC5-440F-B854-1D10EE3712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9897" y="107576"/>
            <a:ext cx="914400" cy="914400"/>
          </a:xfrm>
          <a:prstGeom prst="rect">
            <a:avLst/>
          </a:prstGeom>
        </p:spPr>
      </p:pic>
    </p:spTree>
    <p:extLst>
      <p:ext uri="{BB962C8B-B14F-4D97-AF65-F5344CB8AC3E}">
        <p14:creationId xmlns:p14="http://schemas.microsoft.com/office/powerpoint/2010/main" val="278706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accent6"/>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8F1E9D3C-B9D0-4573-AFC3-1373E0931EDF}"/>
              </a:ext>
            </a:extLst>
          </p:cNvPr>
          <p:cNvSpPr>
            <a:spLocks noGrp="1"/>
          </p:cNvSpPr>
          <p:nvPr>
            <p:ph type="title"/>
          </p:nvPr>
        </p:nvSpPr>
        <p:spPr>
          <a:xfrm>
            <a:off x="404786" y="382816"/>
            <a:ext cx="7631176" cy="1643527"/>
          </a:xfrm>
        </p:spPr>
        <p:txBody>
          <a:bodyPr/>
          <a:lstStyle/>
          <a:p>
            <a:r>
              <a:rPr lang="sv-SE" dirty="0">
                <a:solidFill>
                  <a:schemeClr val="tx1"/>
                </a:solidFill>
              </a:rPr>
              <a:t>Är det något som denna enkät inte tagit upp, som du tycker är viktigt för oss att veta? </a:t>
            </a:r>
            <a:br>
              <a:rPr lang="en-SE" dirty="0">
                <a:solidFill>
                  <a:schemeClr val="tx1"/>
                </a:solidFill>
              </a:rPr>
            </a:br>
            <a:endParaRPr lang="en-SE" dirty="0">
              <a:solidFill>
                <a:schemeClr val="tx1"/>
              </a:solidFill>
            </a:endParaRPr>
          </a:p>
        </p:txBody>
      </p:sp>
      <p:sp>
        <p:nvSpPr>
          <p:cNvPr id="4" name="Text Placeholder 3">
            <a:extLst>
              <a:ext uri="{FF2B5EF4-FFF2-40B4-BE49-F238E27FC236}">
                <a16:creationId xmlns:a16="http://schemas.microsoft.com/office/drawing/2014/main" id="{417D0F47-9561-4243-9E58-6609A85EF7C2}"/>
              </a:ext>
            </a:extLst>
          </p:cNvPr>
          <p:cNvSpPr>
            <a:spLocks noGrp="1"/>
          </p:cNvSpPr>
          <p:nvPr>
            <p:ph type="body" sz="quarter" idx="15"/>
          </p:nvPr>
        </p:nvSpPr>
        <p:spPr>
          <a:xfrm>
            <a:off x="404785" y="1699304"/>
            <a:ext cx="6974327" cy="353943"/>
          </a:xfrm>
        </p:spPr>
        <p:txBody>
          <a:bodyPr/>
          <a:lstStyle/>
          <a:p>
            <a:r>
              <a:rPr lang="sv-SE" b="1" dirty="0" err="1">
                <a:solidFill>
                  <a:schemeClr val="tx1"/>
                </a:solidFill>
              </a:rPr>
              <a:t>Avsexualisering</a:t>
            </a:r>
            <a:r>
              <a:rPr lang="sv-SE" b="1" dirty="0">
                <a:solidFill>
                  <a:schemeClr val="tx1"/>
                </a:solidFill>
              </a:rPr>
              <a:t> av personer med funktionsnedsättning </a:t>
            </a:r>
          </a:p>
        </p:txBody>
      </p:sp>
      <p:sp>
        <p:nvSpPr>
          <p:cNvPr id="31" name="Content Placeholder 30">
            <a:extLst>
              <a:ext uri="{FF2B5EF4-FFF2-40B4-BE49-F238E27FC236}">
                <a16:creationId xmlns:a16="http://schemas.microsoft.com/office/drawing/2014/main" id="{10DE591B-48E5-47D4-BB48-C56B0B1990B0}"/>
              </a:ext>
            </a:extLst>
          </p:cNvPr>
          <p:cNvSpPr>
            <a:spLocks noGrp="1"/>
          </p:cNvSpPr>
          <p:nvPr>
            <p:ph idx="1"/>
          </p:nvPr>
        </p:nvSpPr>
        <p:spPr>
          <a:xfrm>
            <a:off x="404785" y="2183802"/>
            <a:ext cx="7631175" cy="3493098"/>
          </a:xfrm>
        </p:spPr>
        <p:txBody>
          <a:bodyPr>
            <a:normAutofit fontScale="92500" lnSpcReduction="10000"/>
          </a:bodyPr>
          <a:lstStyle/>
          <a:p>
            <a:pPr>
              <a:buSzPct val="120000"/>
              <a:buFont typeface="Wingdings" panose="05000000000000000000" pitchFamily="2" charset="2"/>
              <a:buChar char="§"/>
            </a:pPr>
            <a:r>
              <a:rPr lang="sv-SE" sz="1400" dirty="0"/>
              <a:t>Infantilisering av vuxna med funktionsnedsättning, både bland allmänheten och hos vården. Antaganden om att de inte har sex eller kan bli gravida. Ses ej som sexuella varelser </a:t>
            </a:r>
          </a:p>
          <a:p>
            <a:pPr>
              <a:buSzPct val="120000"/>
              <a:buFont typeface="Wingdings" panose="05000000000000000000" pitchFamily="2" charset="2"/>
              <a:buChar char="§"/>
            </a:pPr>
            <a:r>
              <a:rPr lang="sv-SE" sz="1400" dirty="0"/>
              <a:t>Hos vården kan detta leda till att vårdpersonal inte pratar om sex med funktionsnedsättning och vilken typ av hjälpmedel som skulle passa. </a:t>
            </a:r>
          </a:p>
          <a:p>
            <a:pPr>
              <a:buSzPct val="120000"/>
              <a:buFont typeface="Wingdings" panose="05000000000000000000" pitchFamily="2" charset="2"/>
              <a:buChar char="§"/>
            </a:pPr>
            <a:r>
              <a:rPr lang="sv-SE" sz="1400" dirty="0"/>
              <a:t>Detta är även något som påverkar sexualundervisningen i skolan då sex och funktionsnedsättningar inte tas upp. </a:t>
            </a:r>
          </a:p>
          <a:p>
            <a:pPr>
              <a:buSzPct val="120000"/>
              <a:buFont typeface="Wingdings" panose="05000000000000000000" pitchFamily="2" charset="2"/>
              <a:buChar char="§"/>
            </a:pPr>
            <a:r>
              <a:rPr lang="sv-SE" sz="1400" dirty="0"/>
              <a:t>Det kan också leda till situationer där patienters problem inte tas på allvar, till exempel smärtproblematik vid sex som avfärdas av vårdpersonal.</a:t>
            </a:r>
          </a:p>
          <a:p>
            <a:pPr>
              <a:buSzPct val="120000"/>
              <a:buFont typeface="Wingdings" panose="05000000000000000000" pitchFamily="2" charset="2"/>
              <a:buChar char="§"/>
            </a:pPr>
            <a:r>
              <a:rPr lang="sv-SE" sz="1400" dirty="0"/>
              <a:t>Det finns en uppfattning om att äldre människors sexliv inte är intressant och att det bortses ifrån, både bland allmänheten och i vården. Detta blir ännu tydligare när man lever med en funktionsnedsättning då man inte ses som sexuell även som  ung. Det saknas information kring äldres sexuella hälsa, gällande klimakteriet, funktionsnedsättningar som kanske förvärras med ålder och mediciners påverkan. </a:t>
            </a:r>
          </a:p>
          <a:p>
            <a:pPr>
              <a:buSzPct val="120000"/>
              <a:buFont typeface="Wingdings" panose="05000000000000000000" pitchFamily="2" charset="2"/>
              <a:buChar char="§"/>
            </a:pPr>
            <a:endParaRPr lang="sv-SE" sz="1400" dirty="0"/>
          </a:p>
        </p:txBody>
      </p:sp>
      <p:sp>
        <p:nvSpPr>
          <p:cNvPr id="32" name="Rectangle 31">
            <a:extLst>
              <a:ext uri="{FF2B5EF4-FFF2-40B4-BE49-F238E27FC236}">
                <a16:creationId xmlns:a16="http://schemas.microsoft.com/office/drawing/2014/main" id="{F222652E-7A00-413E-96D5-5060E84497B7}"/>
              </a:ext>
            </a:extLst>
          </p:cNvPr>
          <p:cNvSpPr/>
          <p:nvPr/>
        </p:nvSpPr>
        <p:spPr>
          <a:xfrm>
            <a:off x="8885816" y="107576"/>
            <a:ext cx="3306184" cy="672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lvl="0"/>
            <a:r>
              <a:rPr lang="sv-SE" sz="1400" i="1" dirty="0">
                <a:solidFill>
                  <a:prstClr val="black"/>
                </a:solidFill>
              </a:rPr>
              <a:t>”Något jag tycker är viktigt på ämnet sexualitet och funktionsnedsättning är att jag upplever att jag som funktionsnedsatt generellt avsexualiseras. Dvs förväntas inte ha någon sexualitet.” </a:t>
            </a:r>
          </a:p>
          <a:p>
            <a:pPr lvl="0"/>
            <a:r>
              <a:rPr lang="sv-SE" sz="1400" i="1" dirty="0">
                <a:solidFill>
                  <a:prstClr val="black"/>
                </a:solidFill>
              </a:rPr>
              <a:t>		</a:t>
            </a:r>
            <a:r>
              <a:rPr lang="sv-SE" sz="1400" dirty="0">
                <a:solidFill>
                  <a:prstClr val="black"/>
                </a:solidFill>
              </a:rPr>
              <a:t>- Kvinna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p:txBody>
      </p:sp>
      <p:pic>
        <p:nvPicPr>
          <p:cNvPr id="34" name="Graphic 33" descr="Quotes">
            <a:extLst>
              <a:ext uri="{FF2B5EF4-FFF2-40B4-BE49-F238E27FC236}">
                <a16:creationId xmlns:a16="http://schemas.microsoft.com/office/drawing/2014/main" id="{42D0BDAD-FEC5-440F-B854-1D10EE3712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9897" y="107576"/>
            <a:ext cx="914400" cy="914400"/>
          </a:xfrm>
          <a:prstGeom prst="rect">
            <a:avLst/>
          </a:prstGeom>
        </p:spPr>
      </p:pic>
    </p:spTree>
    <p:extLst>
      <p:ext uri="{BB962C8B-B14F-4D97-AF65-F5344CB8AC3E}">
        <p14:creationId xmlns:p14="http://schemas.microsoft.com/office/powerpoint/2010/main" val="2603750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accent6"/>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8F1E9D3C-B9D0-4573-AFC3-1373E0931EDF}"/>
              </a:ext>
            </a:extLst>
          </p:cNvPr>
          <p:cNvSpPr>
            <a:spLocks noGrp="1"/>
          </p:cNvSpPr>
          <p:nvPr>
            <p:ph type="title"/>
          </p:nvPr>
        </p:nvSpPr>
        <p:spPr>
          <a:xfrm>
            <a:off x="404786" y="382816"/>
            <a:ext cx="7631176" cy="1643527"/>
          </a:xfrm>
        </p:spPr>
        <p:txBody>
          <a:bodyPr/>
          <a:lstStyle/>
          <a:p>
            <a:r>
              <a:rPr lang="sv-SE" dirty="0">
                <a:solidFill>
                  <a:schemeClr val="tx1"/>
                </a:solidFill>
              </a:rPr>
              <a:t>Är det något som denna enkät inte tagit upp, som du tycker är viktigt för oss att veta? </a:t>
            </a:r>
            <a:br>
              <a:rPr lang="en-SE" dirty="0">
                <a:solidFill>
                  <a:schemeClr val="tx1"/>
                </a:solidFill>
              </a:rPr>
            </a:br>
            <a:endParaRPr lang="en-SE" dirty="0">
              <a:solidFill>
                <a:schemeClr val="tx1"/>
              </a:solidFill>
            </a:endParaRPr>
          </a:p>
        </p:txBody>
      </p:sp>
      <p:sp>
        <p:nvSpPr>
          <p:cNvPr id="4" name="Text Placeholder 3">
            <a:extLst>
              <a:ext uri="{FF2B5EF4-FFF2-40B4-BE49-F238E27FC236}">
                <a16:creationId xmlns:a16="http://schemas.microsoft.com/office/drawing/2014/main" id="{417D0F47-9561-4243-9E58-6609A85EF7C2}"/>
              </a:ext>
            </a:extLst>
          </p:cNvPr>
          <p:cNvSpPr>
            <a:spLocks noGrp="1"/>
          </p:cNvSpPr>
          <p:nvPr>
            <p:ph type="body" sz="quarter" idx="15"/>
          </p:nvPr>
        </p:nvSpPr>
        <p:spPr>
          <a:xfrm>
            <a:off x="404785" y="1699304"/>
            <a:ext cx="4776482" cy="353943"/>
          </a:xfrm>
        </p:spPr>
        <p:txBody>
          <a:bodyPr/>
          <a:lstStyle/>
          <a:p>
            <a:r>
              <a:rPr lang="sv-SE" b="1" dirty="0">
                <a:solidFill>
                  <a:schemeClr val="tx1"/>
                </a:solidFill>
              </a:rPr>
              <a:t>Samlevnad med funktionsnedsättning</a:t>
            </a:r>
          </a:p>
        </p:txBody>
      </p:sp>
      <p:sp>
        <p:nvSpPr>
          <p:cNvPr id="31" name="Content Placeholder 30">
            <a:extLst>
              <a:ext uri="{FF2B5EF4-FFF2-40B4-BE49-F238E27FC236}">
                <a16:creationId xmlns:a16="http://schemas.microsoft.com/office/drawing/2014/main" id="{10DE591B-48E5-47D4-BB48-C56B0B1990B0}"/>
              </a:ext>
            </a:extLst>
          </p:cNvPr>
          <p:cNvSpPr>
            <a:spLocks noGrp="1"/>
          </p:cNvSpPr>
          <p:nvPr>
            <p:ph idx="1"/>
          </p:nvPr>
        </p:nvSpPr>
        <p:spPr>
          <a:xfrm>
            <a:off x="404785" y="2183802"/>
            <a:ext cx="7631175" cy="3493098"/>
          </a:xfrm>
        </p:spPr>
        <p:txBody>
          <a:bodyPr>
            <a:normAutofit fontScale="92500" lnSpcReduction="20000"/>
          </a:bodyPr>
          <a:lstStyle/>
          <a:p>
            <a:pPr>
              <a:buSzPct val="120000"/>
              <a:buFont typeface="Wingdings" panose="05000000000000000000" pitchFamily="2" charset="2"/>
              <a:buChar char="§"/>
            </a:pPr>
            <a:r>
              <a:rPr lang="sv-SE" sz="1400" dirty="0"/>
              <a:t>Svårigheter att möta partners som accepterar en funktionsnedsättning. </a:t>
            </a:r>
          </a:p>
          <a:p>
            <a:pPr>
              <a:buSzPct val="120000"/>
              <a:buFont typeface="Wingdings" panose="05000000000000000000" pitchFamily="2" charset="2"/>
              <a:buChar char="§"/>
            </a:pPr>
            <a:r>
              <a:rPr lang="sv-SE" sz="1400" dirty="0"/>
              <a:t>Verkar vara vanligare bland män än kvinnor att känna sig ratad gällande sexuella och/eller romantiska relationer. </a:t>
            </a:r>
          </a:p>
          <a:p>
            <a:pPr>
              <a:buSzPct val="120000"/>
              <a:buFont typeface="Wingdings" panose="05000000000000000000" pitchFamily="2" charset="2"/>
              <a:buChar char="§"/>
            </a:pPr>
            <a:r>
              <a:rPr lang="sv-SE" sz="1400" dirty="0"/>
              <a:t>Vid kognitiva/neuropsykiatriska funktionsnedsättningar är det extra viktigt att diskutera sex och samlevnad, vad som är okej och inte, samtycke osv. då det finns många situationer som är svårtolkade för personer med till exempel autism och som gör dessa personer extra sårbara för övergrepp. </a:t>
            </a:r>
          </a:p>
          <a:p>
            <a:pPr>
              <a:buSzPct val="120000"/>
              <a:buFont typeface="Wingdings" panose="05000000000000000000" pitchFamily="2" charset="2"/>
              <a:buChar char="§"/>
            </a:pPr>
            <a:r>
              <a:rPr lang="sv-SE" sz="1400" dirty="0"/>
              <a:t>Smärtproblematik som påverkar sexlivet även om det inte är i de sexuella organen smärtan finns. (</a:t>
            </a:r>
            <a:r>
              <a:rPr lang="sv-SE" sz="1400" dirty="0" err="1"/>
              <a:t>t.ex</a:t>
            </a:r>
            <a:r>
              <a:rPr lang="sv-SE" sz="1400" dirty="0"/>
              <a:t> ledproblem, utslag/eksem av beröring och kroppsvätskor)</a:t>
            </a:r>
          </a:p>
          <a:p>
            <a:pPr>
              <a:buSzPct val="120000"/>
              <a:buFont typeface="Wingdings" panose="05000000000000000000" pitchFamily="2" charset="2"/>
              <a:buChar char="§"/>
            </a:pPr>
            <a:r>
              <a:rPr lang="sv-SE" sz="1400" dirty="0"/>
              <a:t>Mediciner och inte funktionsnedsättningen i sig kan orsaka problem med den sexuella hälsan. </a:t>
            </a:r>
          </a:p>
          <a:p>
            <a:pPr>
              <a:buSzPct val="120000"/>
              <a:buFont typeface="Wingdings" panose="05000000000000000000" pitchFamily="2" charset="2"/>
              <a:buChar char="§"/>
            </a:pPr>
            <a:r>
              <a:rPr lang="sv-SE" sz="1400" dirty="0"/>
              <a:t>Finns en önskan om mer stöd från samhället gällande samlevnad och sexuella relationer, terapeuter som kan hjälpa till med närhet till exempel, såsom kramterapi. Det finns även en del som tycker att olika sexuella tjänster ska gå att få hjälp med av assistenter eller möjlighet att betala för sexuella tjänster. Att sexualiteten ska tas upp som personliga behov i LSS. Även stöd att förbereda </a:t>
            </a:r>
          </a:p>
        </p:txBody>
      </p:sp>
      <p:sp>
        <p:nvSpPr>
          <p:cNvPr id="32" name="Rectangle 31">
            <a:extLst>
              <a:ext uri="{FF2B5EF4-FFF2-40B4-BE49-F238E27FC236}">
                <a16:creationId xmlns:a16="http://schemas.microsoft.com/office/drawing/2014/main" id="{F222652E-7A00-413E-96D5-5060E84497B7}"/>
              </a:ext>
            </a:extLst>
          </p:cNvPr>
          <p:cNvSpPr/>
          <p:nvPr/>
        </p:nvSpPr>
        <p:spPr>
          <a:xfrm>
            <a:off x="8885816" y="107576"/>
            <a:ext cx="3306184" cy="672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a:p>
            <a:pPr lvl="0"/>
            <a:r>
              <a:rPr lang="sv-SE" sz="1400" i="1" dirty="0">
                <a:solidFill>
                  <a:prstClr val="black"/>
                </a:solidFill>
              </a:rPr>
              <a:t>Eftersom jag har dom diagnoser jag har så kan jag inte läsa av situationer och därmed avgöra vad jag blir utsatt för och inte och den insikten brukar ofta komma lång tid efteråt och då är en eventuell anmälan för sent.</a:t>
            </a:r>
          </a:p>
          <a:p>
            <a:pPr lvl="0"/>
            <a:r>
              <a:rPr lang="sv-SE" sz="1400" i="1" dirty="0">
                <a:solidFill>
                  <a:prstClr val="black"/>
                </a:solidFill>
              </a:rPr>
              <a:t>		-</a:t>
            </a:r>
            <a:r>
              <a:rPr lang="sv-SE" sz="1400" dirty="0">
                <a:solidFill>
                  <a:prstClr val="black"/>
                </a:solidFill>
              </a:rPr>
              <a:t>Man</a:t>
            </a:r>
            <a:endParaRPr kumimoji="0" lang="sv-SE" sz="1400" b="0" u="none" strike="noStrike" kern="1200" cap="none" spc="0" normalizeH="0" baseline="0" noProof="0" dirty="0">
              <a:ln>
                <a:noFill/>
              </a:ln>
              <a:solidFill>
                <a:prstClr val="black"/>
              </a:solidFill>
              <a:effectLst/>
              <a:uLnTx/>
              <a:uFillTx/>
              <a:latin typeface="Arial"/>
              <a:ea typeface="+mn-ea"/>
              <a:cs typeface="+mn-cs"/>
            </a:endParaRPr>
          </a:p>
        </p:txBody>
      </p:sp>
      <p:pic>
        <p:nvPicPr>
          <p:cNvPr id="34" name="Graphic 33" descr="Quotes">
            <a:extLst>
              <a:ext uri="{FF2B5EF4-FFF2-40B4-BE49-F238E27FC236}">
                <a16:creationId xmlns:a16="http://schemas.microsoft.com/office/drawing/2014/main" id="{42D0BDAD-FEC5-440F-B854-1D10EE3712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9897" y="107576"/>
            <a:ext cx="914400" cy="914400"/>
          </a:xfrm>
          <a:prstGeom prst="rect">
            <a:avLst/>
          </a:prstGeom>
        </p:spPr>
      </p:pic>
    </p:spTree>
    <p:extLst>
      <p:ext uri="{BB962C8B-B14F-4D97-AF65-F5344CB8AC3E}">
        <p14:creationId xmlns:p14="http://schemas.microsoft.com/office/powerpoint/2010/main" val="1062351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3B49B528-F6C7-4FC0-B6DE-219C0654A569}"/>
              </a:ext>
            </a:extLst>
          </p:cNvPr>
          <p:cNvSpPr>
            <a:spLocks noGrp="1"/>
          </p:cNvSpPr>
          <p:nvPr>
            <p:ph idx="1"/>
          </p:nvPr>
        </p:nvSpPr>
        <p:spPr>
          <a:xfrm>
            <a:off x="404786" y="1808820"/>
            <a:ext cx="6910414" cy="3868080"/>
          </a:xfrm>
        </p:spPr>
        <p:txBody>
          <a:bodyPr/>
          <a:lstStyle/>
          <a:p>
            <a:pPr lvl="1"/>
            <a:r>
              <a:rPr lang="sv-SE" dirty="0">
                <a:solidFill>
                  <a:schemeClr val="tx1"/>
                </a:solidFill>
              </a:rPr>
              <a:t>Den </a:t>
            </a:r>
            <a:r>
              <a:rPr lang="sv-SE" b="1" dirty="0">
                <a:solidFill>
                  <a:schemeClr val="tx1"/>
                </a:solidFill>
              </a:rPr>
              <a:t>kroppsliga och psykiska integriteten </a:t>
            </a:r>
            <a:r>
              <a:rPr lang="sv-SE" dirty="0">
                <a:solidFill>
                  <a:schemeClr val="tx1"/>
                </a:solidFill>
              </a:rPr>
              <a:t>bland de svarande kan inte anses vara respekterad givet erfarenheterna av olika typer av våld, hot och trakasserier. Även om det inte att avgöra exakt hur mycket mer frekvent det sker inom denna målgrupp jämfört med totalpopulationen visar undersökningen på att det är mer förekommande i någon utsträckning. </a:t>
            </a:r>
          </a:p>
          <a:p>
            <a:pPr lvl="1"/>
            <a:r>
              <a:rPr lang="sv-SE" dirty="0">
                <a:solidFill>
                  <a:schemeClr val="tx1"/>
                </a:solidFill>
              </a:rPr>
              <a:t>Möjligheterna till </a:t>
            </a:r>
            <a:r>
              <a:rPr lang="sv-SE" b="1" dirty="0">
                <a:solidFill>
                  <a:schemeClr val="tx1"/>
                </a:solidFill>
              </a:rPr>
              <a:t>självbestämmande och att fritt välja partner </a:t>
            </a:r>
            <a:r>
              <a:rPr lang="sv-SE" dirty="0">
                <a:solidFill>
                  <a:schemeClr val="tx1"/>
                </a:solidFill>
              </a:rPr>
              <a:t>kan förbättras - en dryg fjärdedel känner sig begränsade av sin familj/nära omgivning när det kommer till att välja kärleksrelation och partner.</a:t>
            </a:r>
          </a:p>
          <a:p>
            <a:pPr lvl="1"/>
            <a:r>
              <a:rPr lang="sv-SE" dirty="0">
                <a:solidFill>
                  <a:schemeClr val="tx1"/>
                </a:solidFill>
              </a:rPr>
              <a:t>Effekten som funktionsnedsättning har på ens sexualitet är för drygt hälften negativ, och det är enbart två av fem som bedömer sin sexuella hälsa som god. Här behövs det både mer </a:t>
            </a:r>
            <a:r>
              <a:rPr lang="sv-SE" b="1" dirty="0">
                <a:solidFill>
                  <a:schemeClr val="tx1"/>
                </a:solidFill>
              </a:rPr>
              <a:t>kartläggning</a:t>
            </a:r>
            <a:r>
              <a:rPr lang="sv-SE" dirty="0">
                <a:solidFill>
                  <a:schemeClr val="tx1"/>
                </a:solidFill>
              </a:rPr>
              <a:t> och </a:t>
            </a:r>
            <a:r>
              <a:rPr lang="sv-SE" b="1" dirty="0">
                <a:solidFill>
                  <a:schemeClr val="tx1"/>
                </a:solidFill>
              </a:rPr>
              <a:t>information</a:t>
            </a:r>
            <a:r>
              <a:rPr lang="sv-SE" dirty="0">
                <a:solidFill>
                  <a:schemeClr val="tx1"/>
                </a:solidFill>
              </a:rPr>
              <a:t> till den berörde själv, sjukvårdspersonal samt familj och anhöriga. Varför bedömer man sin sexuella hälsa som dålig, och vad har potential att förbättra den, i vilken aspekt?</a:t>
            </a:r>
            <a:endParaRPr lang="en-SE" dirty="0">
              <a:solidFill>
                <a:schemeClr val="tx1"/>
              </a:solidFill>
            </a:endParaRPr>
          </a:p>
        </p:txBody>
      </p:sp>
      <p:sp>
        <p:nvSpPr>
          <p:cNvPr id="17" name="Title 16">
            <a:extLst>
              <a:ext uri="{FF2B5EF4-FFF2-40B4-BE49-F238E27FC236}">
                <a16:creationId xmlns:a16="http://schemas.microsoft.com/office/drawing/2014/main" id="{69B2A73E-0691-490C-A687-210A711C92AD}"/>
              </a:ext>
            </a:extLst>
          </p:cNvPr>
          <p:cNvSpPr>
            <a:spLocks noGrp="1"/>
          </p:cNvSpPr>
          <p:nvPr>
            <p:ph type="title"/>
          </p:nvPr>
        </p:nvSpPr>
        <p:spPr/>
        <p:txBody>
          <a:bodyPr/>
          <a:lstStyle/>
          <a:p>
            <a:r>
              <a:rPr lang="sv-SE" dirty="0">
                <a:solidFill>
                  <a:schemeClr val="tx1"/>
                </a:solidFill>
              </a:rPr>
              <a:t>Slutsatser</a:t>
            </a:r>
            <a:endParaRPr lang="en-SE" dirty="0">
              <a:solidFill>
                <a:schemeClr val="tx1"/>
              </a:solidFill>
            </a:endParaRPr>
          </a:p>
        </p:txBody>
      </p:sp>
      <p:sp>
        <p:nvSpPr>
          <p:cNvPr id="20" name="Text Placeholder 19">
            <a:extLst>
              <a:ext uri="{FF2B5EF4-FFF2-40B4-BE49-F238E27FC236}">
                <a16:creationId xmlns:a16="http://schemas.microsoft.com/office/drawing/2014/main" id="{8B7C9CBB-476C-4E7E-80C7-D0F77DB2AE1A}"/>
              </a:ext>
            </a:extLst>
          </p:cNvPr>
          <p:cNvSpPr>
            <a:spLocks noGrp="1"/>
          </p:cNvSpPr>
          <p:nvPr>
            <p:ph type="body" sz="quarter" idx="17"/>
          </p:nvPr>
        </p:nvSpPr>
        <p:spPr/>
        <p:txBody>
          <a:bodyPr/>
          <a:lstStyle/>
          <a:p>
            <a:endParaRPr lang="en-SE" dirty="0"/>
          </a:p>
        </p:txBody>
      </p:sp>
      <p:sp>
        <p:nvSpPr>
          <p:cNvPr id="19" name="Text Placeholder 18">
            <a:extLst>
              <a:ext uri="{FF2B5EF4-FFF2-40B4-BE49-F238E27FC236}">
                <a16:creationId xmlns:a16="http://schemas.microsoft.com/office/drawing/2014/main" id="{164EF64D-3399-4075-A61E-EE9A4543516B}"/>
              </a:ext>
            </a:extLst>
          </p:cNvPr>
          <p:cNvSpPr>
            <a:spLocks noGrp="1"/>
          </p:cNvSpPr>
          <p:nvPr>
            <p:ph type="body" sz="quarter" idx="15"/>
          </p:nvPr>
        </p:nvSpPr>
        <p:spPr>
          <a:xfrm>
            <a:off x="404786" y="909368"/>
            <a:ext cx="9370880" cy="661720"/>
          </a:xfrm>
        </p:spPr>
        <p:txBody>
          <a:bodyPr/>
          <a:lstStyle/>
          <a:p>
            <a:r>
              <a:rPr lang="sv-SE" dirty="0">
                <a:solidFill>
                  <a:schemeClr val="tx1"/>
                </a:solidFill>
              </a:rPr>
              <a:t>Vad kan vi säga om sexuell och reproduktiv hälsa och rättigheter bland personer</a:t>
            </a:r>
            <a:br>
              <a:rPr lang="sv-SE" dirty="0">
                <a:solidFill>
                  <a:schemeClr val="tx1"/>
                </a:solidFill>
              </a:rPr>
            </a:br>
            <a:r>
              <a:rPr lang="sv-SE" dirty="0">
                <a:solidFill>
                  <a:schemeClr val="tx1"/>
                </a:solidFill>
              </a:rPr>
              <a:t>med funktionsnedsättningar och kroniska sjukdomar?</a:t>
            </a:r>
            <a:endParaRPr lang="en-SE" dirty="0">
              <a:solidFill>
                <a:schemeClr val="tx1"/>
              </a:solidFill>
            </a:endParaRPr>
          </a:p>
        </p:txBody>
      </p:sp>
      <p:sp>
        <p:nvSpPr>
          <p:cNvPr id="21" name="Rectangle 20">
            <a:extLst>
              <a:ext uri="{FF2B5EF4-FFF2-40B4-BE49-F238E27FC236}">
                <a16:creationId xmlns:a16="http://schemas.microsoft.com/office/drawing/2014/main" id="{258C38BF-7605-4EAA-9275-29FC3531407F}"/>
              </a:ext>
            </a:extLst>
          </p:cNvPr>
          <p:cNvSpPr/>
          <p:nvPr/>
        </p:nvSpPr>
        <p:spPr>
          <a:xfrm>
            <a:off x="7519595" y="1885950"/>
            <a:ext cx="4015180" cy="3457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 sz="1600" b="1" i="0" u="none" strike="noStrike" kern="1200" cap="none" spc="0" normalizeH="0" baseline="0" noProof="0" dirty="0">
                <a:ln>
                  <a:noFill/>
                </a:ln>
                <a:solidFill>
                  <a:schemeClr val="tx1"/>
                </a:solidFill>
                <a:effectLst/>
                <a:uLnTx/>
                <a:uFillTx/>
                <a:latin typeface="Arial"/>
                <a:ea typeface="+mn-ea"/>
                <a:cs typeface="+mn-cs"/>
              </a:rPr>
              <a:t>Det innebär att alla har rätt till att få:</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sin kroppsliga integritet, personliga sfär och självbestämmanderätt respekterad </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fritt definiera sin egen sexualitet, inklusive sin sexuella läggning, könsidentitet och könsuttryck </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bestämma om och när man vill vara sexuellt aktiv</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själv välja sexpartner</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ha säkra och njutbara sexuella erfarenheter</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avgöra om, när och med vem man ska ingå äktenskap</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bestämma om, när och hur man skaffar barn och hur många barn man vill ha</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under hela livet ha tillgång till information, resurser, tjänster och stöd som krävs för att uppnå</a:t>
            </a:r>
            <a:r>
              <a:rPr kumimoji="0" lang="sv-SE" sz="1200" b="0" i="0" u="none" strike="noStrike" kern="1200" cap="none" spc="0" normalizeH="0" baseline="0" noProof="0" dirty="0">
                <a:ln>
                  <a:noFill/>
                </a:ln>
                <a:solidFill>
                  <a:schemeClr val="tx1"/>
                </a:solidFill>
                <a:effectLst/>
                <a:uLnTx/>
                <a:uFillTx/>
                <a:latin typeface="Arial"/>
                <a:ea typeface="+mn-ea"/>
                <a:cs typeface="+mn-cs"/>
              </a:rPr>
              <a:t> </a:t>
            </a:r>
            <a:r>
              <a:rPr kumimoji="0" lang="sv" sz="1200" b="0" i="0" u="none" strike="noStrike" kern="1200" cap="none" spc="0" normalizeH="0" baseline="0" noProof="0" dirty="0">
                <a:ln>
                  <a:noFill/>
                </a:ln>
                <a:solidFill>
                  <a:schemeClr val="tx1"/>
                </a:solidFill>
                <a:effectLst/>
                <a:uLnTx/>
                <a:uFillTx/>
                <a:latin typeface="Arial"/>
                <a:ea typeface="+mn-ea"/>
                <a:cs typeface="+mn-cs"/>
              </a:rPr>
              <a:t>det som nämnts ovan, fritt från diskriminering, tvång, utnyttjande och våld.</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3080814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3B49B528-F6C7-4FC0-B6DE-219C0654A569}"/>
              </a:ext>
            </a:extLst>
          </p:cNvPr>
          <p:cNvSpPr>
            <a:spLocks noGrp="1"/>
          </p:cNvSpPr>
          <p:nvPr>
            <p:ph idx="1"/>
          </p:nvPr>
        </p:nvSpPr>
        <p:spPr>
          <a:xfrm>
            <a:off x="404786" y="1808820"/>
            <a:ext cx="6910414" cy="3868080"/>
          </a:xfrm>
        </p:spPr>
        <p:txBody>
          <a:bodyPr/>
          <a:lstStyle/>
          <a:p>
            <a:pPr lvl="1"/>
            <a:r>
              <a:rPr lang="sv-SE" dirty="0">
                <a:solidFill>
                  <a:schemeClr val="tx1"/>
                </a:solidFill>
              </a:rPr>
              <a:t>Frågan om barn är polariserad och spretig. Även de öppna svaren vittnar om att detta är en viktig fråga för många. Både de funderingar och oro man själv bär runt på gällande graviditet, födsel, ärftlighet samt det bemötande vissa fått i vården/samhället ska tas på allvar om man ska tillgodose reproduktiva rättigheter för målgruppen.</a:t>
            </a:r>
          </a:p>
          <a:p>
            <a:pPr lvl="1"/>
            <a:r>
              <a:rPr lang="sv-SE" dirty="0">
                <a:solidFill>
                  <a:schemeClr val="tx1"/>
                </a:solidFill>
              </a:rPr>
              <a:t>Samma ojämlikheter som identifierats inom sexuell hälsa i andra undersökningar är även gällande här – det finns en relation mellan ens könsidentitet och sexuella identitet och vilka erfarenheter man har. Kvinnor och </a:t>
            </a:r>
            <a:r>
              <a:rPr lang="sv-SE" dirty="0" err="1">
                <a:solidFill>
                  <a:schemeClr val="tx1"/>
                </a:solidFill>
              </a:rPr>
              <a:t>hbtq</a:t>
            </a:r>
            <a:r>
              <a:rPr lang="sv-SE" dirty="0">
                <a:solidFill>
                  <a:schemeClr val="tx1"/>
                </a:solidFill>
              </a:rPr>
              <a:t>-personer är inte på något sätt fredade inom denna målgrupp. </a:t>
            </a:r>
          </a:p>
        </p:txBody>
      </p:sp>
      <p:sp>
        <p:nvSpPr>
          <p:cNvPr id="17" name="Title 16">
            <a:extLst>
              <a:ext uri="{FF2B5EF4-FFF2-40B4-BE49-F238E27FC236}">
                <a16:creationId xmlns:a16="http://schemas.microsoft.com/office/drawing/2014/main" id="{69B2A73E-0691-490C-A687-210A711C92AD}"/>
              </a:ext>
            </a:extLst>
          </p:cNvPr>
          <p:cNvSpPr>
            <a:spLocks noGrp="1"/>
          </p:cNvSpPr>
          <p:nvPr>
            <p:ph type="title"/>
          </p:nvPr>
        </p:nvSpPr>
        <p:spPr/>
        <p:txBody>
          <a:bodyPr/>
          <a:lstStyle/>
          <a:p>
            <a:r>
              <a:rPr lang="sv-SE" dirty="0">
                <a:solidFill>
                  <a:schemeClr val="tx1"/>
                </a:solidFill>
              </a:rPr>
              <a:t>Slutsatser</a:t>
            </a:r>
            <a:endParaRPr lang="en-SE" dirty="0">
              <a:solidFill>
                <a:schemeClr val="tx1"/>
              </a:solidFill>
            </a:endParaRPr>
          </a:p>
        </p:txBody>
      </p:sp>
      <p:sp>
        <p:nvSpPr>
          <p:cNvPr id="20" name="Text Placeholder 19">
            <a:extLst>
              <a:ext uri="{FF2B5EF4-FFF2-40B4-BE49-F238E27FC236}">
                <a16:creationId xmlns:a16="http://schemas.microsoft.com/office/drawing/2014/main" id="{8B7C9CBB-476C-4E7E-80C7-D0F77DB2AE1A}"/>
              </a:ext>
            </a:extLst>
          </p:cNvPr>
          <p:cNvSpPr>
            <a:spLocks noGrp="1"/>
          </p:cNvSpPr>
          <p:nvPr>
            <p:ph type="body" sz="quarter" idx="17"/>
          </p:nvPr>
        </p:nvSpPr>
        <p:spPr/>
        <p:txBody>
          <a:bodyPr/>
          <a:lstStyle/>
          <a:p>
            <a:endParaRPr lang="en-SE" dirty="0"/>
          </a:p>
        </p:txBody>
      </p:sp>
      <p:sp>
        <p:nvSpPr>
          <p:cNvPr id="19" name="Text Placeholder 18">
            <a:extLst>
              <a:ext uri="{FF2B5EF4-FFF2-40B4-BE49-F238E27FC236}">
                <a16:creationId xmlns:a16="http://schemas.microsoft.com/office/drawing/2014/main" id="{164EF64D-3399-4075-A61E-EE9A4543516B}"/>
              </a:ext>
            </a:extLst>
          </p:cNvPr>
          <p:cNvSpPr>
            <a:spLocks noGrp="1"/>
          </p:cNvSpPr>
          <p:nvPr>
            <p:ph type="body" sz="quarter" idx="15"/>
          </p:nvPr>
        </p:nvSpPr>
        <p:spPr>
          <a:xfrm>
            <a:off x="404786" y="909368"/>
            <a:ext cx="9370880" cy="661720"/>
          </a:xfrm>
        </p:spPr>
        <p:txBody>
          <a:bodyPr/>
          <a:lstStyle/>
          <a:p>
            <a:r>
              <a:rPr lang="sv-SE" dirty="0">
                <a:solidFill>
                  <a:schemeClr val="tx1"/>
                </a:solidFill>
              </a:rPr>
              <a:t>Vad kan vi säga om sexuell och reproduktiv hälsa och rättigheter bland personer</a:t>
            </a:r>
            <a:br>
              <a:rPr lang="sv-SE" dirty="0">
                <a:solidFill>
                  <a:schemeClr val="tx1"/>
                </a:solidFill>
              </a:rPr>
            </a:br>
            <a:r>
              <a:rPr lang="sv-SE" dirty="0">
                <a:solidFill>
                  <a:schemeClr val="tx1"/>
                </a:solidFill>
              </a:rPr>
              <a:t>med funktionsnedsättningar och kroniska sjukdomar?</a:t>
            </a:r>
            <a:endParaRPr lang="en-SE" dirty="0">
              <a:solidFill>
                <a:schemeClr val="tx1"/>
              </a:solidFill>
            </a:endParaRPr>
          </a:p>
        </p:txBody>
      </p:sp>
      <p:sp>
        <p:nvSpPr>
          <p:cNvPr id="21" name="Rectangle 20">
            <a:extLst>
              <a:ext uri="{FF2B5EF4-FFF2-40B4-BE49-F238E27FC236}">
                <a16:creationId xmlns:a16="http://schemas.microsoft.com/office/drawing/2014/main" id="{258C38BF-7605-4EAA-9275-29FC3531407F}"/>
              </a:ext>
            </a:extLst>
          </p:cNvPr>
          <p:cNvSpPr/>
          <p:nvPr/>
        </p:nvSpPr>
        <p:spPr>
          <a:xfrm>
            <a:off x="7519595" y="1885950"/>
            <a:ext cx="4015180" cy="3457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 sz="1600" b="1" i="0" u="none" strike="noStrike" kern="1200" cap="none" spc="0" normalizeH="0" baseline="0" noProof="0" dirty="0">
                <a:ln>
                  <a:noFill/>
                </a:ln>
                <a:solidFill>
                  <a:schemeClr val="tx1"/>
                </a:solidFill>
                <a:effectLst/>
                <a:uLnTx/>
                <a:uFillTx/>
                <a:latin typeface="Arial"/>
                <a:ea typeface="+mn-ea"/>
                <a:cs typeface="+mn-cs"/>
              </a:rPr>
              <a:t>Det innebär att alla har rätt till att få:</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sin kroppsliga integritet, personliga sfär och självbestämmanderätt respekterad </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fritt definiera sin egen sexualitet, inklusive sin sexuella läggning, könsidentitet och könsuttryck </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bestämma om och när man vill vara sexuellt aktiv</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själv välja sexpartner</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ha säkra och njutbara sexuella erfarenheter</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avgöra om, när och med vem man ska ingå äktenskap</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bestämma om, när och hur man skaffar barn och hur många barn man vill ha</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 sz="1200" b="0" i="0" u="none" strike="noStrike" kern="1200" cap="none" spc="0" normalizeH="0" baseline="0" noProof="0" dirty="0">
                <a:ln>
                  <a:noFill/>
                </a:ln>
                <a:solidFill>
                  <a:schemeClr val="tx1"/>
                </a:solidFill>
                <a:effectLst/>
                <a:uLnTx/>
                <a:uFillTx/>
                <a:latin typeface="Arial"/>
                <a:ea typeface="+mn-ea"/>
                <a:cs typeface="+mn-cs"/>
              </a:rPr>
              <a:t>under hela livet ha tillgång till information, resurser, tjänster och stöd som krävs för att uppnå</a:t>
            </a:r>
            <a:r>
              <a:rPr lang="sv-SE" sz="1200" dirty="0">
                <a:solidFill>
                  <a:schemeClr val="tx1"/>
                </a:solidFill>
                <a:latin typeface="Arial"/>
              </a:rPr>
              <a:t> </a:t>
            </a:r>
            <a:r>
              <a:rPr kumimoji="0" lang="sv" sz="1200" b="0" i="0" u="none" strike="noStrike" kern="1200" cap="none" spc="0" normalizeH="0" baseline="0" noProof="0" dirty="0">
                <a:ln>
                  <a:noFill/>
                </a:ln>
                <a:solidFill>
                  <a:schemeClr val="tx1"/>
                </a:solidFill>
                <a:effectLst/>
                <a:uLnTx/>
                <a:uFillTx/>
                <a:latin typeface="Arial"/>
                <a:ea typeface="+mn-ea"/>
                <a:cs typeface="+mn-cs"/>
              </a:rPr>
              <a:t>det som nämnts ovan, fritt från diskriminering, tvång, utnyttjande och våld.</a:t>
            </a:r>
            <a:endParaRPr kumimoji="0" lang="en-SE" sz="1200" b="0"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2045704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C8B0DC-4D54-4C06-8D86-A9F0625F754F}"/>
              </a:ext>
            </a:extLst>
          </p:cNvPr>
          <p:cNvSpPr>
            <a:spLocks noGrp="1"/>
          </p:cNvSpPr>
          <p:nvPr>
            <p:ph idx="1"/>
          </p:nvPr>
        </p:nvSpPr>
        <p:spPr/>
        <p:txBody>
          <a:bodyPr/>
          <a:lstStyle/>
          <a:p>
            <a:r>
              <a:rPr lang="sv-SE" sz="1400" b="1" dirty="0">
                <a:solidFill>
                  <a:schemeClr val="tx1"/>
                </a:solidFill>
              </a:rPr>
              <a:t>Unik i sitt slag  </a:t>
            </a:r>
            <a:r>
              <a:rPr lang="sv-SE" sz="1400" dirty="0">
                <a:solidFill>
                  <a:schemeClr val="tx1"/>
                </a:solidFill>
              </a:rPr>
              <a:t>- undersökningen är den första större kvantitativa mätningen av sexuell och reproduktiv hälsa och rättigheter bland personer med funktionsnedsättningar och/eller kroniska sjukdomar. Denna målgrupp tenderar utgöra en mycket liten del av liknande undersökningar som går ut till befolkningsurval. Givet den svarsbasen som finns i denna undersökning är det möjligt att bryta ner resultat för analys av könsidentitet/</a:t>
            </a:r>
            <a:r>
              <a:rPr lang="sv-SE" sz="1400" dirty="0" err="1">
                <a:solidFill>
                  <a:schemeClr val="tx1"/>
                </a:solidFill>
              </a:rPr>
              <a:t>könsuttryck</a:t>
            </a:r>
            <a:r>
              <a:rPr lang="sv-SE" sz="1400" dirty="0">
                <a:solidFill>
                  <a:schemeClr val="tx1"/>
                </a:solidFill>
              </a:rPr>
              <a:t>, ålder, sexuell </a:t>
            </a:r>
            <a:r>
              <a:rPr lang="sv-SE" sz="1400" dirty="0" err="1">
                <a:solidFill>
                  <a:schemeClr val="tx1"/>
                </a:solidFill>
              </a:rPr>
              <a:t>identtet</a:t>
            </a:r>
            <a:r>
              <a:rPr lang="sv-SE" sz="1400" dirty="0">
                <a:solidFill>
                  <a:schemeClr val="tx1"/>
                </a:solidFill>
              </a:rPr>
              <a:t> och typ av funktionsnedsättning. </a:t>
            </a:r>
            <a:br>
              <a:rPr lang="sv-SE" sz="1400" dirty="0">
                <a:solidFill>
                  <a:schemeClr val="tx1"/>
                </a:solidFill>
              </a:rPr>
            </a:br>
            <a:br>
              <a:rPr lang="sv-SE" sz="1400" dirty="0">
                <a:solidFill>
                  <a:schemeClr val="tx1"/>
                </a:solidFill>
              </a:rPr>
            </a:br>
            <a:r>
              <a:rPr lang="sv-SE" sz="1400" b="1" dirty="0">
                <a:solidFill>
                  <a:schemeClr val="tx1"/>
                </a:solidFill>
              </a:rPr>
              <a:t>Inkluderande </a:t>
            </a:r>
            <a:r>
              <a:rPr lang="sv-SE" sz="1400" b="1" dirty="0" err="1">
                <a:solidFill>
                  <a:schemeClr val="tx1"/>
                </a:solidFill>
              </a:rPr>
              <a:t>datainsamlingmetod</a:t>
            </a:r>
            <a:r>
              <a:rPr lang="sv-SE" sz="1400" b="1" dirty="0">
                <a:solidFill>
                  <a:schemeClr val="tx1"/>
                </a:solidFill>
              </a:rPr>
              <a:t> </a:t>
            </a:r>
            <a:r>
              <a:rPr lang="sv-SE" sz="1400" dirty="0">
                <a:solidFill>
                  <a:schemeClr val="tx1"/>
                </a:solidFill>
              </a:rPr>
              <a:t>- </a:t>
            </a:r>
            <a:r>
              <a:rPr lang="sv-SE" sz="1400" dirty="0">
                <a:solidFill>
                  <a:schemeClr val="tx1"/>
                </a:solidFill>
                <a:sym typeface="Wingdings" panose="05000000000000000000" pitchFamily="2" charset="2"/>
              </a:rPr>
              <a:t>Undersökningen har så långt det varit möjligt erbjudits på flera olika sätt, för att inkludera så många personer som möjligt. Enkäten har erbjudits via webb, telefon, postal pappersenkät samt med möjlighet till talsyntes och teckentolkning. Att enkäten testats av en referensgrupp som representerar målgruppen är också en kvalitetssäkring och förutsätts minska visst bortfall. </a:t>
            </a:r>
          </a:p>
          <a:p>
            <a:r>
              <a:rPr lang="sv-SE" sz="1400" b="1" dirty="0">
                <a:solidFill>
                  <a:schemeClr val="tx1"/>
                </a:solidFill>
                <a:sym typeface="Wingdings" panose="05000000000000000000" pitchFamily="2" charset="2"/>
              </a:rPr>
              <a:t>Viktigt att kartlägga en målgrupp som ofta ses som ”svårnådd” </a:t>
            </a:r>
            <a:r>
              <a:rPr lang="sv-SE" sz="1400" dirty="0">
                <a:solidFill>
                  <a:schemeClr val="tx1"/>
                </a:solidFill>
                <a:sym typeface="Wingdings" panose="05000000000000000000" pitchFamily="2" charset="2"/>
              </a:rPr>
              <a:t>– Många grupper med funktionsnedsättningar (bortsett från åldersrelaterade funktionsnedsättningar) utgör små andelar av befolkningen, och är inte uppmärkta i </a:t>
            </a:r>
            <a:r>
              <a:rPr lang="sv-SE" sz="1400" dirty="0" err="1">
                <a:solidFill>
                  <a:schemeClr val="tx1"/>
                </a:solidFill>
                <a:sym typeface="Wingdings" panose="05000000000000000000" pitchFamily="2" charset="2"/>
              </a:rPr>
              <a:t>t.ex</a:t>
            </a:r>
            <a:r>
              <a:rPr lang="sv-SE" sz="1400" dirty="0">
                <a:solidFill>
                  <a:schemeClr val="tx1"/>
                </a:solidFill>
                <a:sym typeface="Wingdings" panose="05000000000000000000" pitchFamily="2" charset="2"/>
              </a:rPr>
              <a:t> befolkningsregister eller i panelurval. Detta gör att det är svårt att nå dessa med traditionella metoder och urval. I förlängningen innebär detta att det är svårare att säkerställa statistiska signifikanta resultat och skillnader, när man inte ha tillgång till slumpmässiga urval. Givet dessa svårigheter var </a:t>
            </a:r>
            <a:r>
              <a:rPr lang="sv" sz="1400" dirty="0">
                <a:solidFill>
                  <a:schemeClr val="tx1"/>
                </a:solidFill>
                <a:cs typeface="Times New Roman" panose="02020603050405020304" pitchFamily="18" charset="0"/>
                <a:sym typeface="Wingdings" panose="05000000000000000000" pitchFamily="2" charset="2"/>
              </a:rPr>
              <a:t>ut</a:t>
            </a:r>
            <a:r>
              <a:rPr lang="sv" sz="1400" dirty="0">
                <a:solidFill>
                  <a:schemeClr val="tx1"/>
                </a:solidFill>
                <a:ea typeface="Calibri" panose="020F0502020204030204" pitchFamily="34" charset="0"/>
                <a:cs typeface="Times New Roman" panose="02020603050405020304" pitchFamily="18" charset="0"/>
              </a:rPr>
              <a:t>gångspunkten för denna undersökningen inte att ge en fullständig och defintiv bild av sexualitet och sexuell hälsa bland personer med funktionsnedsättningar, utan att bidra till mer kunskap och lyfta vikten av att undersöka SRHR inom den här målgruppen och andra grupper som är svårnådda med traditionell surveymetod.</a:t>
            </a:r>
          </a:p>
          <a:p>
            <a:endParaRPr lang="en-SE" sz="1400" dirty="0">
              <a:solidFill>
                <a:schemeClr val="tx1"/>
              </a:solidFill>
            </a:endParaRPr>
          </a:p>
        </p:txBody>
      </p:sp>
      <p:sp>
        <p:nvSpPr>
          <p:cNvPr id="5" name="Title 4">
            <a:extLst>
              <a:ext uri="{FF2B5EF4-FFF2-40B4-BE49-F238E27FC236}">
                <a16:creationId xmlns:a16="http://schemas.microsoft.com/office/drawing/2014/main" id="{9A31D3C0-244F-415A-85DD-2C5557C384F4}"/>
              </a:ext>
            </a:extLst>
          </p:cNvPr>
          <p:cNvSpPr>
            <a:spLocks noGrp="1"/>
          </p:cNvSpPr>
          <p:nvPr>
            <p:ph type="title"/>
          </p:nvPr>
        </p:nvSpPr>
        <p:spPr/>
        <p:txBody>
          <a:bodyPr/>
          <a:lstStyle/>
          <a:p>
            <a:r>
              <a:rPr lang="sv-SE" dirty="0">
                <a:solidFill>
                  <a:schemeClr val="tx1"/>
                </a:solidFill>
              </a:rPr>
              <a:t>Styrkor och svagheter</a:t>
            </a:r>
            <a:endParaRPr lang="en-SE" dirty="0">
              <a:solidFill>
                <a:schemeClr val="tx1"/>
              </a:solidFill>
            </a:endParaRPr>
          </a:p>
        </p:txBody>
      </p:sp>
      <p:sp>
        <p:nvSpPr>
          <p:cNvPr id="6" name="Text Placeholder 5">
            <a:extLst>
              <a:ext uri="{FF2B5EF4-FFF2-40B4-BE49-F238E27FC236}">
                <a16:creationId xmlns:a16="http://schemas.microsoft.com/office/drawing/2014/main" id="{C066BF40-0DC1-48E9-84EA-8464CE2C8665}"/>
              </a:ext>
            </a:extLst>
          </p:cNvPr>
          <p:cNvSpPr>
            <a:spLocks noGrp="1"/>
          </p:cNvSpPr>
          <p:nvPr>
            <p:ph type="body" sz="quarter" idx="17"/>
          </p:nvPr>
        </p:nvSpPr>
        <p:spPr/>
        <p:txBody>
          <a:bodyPr/>
          <a:lstStyle/>
          <a:p>
            <a:endParaRPr lang="en-SE"/>
          </a:p>
        </p:txBody>
      </p:sp>
      <p:sp>
        <p:nvSpPr>
          <p:cNvPr id="3" name="Text Placeholder 2">
            <a:extLst>
              <a:ext uri="{FF2B5EF4-FFF2-40B4-BE49-F238E27FC236}">
                <a16:creationId xmlns:a16="http://schemas.microsoft.com/office/drawing/2014/main" id="{3ED5B1AF-D4FE-4AAB-9D00-9EB9C618E409}"/>
              </a:ext>
            </a:extLst>
          </p:cNvPr>
          <p:cNvSpPr>
            <a:spLocks noGrp="1"/>
          </p:cNvSpPr>
          <p:nvPr>
            <p:ph type="body" sz="quarter" idx="15"/>
          </p:nvPr>
        </p:nvSpPr>
        <p:spPr>
          <a:xfrm>
            <a:off x="485775" y="1368596"/>
            <a:ext cx="956526" cy="353943"/>
          </a:xfrm>
        </p:spPr>
        <p:txBody>
          <a:bodyPr/>
          <a:lstStyle/>
          <a:p>
            <a:r>
              <a:rPr lang="sv-SE" dirty="0">
                <a:solidFill>
                  <a:schemeClr val="tx1"/>
                </a:solidFill>
              </a:rPr>
              <a:t>Styrkor</a:t>
            </a:r>
            <a:endParaRPr lang="en-SE" dirty="0">
              <a:solidFill>
                <a:schemeClr val="tx1"/>
              </a:solidFill>
            </a:endParaRPr>
          </a:p>
        </p:txBody>
      </p:sp>
    </p:spTree>
    <p:extLst>
      <p:ext uri="{BB962C8B-B14F-4D97-AF65-F5344CB8AC3E}">
        <p14:creationId xmlns:p14="http://schemas.microsoft.com/office/powerpoint/2010/main" val="114820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587421-02C5-47CA-81AE-D7F39F067314}"/>
              </a:ext>
            </a:extLst>
          </p:cNvPr>
          <p:cNvSpPr>
            <a:spLocks noGrp="1"/>
          </p:cNvSpPr>
          <p:nvPr>
            <p:ph idx="1"/>
          </p:nvPr>
        </p:nvSpPr>
        <p:spPr/>
        <p:txBody>
          <a:bodyPr/>
          <a:lstStyle/>
          <a:p>
            <a:r>
              <a:rPr lang="sv-SE" sz="1400" b="1" dirty="0">
                <a:solidFill>
                  <a:schemeClr val="tx1"/>
                </a:solidFill>
              </a:rPr>
              <a:t>Bekvämlighetsurval</a:t>
            </a:r>
            <a:r>
              <a:rPr lang="sv-SE" sz="1400" dirty="0">
                <a:solidFill>
                  <a:schemeClr val="tx1"/>
                </a:solidFill>
              </a:rPr>
              <a:t> </a:t>
            </a:r>
            <a:br>
              <a:rPr lang="sv-SE" sz="1400" dirty="0">
                <a:solidFill>
                  <a:schemeClr val="tx1"/>
                </a:solidFill>
              </a:rPr>
            </a:br>
            <a:r>
              <a:rPr lang="sv-SE" sz="1400" dirty="0">
                <a:solidFill>
                  <a:schemeClr val="tx1"/>
                </a:solidFill>
              </a:rPr>
              <a:t>– Eftersom ingen urvalsram för målgruppen finns tillgänglig har undersökningen spridits öppet i RFSU:s och </a:t>
            </a:r>
            <a:r>
              <a:rPr lang="sv-SE" sz="1400" dirty="0" err="1">
                <a:solidFill>
                  <a:schemeClr val="tx1"/>
                </a:solidFill>
              </a:rPr>
              <a:t>Funktionsrätt</a:t>
            </a:r>
            <a:r>
              <a:rPr lang="sv-SE" sz="1400" dirty="0">
                <a:solidFill>
                  <a:schemeClr val="tx1"/>
                </a:solidFill>
              </a:rPr>
              <a:t> Sveriges medlemsorganisationer olika kanaler. Detta innebär att det förekommer ett visst ”bias” bland de som svarat. Dels går det att anta att detta är personer som är mer informerade och insatta i sina rättigheter än gemene person, dels att det är personer som har ett socialt nätverk i form av organisationstillhörighet och även en digital närvaro. Undersökningar inom SRHR brukar dock överlag ha ett visst ”intresse”-bias, där människor med tidigare erfarenhet, intresse och starka åsikter i frågorna är mer benägna att svara. Personer kan även avstå från att svara eftersom frågor om sexualitet uppfattas som privat eller intimt. Sammantaget finns det en risk att undersökningen missat de grupperna som har lägre kunskap om sin sexuell hälsa och rättigheter, och därmed är mer utsatta och isolerade och i större behov av stöd. Av denna anledning ska resultat tolkas med försiktighet. </a:t>
            </a:r>
          </a:p>
          <a:p>
            <a:r>
              <a:rPr lang="sv-SE" sz="1400" dirty="0">
                <a:solidFill>
                  <a:schemeClr val="tx1"/>
                </a:solidFill>
              </a:rPr>
              <a:t>– Överrepresentation av vissa undergrupper på RFSU och Funktionsrätts kanaler följer såtillvida även med in i undersökningen. I data finns det en överrepresentation av främst kvinnor och </a:t>
            </a:r>
            <a:r>
              <a:rPr lang="sv-SE" sz="1400" dirty="0" err="1">
                <a:solidFill>
                  <a:schemeClr val="tx1"/>
                </a:solidFill>
              </a:rPr>
              <a:t>hbtq</a:t>
            </a:r>
            <a:r>
              <a:rPr lang="sv-SE" sz="1400" dirty="0">
                <a:solidFill>
                  <a:schemeClr val="tx1"/>
                </a:solidFill>
              </a:rPr>
              <a:t>-personer om man ska jämföra mot totalpopulation. Könsdimensionen har dock korrigerats något vid efterstratifiering. </a:t>
            </a:r>
          </a:p>
          <a:p>
            <a:r>
              <a:rPr lang="sv-SE" sz="1400" dirty="0">
                <a:solidFill>
                  <a:schemeClr val="tx1"/>
                </a:solidFill>
              </a:rPr>
              <a:t>- Vissa funktionsnedsättningar är svåra att täcka in i en sån här undersökning. Även om man i undersökningen har tagit hänsyn till olika undergruppers behov och förutsättningar i att besvara enkäten så kan det fortfarande finnas grupper som inte kan besvara enkäten, antingen på grund av frågekonstruktionen i sig eller på grund av sättet undersökningen annonseras (digital, på internet). För att säkerställa att dessa röster ändå hörs görs en uppföljande enkät på lättare svenska med </a:t>
            </a:r>
            <a:r>
              <a:rPr lang="sv-SE" sz="1400" dirty="0" err="1">
                <a:solidFill>
                  <a:schemeClr val="tx1"/>
                </a:solidFill>
              </a:rPr>
              <a:t>bildstöd</a:t>
            </a:r>
            <a:r>
              <a:rPr lang="sv-SE" sz="1400" dirty="0">
                <a:solidFill>
                  <a:schemeClr val="tx1"/>
                </a:solidFill>
              </a:rPr>
              <a:t>, samt kvalitativa undersökningar av RFSU/</a:t>
            </a:r>
            <a:r>
              <a:rPr lang="sv-SE" sz="1400" dirty="0" err="1">
                <a:solidFill>
                  <a:schemeClr val="tx1"/>
                </a:solidFill>
              </a:rPr>
              <a:t>Funktionsrätt</a:t>
            </a:r>
            <a:r>
              <a:rPr lang="sv-SE" sz="1400" dirty="0">
                <a:solidFill>
                  <a:schemeClr val="tx1"/>
                </a:solidFill>
              </a:rPr>
              <a:t>. </a:t>
            </a:r>
          </a:p>
          <a:p>
            <a:endParaRPr lang="en-SE" sz="1400" dirty="0">
              <a:solidFill>
                <a:schemeClr val="tx1"/>
              </a:solidFill>
            </a:endParaRPr>
          </a:p>
        </p:txBody>
      </p:sp>
      <p:sp>
        <p:nvSpPr>
          <p:cNvPr id="5" name="Title 4">
            <a:extLst>
              <a:ext uri="{FF2B5EF4-FFF2-40B4-BE49-F238E27FC236}">
                <a16:creationId xmlns:a16="http://schemas.microsoft.com/office/drawing/2014/main" id="{9A31D3C0-244F-415A-85DD-2C5557C384F4}"/>
              </a:ext>
            </a:extLst>
          </p:cNvPr>
          <p:cNvSpPr>
            <a:spLocks noGrp="1"/>
          </p:cNvSpPr>
          <p:nvPr>
            <p:ph type="title"/>
          </p:nvPr>
        </p:nvSpPr>
        <p:spPr/>
        <p:txBody>
          <a:bodyPr/>
          <a:lstStyle/>
          <a:p>
            <a:r>
              <a:rPr lang="sv-SE" dirty="0">
                <a:solidFill>
                  <a:schemeClr val="tx1"/>
                </a:solidFill>
              </a:rPr>
              <a:t>Styrkor och svagheter</a:t>
            </a:r>
            <a:endParaRPr lang="en-SE" dirty="0">
              <a:solidFill>
                <a:schemeClr val="tx1"/>
              </a:solidFill>
            </a:endParaRPr>
          </a:p>
        </p:txBody>
      </p:sp>
      <p:sp>
        <p:nvSpPr>
          <p:cNvPr id="6" name="Text Placeholder 5">
            <a:extLst>
              <a:ext uri="{FF2B5EF4-FFF2-40B4-BE49-F238E27FC236}">
                <a16:creationId xmlns:a16="http://schemas.microsoft.com/office/drawing/2014/main" id="{B99F4918-01DA-4A25-8FA3-CF0E0636B434}"/>
              </a:ext>
            </a:extLst>
          </p:cNvPr>
          <p:cNvSpPr>
            <a:spLocks noGrp="1"/>
          </p:cNvSpPr>
          <p:nvPr>
            <p:ph type="body" sz="quarter" idx="17"/>
          </p:nvPr>
        </p:nvSpPr>
        <p:spPr/>
        <p:txBody>
          <a:bodyPr/>
          <a:lstStyle/>
          <a:p>
            <a:endParaRPr lang="en-SE">
              <a:solidFill>
                <a:schemeClr val="tx1"/>
              </a:solidFill>
            </a:endParaRPr>
          </a:p>
        </p:txBody>
      </p:sp>
      <p:sp>
        <p:nvSpPr>
          <p:cNvPr id="3" name="Text Placeholder 2">
            <a:extLst>
              <a:ext uri="{FF2B5EF4-FFF2-40B4-BE49-F238E27FC236}">
                <a16:creationId xmlns:a16="http://schemas.microsoft.com/office/drawing/2014/main" id="{BE017596-1431-4060-BC6A-05097C58E64D}"/>
              </a:ext>
            </a:extLst>
          </p:cNvPr>
          <p:cNvSpPr>
            <a:spLocks noGrp="1"/>
          </p:cNvSpPr>
          <p:nvPr>
            <p:ph type="body" sz="quarter" idx="15"/>
          </p:nvPr>
        </p:nvSpPr>
        <p:spPr>
          <a:xfrm>
            <a:off x="485775" y="1368596"/>
            <a:ext cx="1313996" cy="353943"/>
          </a:xfrm>
        </p:spPr>
        <p:txBody>
          <a:bodyPr/>
          <a:lstStyle/>
          <a:p>
            <a:r>
              <a:rPr lang="sv-SE" dirty="0">
                <a:solidFill>
                  <a:schemeClr val="tx1"/>
                </a:solidFill>
              </a:rPr>
              <a:t>Svagheter</a:t>
            </a:r>
            <a:endParaRPr lang="en-SE" dirty="0">
              <a:solidFill>
                <a:schemeClr val="tx1"/>
              </a:solidFill>
            </a:endParaRPr>
          </a:p>
        </p:txBody>
      </p:sp>
    </p:spTree>
    <p:extLst>
      <p:ext uri="{BB962C8B-B14F-4D97-AF65-F5344CB8AC3E}">
        <p14:creationId xmlns:p14="http://schemas.microsoft.com/office/powerpoint/2010/main" val="2423501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C9D4A-734E-4B26-9236-192DCB53C191}"/>
              </a:ext>
            </a:extLst>
          </p:cNvPr>
          <p:cNvSpPr/>
          <p:nvPr/>
        </p:nvSpPr>
        <p:spPr>
          <a:xfrm>
            <a:off x="120649" y="114857"/>
            <a:ext cx="11939944" cy="6563737"/>
          </a:xfrm>
          <a:prstGeom prst="rect">
            <a:avLst/>
          </a:prstGeom>
          <a:gradFill flip="none" rotWithShape="1">
            <a:gsLst>
              <a:gs pos="72000">
                <a:schemeClr val="bg1">
                  <a:alpha val="0"/>
                </a:schemeClr>
              </a:gs>
              <a:gs pos="0">
                <a:schemeClr val="bg1">
                  <a:lumMod val="65000"/>
                  <a:alpha val="0"/>
                </a:schemeClr>
              </a:gs>
              <a:gs pos="15000">
                <a:schemeClr val="bg1">
                  <a:lumMod val="75000"/>
                  <a:alpha val="91000"/>
                </a:schemeClr>
              </a:gs>
              <a:gs pos="53000">
                <a:srgbClr val="F6C3C0">
                  <a:alpha val="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ext Placeholder 1">
            <a:extLst>
              <a:ext uri="{FF2B5EF4-FFF2-40B4-BE49-F238E27FC236}">
                <a16:creationId xmlns:a16="http://schemas.microsoft.com/office/drawing/2014/main" id="{5D8AE631-A6ED-4B37-8019-B2310EC5A29E}"/>
              </a:ext>
            </a:extLst>
          </p:cNvPr>
          <p:cNvSpPr>
            <a:spLocks noGrp="1"/>
          </p:cNvSpPr>
          <p:nvPr>
            <p:ph type="body" sz="quarter" idx="13"/>
          </p:nvPr>
        </p:nvSpPr>
        <p:spPr>
          <a:xfrm>
            <a:off x="9828892" y="3287"/>
            <a:ext cx="2047035" cy="4508927"/>
          </a:xfrm>
        </p:spPr>
        <p:txBody>
          <a:bodyPr/>
          <a:lstStyle/>
          <a:p>
            <a:r>
              <a:rPr lang="sv-SE" dirty="0"/>
              <a:t>2</a:t>
            </a:r>
            <a:endParaRPr lang="en-SE" dirty="0"/>
          </a:p>
        </p:txBody>
      </p:sp>
      <p:sp>
        <p:nvSpPr>
          <p:cNvPr id="3" name="Title 2">
            <a:extLst>
              <a:ext uri="{FF2B5EF4-FFF2-40B4-BE49-F238E27FC236}">
                <a16:creationId xmlns:a16="http://schemas.microsoft.com/office/drawing/2014/main" id="{073E98E1-FA16-4DBA-A089-C019E21E5F61}"/>
              </a:ext>
            </a:extLst>
          </p:cNvPr>
          <p:cNvSpPr>
            <a:spLocks noGrp="1"/>
          </p:cNvSpPr>
          <p:nvPr>
            <p:ph type="title"/>
          </p:nvPr>
        </p:nvSpPr>
        <p:spPr>
          <a:xfrm>
            <a:off x="459207" y="546021"/>
            <a:ext cx="7551996" cy="849015"/>
          </a:xfrm>
        </p:spPr>
        <p:txBody>
          <a:bodyPr/>
          <a:lstStyle/>
          <a:p>
            <a:r>
              <a:rPr lang="sv-SE" dirty="0"/>
              <a:t>bakgrund</a:t>
            </a:r>
            <a:endParaRPr lang="en-SE" dirty="0"/>
          </a:p>
        </p:txBody>
      </p:sp>
      <p:sp>
        <p:nvSpPr>
          <p:cNvPr id="4" name="Text Placeholder 3">
            <a:extLst>
              <a:ext uri="{FF2B5EF4-FFF2-40B4-BE49-F238E27FC236}">
                <a16:creationId xmlns:a16="http://schemas.microsoft.com/office/drawing/2014/main" id="{EF223243-8195-4625-AD2D-6F7599E2E377}"/>
              </a:ext>
            </a:extLst>
          </p:cNvPr>
          <p:cNvSpPr>
            <a:spLocks noGrp="1"/>
          </p:cNvSpPr>
          <p:nvPr>
            <p:ph type="body" idx="1"/>
          </p:nvPr>
        </p:nvSpPr>
        <p:spPr/>
        <p:txBody>
          <a:bodyPr/>
          <a:lstStyle/>
          <a:p>
            <a:r>
              <a:rPr lang="sv-SE" dirty="0"/>
              <a:t>Vilka har besvarat enkäten?</a:t>
            </a:r>
            <a:endParaRPr lang="en-SE" dirty="0"/>
          </a:p>
        </p:txBody>
      </p:sp>
    </p:spTree>
    <p:extLst>
      <p:ext uri="{BB962C8B-B14F-4D97-AF65-F5344CB8AC3E}">
        <p14:creationId xmlns:p14="http://schemas.microsoft.com/office/powerpoint/2010/main" val="794406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gr71HMP7fNoYDxlK3KovN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bT52hb9WDlXLdt_Xkw2WZ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gr71HMP7fNoYDxlK3KovN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T52hb9WDlXLdt_Xkw2WZ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heme/theme1.xml><?xml version="1.0" encoding="utf-8"?>
<a:theme xmlns:a="http://schemas.openxmlformats.org/drawingml/2006/main" name="PP mall 2019">
  <a:themeElements>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 mall 2019" id="{E654E4C4-793F-4574-9492-79124429A72C}" vid="{F62501D9-B571-481F-AD1D-1D4793A47CCF}"/>
    </a:ext>
  </a:extLst>
</a:theme>
</file>

<file path=ppt/theme/theme2.xml><?xml version="1.0" encoding="utf-8"?>
<a:theme xmlns:a="http://schemas.openxmlformats.org/drawingml/2006/main" name="1_PP mall 2019">
  <a:themeElements>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 mall 2019" id="{E654E4C4-793F-4574-9492-79124429A72C}" vid="{F62501D9-B571-481F-AD1D-1D4793A47C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362475E2DA4C45A080B11A3C2C2F90" ma:contentTypeVersion="13" ma:contentTypeDescription="Create a new document." ma:contentTypeScope="" ma:versionID="d525d13c1c9bd365a8a9c6ef0c3b8ddf">
  <xsd:schema xmlns:xsd="http://www.w3.org/2001/XMLSchema" xmlns:xs="http://www.w3.org/2001/XMLSchema" xmlns:p="http://schemas.microsoft.com/office/2006/metadata/properties" xmlns:ns3="77218319-761b-4c56-bfa0-067fd5e1575f" xmlns:ns4="ba2621e1-4b3d-4243-b11f-4aec761e7230" targetNamespace="http://schemas.microsoft.com/office/2006/metadata/properties" ma:root="true" ma:fieldsID="9cd6fd54d43011b995b1b6f8c64a8c74" ns3:_="" ns4:_="">
    <xsd:import namespace="77218319-761b-4c56-bfa0-067fd5e1575f"/>
    <xsd:import namespace="ba2621e1-4b3d-4243-b11f-4aec761e723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218319-761b-4c56-bfa0-067fd5e15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2621e1-4b3d-4243-b11f-4aec761e723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0F0DF-1EC8-4A68-96F6-DF4151753CA5}">
  <ds:schemaRefs>
    <ds:schemaRef ds:uri="http://schemas.microsoft.com/sharepoint/v3/contenttype/forms"/>
  </ds:schemaRefs>
</ds:datastoreItem>
</file>

<file path=customXml/itemProps2.xml><?xml version="1.0" encoding="utf-8"?>
<ds:datastoreItem xmlns:ds="http://schemas.openxmlformats.org/officeDocument/2006/customXml" ds:itemID="{8AE95918-36C3-42C5-8CB9-635131A1E2E6}">
  <ds:schemaRefs>
    <ds:schemaRef ds:uri="http://purl.org/dc/dcmitype/"/>
    <ds:schemaRef ds:uri="http://www.w3.org/XML/1998/namespace"/>
    <ds:schemaRef ds:uri="http://schemas.microsoft.com/office/2006/documentManagement/types"/>
    <ds:schemaRef ds:uri="ba2621e1-4b3d-4243-b11f-4aec761e7230"/>
    <ds:schemaRef ds:uri="http://schemas.microsoft.com/office/infopath/2007/PartnerControls"/>
    <ds:schemaRef ds:uri="http://schemas.openxmlformats.org/package/2006/metadata/core-properties"/>
    <ds:schemaRef ds:uri="http://purl.org/dc/terms/"/>
    <ds:schemaRef ds:uri="77218319-761b-4c56-bfa0-067fd5e1575f"/>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BEDF0AA7-1D39-46D8-83ED-080A3C880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218319-761b-4c56-bfa0-067fd5e1575f"/>
    <ds:schemaRef ds:uri="ba2621e1-4b3d-4243-b11f-4aec761e72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 mall 2019</Template>
  <TotalTime>9675</TotalTime>
  <Words>8644</Words>
  <Application>Microsoft Office PowerPoint</Application>
  <PresentationFormat>Widescreen</PresentationFormat>
  <Paragraphs>997</Paragraphs>
  <Slides>69</Slides>
  <Notes>61</Notes>
  <HiddenSlides>3</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8" baseType="lpstr">
      <vt:lpstr>Arial</vt:lpstr>
      <vt:lpstr>Arial Black</vt:lpstr>
      <vt:lpstr>Calibri</vt:lpstr>
      <vt:lpstr>HelveticaNeueLT Std Lt Cn</vt:lpstr>
      <vt:lpstr>Roboto</vt:lpstr>
      <vt:lpstr>Wingdings</vt:lpstr>
      <vt:lpstr>PP mall 2019</vt:lpstr>
      <vt:lpstr>1_PP mall 2019</vt:lpstr>
      <vt:lpstr>Diapositive think-cell</vt:lpstr>
      <vt:lpstr>Min sexualitet min rätt</vt:lpstr>
      <vt:lpstr>Bakgrund och metod</vt:lpstr>
      <vt:lpstr>Bakgrund och syfte</vt:lpstr>
      <vt:lpstr>srhr</vt:lpstr>
      <vt:lpstr>Metod - datainsamling</vt:lpstr>
      <vt:lpstr>Metod – data och redovisning</vt:lpstr>
      <vt:lpstr>Styrkor och svagheter</vt:lpstr>
      <vt:lpstr>Styrkor och svagheter</vt:lpstr>
      <vt:lpstr>bakgrund</vt:lpstr>
      <vt:lpstr>ålder</vt:lpstr>
      <vt:lpstr>målgrupper</vt:lpstr>
      <vt:lpstr>Medfött eller förvärvat</vt:lpstr>
      <vt:lpstr>Utländsk bakgrund</vt:lpstr>
      <vt:lpstr>könsidentitet</vt:lpstr>
      <vt:lpstr>Sexuell identitet</vt:lpstr>
      <vt:lpstr>Sexuell identitet</vt:lpstr>
      <vt:lpstr>förkunskap</vt:lpstr>
      <vt:lpstr>förkunskap</vt:lpstr>
      <vt:lpstr>identitet</vt:lpstr>
      <vt:lpstr>öppenhet</vt:lpstr>
      <vt:lpstr>öppenhet</vt:lpstr>
      <vt:lpstr>öppenhet</vt:lpstr>
      <vt:lpstr>Frihet och begränsningar</vt:lpstr>
      <vt:lpstr>Frihet och begränsningar</vt:lpstr>
      <vt:lpstr>Sexuell hälsa</vt:lpstr>
      <vt:lpstr>Funktionsnedsättnings påverkan </vt:lpstr>
      <vt:lpstr>Funktionsnedsättnings påverkan </vt:lpstr>
      <vt:lpstr>Upplevd sexuell hälsa</vt:lpstr>
      <vt:lpstr>Upplevd sexuell hälsa</vt:lpstr>
      <vt:lpstr>Upplevd sexuell hälsa</vt:lpstr>
      <vt:lpstr>hälso- och sjukvården och sexuell hälsa</vt:lpstr>
      <vt:lpstr>hälso- och sjukvården och sexuell hälsa</vt:lpstr>
      <vt:lpstr>hälso- och sjukvården och sexuell hälsa</vt:lpstr>
      <vt:lpstr>Läkemedel för lust och erektion</vt:lpstr>
      <vt:lpstr>Läkemedel för lust och erektion</vt:lpstr>
      <vt:lpstr>Läkemedel för lust och erektion</vt:lpstr>
      <vt:lpstr>Andra läkemedel</vt:lpstr>
      <vt:lpstr>Sexuell frihet</vt:lpstr>
      <vt:lpstr>Sexuell frihet</vt:lpstr>
      <vt:lpstr>Sexuell frihet</vt:lpstr>
      <vt:lpstr>Sexuell frihet</vt:lpstr>
      <vt:lpstr>Sex med annan person</vt:lpstr>
      <vt:lpstr>Information  och sexualupplysning</vt:lpstr>
      <vt:lpstr>Sex- och samlevnad i skolan</vt:lpstr>
      <vt:lpstr>Sex- och samlevnad i skolan</vt:lpstr>
      <vt:lpstr>informationskanaler</vt:lpstr>
      <vt:lpstr>informationskanaler</vt:lpstr>
      <vt:lpstr>informationskanaler</vt:lpstr>
      <vt:lpstr>Erfarenheter av våld, hot och trakasserier</vt:lpstr>
      <vt:lpstr>Erfarenhet av våld, hot och trakasserier</vt:lpstr>
      <vt:lpstr>Erfarenhet av våld, hot och trakasserier</vt:lpstr>
      <vt:lpstr>Erfarenhet av våld, hot och trakasserier</vt:lpstr>
      <vt:lpstr>uppföljning</vt:lpstr>
      <vt:lpstr>uppföljning</vt:lpstr>
      <vt:lpstr>Reproduktiv hälsa</vt:lpstr>
      <vt:lpstr>preventivmedel</vt:lpstr>
      <vt:lpstr>preventivmedel</vt:lpstr>
      <vt:lpstr>preventivmedel</vt:lpstr>
      <vt:lpstr>preventivmedel</vt:lpstr>
      <vt:lpstr>barn</vt:lpstr>
      <vt:lpstr>Viktiga påverkansfrågor </vt:lpstr>
      <vt:lpstr>Srhr-frågor</vt:lpstr>
      <vt:lpstr>Srhr-frågor</vt:lpstr>
      <vt:lpstr>Srhr-frågor</vt:lpstr>
      <vt:lpstr>Är det något som denna enkät inte tagit upp, som du tycker är viktigt för oss att veta?  </vt:lpstr>
      <vt:lpstr>Är det något som denna enkät inte tagit upp, som du tycker är viktigt för oss att veta?  </vt:lpstr>
      <vt:lpstr>Är det något som denna enkät inte tagit upp, som du tycker är viktigt för oss att veta?  </vt:lpstr>
      <vt:lpstr>Slutsatser</vt:lpstr>
      <vt:lpstr>Slutsatser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 Agnes Persson</dc:creator>
  <cp:lastModifiedBy>Hanna Agnes Persson</cp:lastModifiedBy>
  <cp:revision>6</cp:revision>
  <dcterms:created xsi:type="dcterms:W3CDTF">2020-04-05T14:54:25Z</dcterms:created>
  <dcterms:modified xsi:type="dcterms:W3CDTF">2021-04-26T12:22:29Z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0x010100DA362475E2DA4C45A080B11A3C2C2F90</vt:lpwstr>
  </property>
</Properties>
</file>