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1" r:id="rId2"/>
    <p:sldId id="265" r:id="rId3"/>
    <p:sldId id="1188" r:id="rId4"/>
    <p:sldId id="296" r:id="rId5"/>
    <p:sldId id="264" r:id="rId6"/>
    <p:sldId id="256" r:id="rId7"/>
    <p:sldId id="1208" r:id="rId8"/>
    <p:sldId id="1141" r:id="rId9"/>
    <p:sldId id="1233" r:id="rId10"/>
    <p:sldId id="259" r:id="rId11"/>
    <p:sldId id="262" r:id="rId12"/>
    <p:sldId id="1209" r:id="rId13"/>
    <p:sldId id="1211" r:id="rId14"/>
    <p:sldId id="1123" r:id="rId15"/>
    <p:sldId id="1125" r:id="rId16"/>
    <p:sldId id="1232" r:id="rId17"/>
    <p:sldId id="1197" r:id="rId18"/>
    <p:sldId id="1213" r:id="rId19"/>
    <p:sldId id="1228" r:id="rId20"/>
    <p:sldId id="1131" r:id="rId21"/>
    <p:sldId id="1226" r:id="rId22"/>
    <p:sldId id="1033"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660"/>
  </p:normalViewPr>
  <p:slideViewPr>
    <p:cSldViewPr snapToGrid="0">
      <p:cViewPr varScale="1">
        <p:scale>
          <a:sx n="66" d="100"/>
          <a:sy n="66" d="100"/>
        </p:scale>
        <p:origin x="4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D8B3D-3A92-4263-AD5E-393D4D4245CF}" type="datetimeFigureOut">
              <a:rPr lang="sv-SE" smtClean="0"/>
              <a:t>2023-10-16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0678C-857D-4EFD-8737-30F333C6C2E4}" type="slidenum">
              <a:rPr lang="sv-SE" smtClean="0"/>
              <a:t>‹#›</a:t>
            </a:fld>
            <a:endParaRPr lang="sv-SE"/>
          </a:p>
        </p:txBody>
      </p:sp>
    </p:spTree>
    <p:extLst>
      <p:ext uri="{BB962C8B-B14F-4D97-AF65-F5344CB8AC3E}">
        <p14:creationId xmlns:p14="http://schemas.microsoft.com/office/powerpoint/2010/main" val="84105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unktionsratt.se/vart-arbete/samverkansgrupper-inom-funktionsratt-sverig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unktionsratt.se/vart-arbete/samverkansgrupper-inom-funktionsratt-sveri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Till Facebook</a:t>
            </a:r>
            <a:endParaRPr lang="sv-SE" dirty="0"/>
          </a:p>
        </p:txBody>
      </p:sp>
      <p:sp>
        <p:nvSpPr>
          <p:cNvPr id="4" name="Platshållare för bildnummer 3"/>
          <p:cNvSpPr>
            <a:spLocks noGrp="1"/>
          </p:cNvSpPr>
          <p:nvPr>
            <p:ph type="sldNum" sz="quarter" idx="10"/>
          </p:nvPr>
        </p:nvSpPr>
        <p:spPr/>
        <p:txBody>
          <a:bodyPr/>
          <a:lstStyle/>
          <a:p>
            <a:fld id="{37DE13E2-200D-44E1-8B71-011BBFF023AA}" type="slidenum">
              <a:rPr lang="sv-SE" smtClean="0"/>
              <a:t>1</a:t>
            </a:fld>
            <a:endParaRPr lang="sv-SE"/>
          </a:p>
        </p:txBody>
      </p:sp>
    </p:spTree>
    <p:extLst>
      <p:ext uri="{BB962C8B-B14F-4D97-AF65-F5344CB8AC3E}">
        <p14:creationId xmlns:p14="http://schemas.microsoft.com/office/powerpoint/2010/main" val="2956825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3E7AB5-241D-4539-8A9F-1A8DF0C39DD1}" type="slidenum">
              <a:rPr lang="sv-SE" smtClean="0"/>
              <a:pPr/>
              <a:t>4</a:t>
            </a:fld>
            <a:endParaRPr lang="sv-SE"/>
          </a:p>
        </p:txBody>
      </p:sp>
    </p:spTree>
    <p:extLst>
      <p:ext uri="{BB962C8B-B14F-4D97-AF65-F5344CB8AC3E}">
        <p14:creationId xmlns:p14="http://schemas.microsoft.com/office/powerpoint/2010/main" val="107825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71611"/>
                </a:solidFill>
                <a:effectLst/>
                <a:latin typeface="Jost"/>
              </a:rPr>
              <a:t>God och nära vård - Omställningen till en god och nära vård syftar till att patienter och anhöriga ska känna sig delaktiga i hälso- och sjukvården  att vården ska vara lättillgänglig och ges med god kontinuitet. </a:t>
            </a:r>
          </a:p>
          <a:p>
            <a:pPr algn="l"/>
            <a:r>
              <a:rPr lang="sv-SE" b="0" i="0" dirty="0">
                <a:solidFill>
                  <a:srgbClr val="171611"/>
                </a:solidFill>
                <a:effectLst/>
                <a:latin typeface="Jost"/>
              </a:rPr>
              <a:t>För att lyckas med detta behöver hälso- och sjukvården i högre grad organiseras och bedrivas med utgångspunkt från patientens behov och förutsättningar.</a:t>
            </a:r>
          </a:p>
          <a:p>
            <a:pPr algn="l"/>
            <a:r>
              <a:rPr lang="sv-SE" b="0" i="0" dirty="0">
                <a:solidFill>
                  <a:srgbClr val="171611"/>
                </a:solidFill>
                <a:effectLst/>
                <a:latin typeface="Jost"/>
              </a:rPr>
              <a:t>Kluster -</a:t>
            </a:r>
            <a:r>
              <a:rPr lang="sv-SE" dirty="0">
                <a:hlinkClick r:id="rId3"/>
              </a:rPr>
              <a:t>Samarbetsgrupper/kluster inom Funktionsrätt Sverige - Funktionsrätt Sverige (funktionsratt.se)</a:t>
            </a:r>
            <a:endParaRPr lang="sv-SE" b="0" i="0" dirty="0">
              <a:solidFill>
                <a:srgbClr val="171611"/>
              </a:solidFill>
              <a:effectLst/>
              <a:latin typeface="Jost"/>
            </a:endParaRPr>
          </a:p>
          <a:p>
            <a:endParaRPr lang="sv-SE" dirty="0"/>
          </a:p>
        </p:txBody>
      </p:sp>
      <p:sp>
        <p:nvSpPr>
          <p:cNvPr id="4" name="Platshållare för bildnummer 3"/>
          <p:cNvSpPr>
            <a:spLocks noGrp="1"/>
          </p:cNvSpPr>
          <p:nvPr>
            <p:ph type="sldNum" sz="quarter" idx="5"/>
          </p:nvPr>
        </p:nvSpPr>
        <p:spPr/>
        <p:txBody>
          <a:bodyPr/>
          <a:lstStyle/>
          <a:p>
            <a:fld id="{6424DEC0-E37B-4F94-AE2C-D5E8CC9F10EE}" type="slidenum">
              <a:rPr lang="sv-SE" smtClean="0"/>
              <a:t>8</a:t>
            </a:fld>
            <a:endParaRPr lang="sv-SE"/>
          </a:p>
        </p:txBody>
      </p:sp>
    </p:spTree>
    <p:extLst>
      <p:ext uri="{BB962C8B-B14F-4D97-AF65-F5344CB8AC3E}">
        <p14:creationId xmlns:p14="http://schemas.microsoft.com/office/powerpoint/2010/main" val="311362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171611"/>
                </a:solidFill>
                <a:effectLst/>
                <a:latin typeface="Jost"/>
              </a:rPr>
              <a:t>God och nära vård - Omställningen till en god och nära vård syftar till att patienter och anhöriga ska känna sig delaktiga i hälso- och sjukvården  att vården ska vara lättillgänglig och ges med god kontinuitet. </a:t>
            </a:r>
          </a:p>
          <a:p>
            <a:pPr algn="l"/>
            <a:r>
              <a:rPr lang="sv-SE" b="0" i="0" dirty="0">
                <a:solidFill>
                  <a:srgbClr val="171611"/>
                </a:solidFill>
                <a:effectLst/>
                <a:latin typeface="Jost"/>
              </a:rPr>
              <a:t>För att lyckas med detta behöver hälso- och sjukvården i högre grad organiseras och bedrivas med utgångspunkt från patientens behov och förutsättningar.</a:t>
            </a:r>
          </a:p>
          <a:p>
            <a:pPr algn="l"/>
            <a:r>
              <a:rPr lang="sv-SE" b="0" i="0" dirty="0">
                <a:solidFill>
                  <a:srgbClr val="171611"/>
                </a:solidFill>
                <a:effectLst/>
                <a:latin typeface="Jost"/>
              </a:rPr>
              <a:t>Kluster -</a:t>
            </a:r>
            <a:r>
              <a:rPr lang="sv-SE" dirty="0">
                <a:hlinkClick r:id="rId3"/>
              </a:rPr>
              <a:t>Samarbetsgrupper/kluster inom Funktionsrätt Sverige - Funktionsrätt Sverige (funktionsratt.se)</a:t>
            </a:r>
            <a:endParaRPr lang="sv-SE" b="0" i="0" dirty="0">
              <a:solidFill>
                <a:srgbClr val="171611"/>
              </a:solidFill>
              <a:effectLst/>
              <a:latin typeface="Jost"/>
            </a:endParaRPr>
          </a:p>
          <a:p>
            <a:endParaRPr lang="sv-SE" dirty="0"/>
          </a:p>
        </p:txBody>
      </p:sp>
      <p:sp>
        <p:nvSpPr>
          <p:cNvPr id="4" name="Platshållare för bildnummer 3"/>
          <p:cNvSpPr>
            <a:spLocks noGrp="1"/>
          </p:cNvSpPr>
          <p:nvPr>
            <p:ph type="sldNum" sz="quarter" idx="5"/>
          </p:nvPr>
        </p:nvSpPr>
        <p:spPr/>
        <p:txBody>
          <a:bodyPr/>
          <a:lstStyle/>
          <a:p>
            <a:fld id="{6424DEC0-E37B-4F94-AE2C-D5E8CC9F10EE}" type="slidenum">
              <a:rPr lang="sv-SE" smtClean="0"/>
              <a:t>9</a:t>
            </a:fld>
            <a:endParaRPr lang="sv-SE"/>
          </a:p>
        </p:txBody>
      </p:sp>
    </p:spTree>
    <p:extLst>
      <p:ext uri="{BB962C8B-B14F-4D97-AF65-F5344CB8AC3E}">
        <p14:creationId xmlns:p14="http://schemas.microsoft.com/office/powerpoint/2010/main" val="92960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990678C-857D-4EFD-8737-30F333C6C2E4}" type="slidenum">
              <a:rPr lang="sv-SE" smtClean="0"/>
              <a:t>14</a:t>
            </a:fld>
            <a:endParaRPr lang="sv-SE"/>
          </a:p>
        </p:txBody>
      </p:sp>
    </p:spTree>
    <p:extLst>
      <p:ext uri="{BB962C8B-B14F-4D97-AF65-F5344CB8AC3E}">
        <p14:creationId xmlns:p14="http://schemas.microsoft.com/office/powerpoint/2010/main" val="2503994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 Alla kan gå utbildningen  </a:t>
            </a:r>
            <a:r>
              <a:rPr lang="sv-SE" sz="1200" b="1" dirty="0"/>
              <a:t>men</a:t>
            </a:r>
            <a:r>
              <a:rPr lang="sv-SE" sz="1200" dirty="0"/>
              <a:t> det är förbunden, föreningarna och patientgrupperna som utser sina företrädare.  </a:t>
            </a:r>
          </a:p>
          <a:p>
            <a:r>
              <a:rPr lang="sv-SE" sz="1200" dirty="0"/>
              <a:t>Hör gärna av dig till dem innan eller efter du gått utbildningen. Berätta att du är intresserad av att veta mer, bli företrädare etc.</a:t>
            </a:r>
            <a:endParaRPr lang="sv-SE" dirty="0"/>
          </a:p>
        </p:txBody>
      </p:sp>
      <p:sp>
        <p:nvSpPr>
          <p:cNvPr id="4" name="Platshållare för bildnummer 3"/>
          <p:cNvSpPr>
            <a:spLocks noGrp="1"/>
          </p:cNvSpPr>
          <p:nvPr>
            <p:ph type="sldNum" sz="quarter" idx="5"/>
          </p:nvPr>
        </p:nvSpPr>
        <p:spPr/>
        <p:txBody>
          <a:bodyPr/>
          <a:lstStyle/>
          <a:p>
            <a:fld id="{5B5C55B0-EE82-4125-A306-073AD7A15E48}" type="slidenum">
              <a:rPr lang="sv-SE" smtClean="0"/>
              <a:t>15</a:t>
            </a:fld>
            <a:endParaRPr lang="sv-SE" dirty="0"/>
          </a:p>
        </p:txBody>
      </p:sp>
    </p:spTree>
    <p:extLst>
      <p:ext uri="{BB962C8B-B14F-4D97-AF65-F5344CB8AC3E}">
        <p14:creationId xmlns:p14="http://schemas.microsoft.com/office/powerpoint/2010/main" val="184986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 Alla kan gå utbildningen  </a:t>
            </a:r>
            <a:r>
              <a:rPr lang="sv-SE" sz="1200" b="1" dirty="0"/>
              <a:t>men</a:t>
            </a:r>
            <a:r>
              <a:rPr lang="sv-SE" sz="1200" dirty="0"/>
              <a:t> det är förbunden, föreningarna och patientgrupperna som utser sina företrädare.  </a:t>
            </a:r>
          </a:p>
          <a:p>
            <a:r>
              <a:rPr lang="sv-SE" sz="1200" dirty="0"/>
              <a:t>Hör gärna av dig till dem innan eller efter du gått utbildningen. Berätta att du är intresserad av att veta mer, bli företrädare etc.</a:t>
            </a:r>
            <a:endParaRPr lang="sv-SE" dirty="0"/>
          </a:p>
        </p:txBody>
      </p:sp>
      <p:sp>
        <p:nvSpPr>
          <p:cNvPr id="4" name="Platshållare för bildnummer 3"/>
          <p:cNvSpPr>
            <a:spLocks noGrp="1"/>
          </p:cNvSpPr>
          <p:nvPr>
            <p:ph type="sldNum" sz="quarter" idx="5"/>
          </p:nvPr>
        </p:nvSpPr>
        <p:spPr/>
        <p:txBody>
          <a:bodyPr/>
          <a:lstStyle/>
          <a:p>
            <a:fld id="{5B5C55B0-EE82-4125-A306-073AD7A15E48}" type="slidenum">
              <a:rPr lang="sv-SE" smtClean="0"/>
              <a:t>16</a:t>
            </a:fld>
            <a:endParaRPr lang="sv-SE" dirty="0"/>
          </a:p>
        </p:txBody>
      </p:sp>
    </p:spTree>
    <p:extLst>
      <p:ext uri="{BB962C8B-B14F-4D97-AF65-F5344CB8AC3E}">
        <p14:creationId xmlns:p14="http://schemas.microsoft.com/office/powerpoint/2010/main" val="10289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23E7AB5-241D-4539-8A9F-1A8DF0C39DD1}" type="slidenum">
              <a:rPr lang="sv-SE" smtClean="0"/>
              <a:pPr/>
              <a:t>22</a:t>
            </a:fld>
            <a:endParaRPr lang="sv-SE"/>
          </a:p>
        </p:txBody>
      </p:sp>
    </p:spTree>
    <p:extLst>
      <p:ext uri="{BB962C8B-B14F-4D97-AF65-F5344CB8AC3E}">
        <p14:creationId xmlns:p14="http://schemas.microsoft.com/office/powerpoint/2010/main" val="18930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A5FFFA-FF55-DAAC-D0F8-160D91598D0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81D2F03-63AF-C68E-CD94-9EE6A09AE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D72E105-B49F-5336-F75A-BC652E66D042}"/>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DDD79735-A408-9B89-90B3-87AFF302960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EFA647-0C7C-DB5B-C584-9B9F9C048339}"/>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121346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B845CA-2FD4-362B-83CE-EF5CCAA8646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D877F46-3E1E-12DE-D924-EFDA733C4FE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3BF972-34D3-FEDB-934B-7E2A3EFE5E7A}"/>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D97D51C0-158E-3747-B517-27FFC31216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3B3FE53-25D2-A00E-C4DA-4774600130C4}"/>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134275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0E120A6-AECD-032B-13E7-0B43360B9EE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6323711-D37E-867E-30E5-3187CB5A4A5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504D14D-DF50-5005-7BBD-7C8CDC619644}"/>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587F789E-83CD-FDBE-8E23-CA1E06A75BE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48B2A36-355F-B97A-8D7B-A29013FE95B1}"/>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4966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E77276-55E3-A129-CBE7-DFAC07DEBC0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7109E31-765B-2956-372B-54952915AE9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870650-CFB4-68C3-F90E-74649CA72412}"/>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9F209AD2-F4F0-FD7D-D187-AC8893BBA3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AFAE865-0A16-925A-B19C-83C842EC92A2}"/>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193903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ECBA27-3F1F-F442-2475-2F52580BE0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713E9D4-14B3-15A7-6980-64E0DB2B92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37BAECE-09BC-FBF6-373E-89C76DFA814E}"/>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CF2D6F52-3400-115A-2CE1-38817732EAD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798307-9938-524D-6DC4-EFD48EF97199}"/>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128394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FF75D-5400-67E3-B865-AFF39E391C3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F380F31-599A-64BD-07F1-241610F95F9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7E6E3B7-7394-DCE0-C6FB-651EB232106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A7FA032-2336-FB90-E278-F19416572BC4}"/>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6" name="Platshållare för sidfot 5">
            <a:extLst>
              <a:ext uri="{FF2B5EF4-FFF2-40B4-BE49-F238E27FC236}">
                <a16:creationId xmlns:a16="http://schemas.microsoft.com/office/drawing/2014/main" id="{03189966-3F7F-1824-FF0F-256F4617271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E768C1-271F-9A21-3BC1-C4FA0DB9D15A}"/>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93777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8420C0-7026-F650-C41F-048DDA1D9A5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265179B-C898-F9EB-D622-77FE8B2BC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A89570A-34FA-B958-A051-75588E5656A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829F7E8C-3C94-1FB7-EA4E-785C67FE5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929222C-1085-C3D9-E225-AEF66BFAA74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F716B4A-510E-8ECC-0BBD-E52AF376E185}"/>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8" name="Platshållare för sidfot 7">
            <a:extLst>
              <a:ext uri="{FF2B5EF4-FFF2-40B4-BE49-F238E27FC236}">
                <a16:creationId xmlns:a16="http://schemas.microsoft.com/office/drawing/2014/main" id="{FD065283-97D8-8E7F-5009-9CDE9EC41CA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159AB3BA-472E-0815-ABBC-4D8BBF3D99E6}"/>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129421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BFE7E6-A22F-51F4-AB7C-B56613D779C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ED30729-8228-97D2-7D28-2E589A502A83}"/>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4" name="Platshållare för sidfot 3">
            <a:extLst>
              <a:ext uri="{FF2B5EF4-FFF2-40B4-BE49-F238E27FC236}">
                <a16:creationId xmlns:a16="http://schemas.microsoft.com/office/drawing/2014/main" id="{6D14AB5B-DBCB-D06D-4768-DFED4D67C70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1C4E4D9-5FBB-1F08-7627-74A5F6E8926E}"/>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273943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F96699B6-F190-837C-4E2C-DE465F2569BE}"/>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3" name="Platshållare för sidfot 2">
            <a:extLst>
              <a:ext uri="{FF2B5EF4-FFF2-40B4-BE49-F238E27FC236}">
                <a16:creationId xmlns:a16="http://schemas.microsoft.com/office/drawing/2014/main" id="{F1150540-35EF-209E-AA42-BE2A4A9F3F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E439029-A1EB-17C2-C115-ABC09812D3A8}"/>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6705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B49B73-C4B0-8414-5E3E-6125D9CD2F5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306C22C-B5B8-B77A-4D89-13CA55BB8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B1741B9-2928-9772-631F-BAC8E4A18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80F1718-AE29-53A5-4412-1F695657F79F}"/>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6" name="Platshållare för sidfot 5">
            <a:extLst>
              <a:ext uri="{FF2B5EF4-FFF2-40B4-BE49-F238E27FC236}">
                <a16:creationId xmlns:a16="http://schemas.microsoft.com/office/drawing/2014/main" id="{E55BE285-806F-D893-8CC9-9B653AF5832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3F31E45-D979-CC6A-F976-4AB1CA9B2E0B}"/>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293678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B6EBFB-5A35-DAED-154D-094EC43E1A5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A73237D-FC1D-15E5-1C25-249C1EA2B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49CCA91-CEAA-390E-28D4-000DFE9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862FA57-2D44-724D-F11A-E8D8C724607D}"/>
              </a:ext>
            </a:extLst>
          </p:cNvPr>
          <p:cNvSpPr>
            <a:spLocks noGrp="1"/>
          </p:cNvSpPr>
          <p:nvPr>
            <p:ph type="dt" sz="half" idx="10"/>
          </p:nvPr>
        </p:nvSpPr>
        <p:spPr/>
        <p:txBody>
          <a:bodyPr/>
          <a:lstStyle/>
          <a:p>
            <a:fld id="{038C9104-3ABA-4746-9E16-56BF38A6110E}" type="datetimeFigureOut">
              <a:rPr lang="sv-SE" smtClean="0"/>
              <a:t>2023-10-16</a:t>
            </a:fld>
            <a:endParaRPr lang="sv-SE"/>
          </a:p>
        </p:txBody>
      </p:sp>
      <p:sp>
        <p:nvSpPr>
          <p:cNvPr id="6" name="Platshållare för sidfot 5">
            <a:extLst>
              <a:ext uri="{FF2B5EF4-FFF2-40B4-BE49-F238E27FC236}">
                <a16:creationId xmlns:a16="http://schemas.microsoft.com/office/drawing/2014/main" id="{A1EFAD00-EAC9-A51F-BBC7-26AD322E32A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9DD732F-C805-DA64-7BC5-863C959D7D9E}"/>
              </a:ext>
            </a:extLst>
          </p:cNvPr>
          <p:cNvSpPr>
            <a:spLocks noGrp="1"/>
          </p:cNvSpPr>
          <p:nvPr>
            <p:ph type="sldNum" sz="quarter" idx="12"/>
          </p:nvPr>
        </p:nvSpPr>
        <p:spPr/>
        <p:txBody>
          <a:bodyPr/>
          <a:lstStyle/>
          <a:p>
            <a:fld id="{11477359-B1B2-4FBE-9E41-0117DD330C0A}" type="slidenum">
              <a:rPr lang="sv-SE" smtClean="0"/>
              <a:t>‹#›</a:t>
            </a:fld>
            <a:endParaRPr lang="sv-SE"/>
          </a:p>
        </p:txBody>
      </p:sp>
    </p:spTree>
    <p:extLst>
      <p:ext uri="{BB962C8B-B14F-4D97-AF65-F5344CB8AC3E}">
        <p14:creationId xmlns:p14="http://schemas.microsoft.com/office/powerpoint/2010/main" val="77599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6CB0C21-4C3D-2393-D4D4-053D7BD82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E00A78D-F34D-7A06-B4F0-4830DC50CB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3C8B2F4-0B34-148C-7994-E6F200444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C9104-3ABA-4746-9E16-56BF38A6110E}" type="datetimeFigureOut">
              <a:rPr lang="sv-SE" smtClean="0"/>
              <a:t>2023-10-16</a:t>
            </a:fld>
            <a:endParaRPr lang="sv-SE"/>
          </a:p>
        </p:txBody>
      </p:sp>
      <p:sp>
        <p:nvSpPr>
          <p:cNvPr id="5" name="Platshållare för sidfot 4">
            <a:extLst>
              <a:ext uri="{FF2B5EF4-FFF2-40B4-BE49-F238E27FC236}">
                <a16:creationId xmlns:a16="http://schemas.microsoft.com/office/drawing/2014/main" id="{75BFC640-FC31-2AB2-9452-4449026604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CCDF742-4C77-B8FE-05F4-9F624B099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77359-B1B2-4FBE-9E41-0117DD330C0A}" type="slidenum">
              <a:rPr lang="sv-SE" smtClean="0"/>
              <a:t>‹#›</a:t>
            </a:fld>
            <a:endParaRPr lang="sv-SE"/>
          </a:p>
        </p:txBody>
      </p:sp>
    </p:spTree>
    <p:extLst>
      <p:ext uri="{BB962C8B-B14F-4D97-AF65-F5344CB8AC3E}">
        <p14:creationId xmlns:p14="http://schemas.microsoft.com/office/powerpoint/2010/main" val="1754530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png"/><Relationship Id="rId39" Type="http://schemas.openxmlformats.org/officeDocument/2006/relationships/image" Target="../media/image37.png"/><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jpg"/><Relationship Id="rId55" Type="http://schemas.openxmlformats.org/officeDocument/2006/relationships/image" Target="../media/image53.png"/><Relationship Id="rId7" Type="http://schemas.openxmlformats.org/officeDocument/2006/relationships/image" Target="../media/image5.jpeg"/><Relationship Id="rId2" Type="http://schemas.openxmlformats.org/officeDocument/2006/relationships/notesSlide" Target="../notesSlides/notesSlide1.xml"/><Relationship Id="rId16" Type="http://schemas.openxmlformats.org/officeDocument/2006/relationships/image" Target="../media/image14.jpeg"/><Relationship Id="rId29" Type="http://schemas.openxmlformats.org/officeDocument/2006/relationships/image" Target="../media/image27.jpg"/><Relationship Id="rId11" Type="http://schemas.openxmlformats.org/officeDocument/2006/relationships/image" Target="../media/image9.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image" Target="../media/image35.png"/><Relationship Id="rId40" Type="http://schemas.openxmlformats.org/officeDocument/2006/relationships/image" Target="../media/image38.png"/><Relationship Id="rId45" Type="http://schemas.openxmlformats.org/officeDocument/2006/relationships/image" Target="../media/image43.png"/><Relationship Id="rId53"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jp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gif"/><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image" Target="../media/image33.png"/><Relationship Id="rId43" Type="http://schemas.openxmlformats.org/officeDocument/2006/relationships/image" Target="../media/image41.png"/><Relationship Id="rId48" Type="http://schemas.openxmlformats.org/officeDocument/2006/relationships/image" Target="../media/image46.png"/><Relationship Id="rId8" Type="http://schemas.openxmlformats.org/officeDocument/2006/relationships/image" Target="../media/image6.jpe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gif"/><Relationship Id="rId17" Type="http://schemas.openxmlformats.org/officeDocument/2006/relationships/image" Target="../media/image15.jpeg"/><Relationship Id="rId25" Type="http://schemas.openxmlformats.org/officeDocument/2006/relationships/image" Target="../media/image23.jp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gif"/><Relationship Id="rId41" Type="http://schemas.openxmlformats.org/officeDocument/2006/relationships/image" Target="../media/image39.png"/><Relationship Id="rId54"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jpe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png"/><Relationship Id="rId36" Type="http://schemas.openxmlformats.org/officeDocument/2006/relationships/image" Target="../media/image34.png"/><Relationship Id="rId49" Type="http://schemas.openxmlformats.org/officeDocument/2006/relationships/image" Target="../media/image47.png"/></Relationships>
</file>

<file path=ppt/slides/_rels/slide1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funktionsratt.se/utbildn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unktionsratt.se/utbildning/bonusmaterial-till-patientforetradarutbildnin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Bildobjekt 31" descr="Psoriasis.png"/>
          <p:cNvPicPr>
            <a:picLocks noChangeAspect="1"/>
          </p:cNvPicPr>
          <p:nvPr/>
        </p:nvPicPr>
        <p:blipFill>
          <a:blip r:embed="rId3" cstate="print"/>
          <a:stretch>
            <a:fillRect/>
          </a:stretch>
        </p:blipFill>
        <p:spPr>
          <a:xfrm>
            <a:off x="6705565" y="5313344"/>
            <a:ext cx="1476306" cy="334917"/>
          </a:xfrm>
          <a:prstGeom prst="rect">
            <a:avLst/>
          </a:prstGeom>
        </p:spPr>
      </p:pic>
      <p:pic>
        <p:nvPicPr>
          <p:cNvPr id="4" name="Bildobjekt 3" descr="afasiforbundet.jpg"/>
          <p:cNvPicPr>
            <a:picLocks noChangeAspect="1"/>
          </p:cNvPicPr>
          <p:nvPr/>
        </p:nvPicPr>
        <p:blipFill>
          <a:blip r:embed="rId4" cstate="print"/>
          <a:stretch>
            <a:fillRect/>
          </a:stretch>
        </p:blipFill>
        <p:spPr>
          <a:xfrm>
            <a:off x="1545908" y="4038694"/>
            <a:ext cx="1018828" cy="557057"/>
          </a:xfrm>
          <a:prstGeom prst="rect">
            <a:avLst/>
          </a:prstGeom>
        </p:spPr>
      </p:pic>
      <p:pic>
        <p:nvPicPr>
          <p:cNvPr id="7" name="Bildobjekt 6" descr="attention.png"/>
          <p:cNvPicPr>
            <a:picLocks noChangeAspect="1"/>
          </p:cNvPicPr>
          <p:nvPr/>
        </p:nvPicPr>
        <p:blipFill>
          <a:blip r:embed="rId5" cstate="print"/>
          <a:stretch>
            <a:fillRect/>
          </a:stretch>
        </p:blipFill>
        <p:spPr>
          <a:xfrm>
            <a:off x="9336950" y="5115968"/>
            <a:ext cx="1200268" cy="231631"/>
          </a:xfrm>
          <a:prstGeom prst="rect">
            <a:avLst/>
          </a:prstGeom>
        </p:spPr>
      </p:pic>
      <p:pic>
        <p:nvPicPr>
          <p:cNvPr id="11" name="Bildobjekt 10" descr="celiaki.jpg"/>
          <p:cNvPicPr>
            <a:picLocks noChangeAspect="1"/>
          </p:cNvPicPr>
          <p:nvPr/>
        </p:nvPicPr>
        <p:blipFill>
          <a:blip r:embed="rId6" cstate="print"/>
          <a:stretch>
            <a:fillRect/>
          </a:stretch>
        </p:blipFill>
        <p:spPr>
          <a:xfrm>
            <a:off x="2361204" y="6211002"/>
            <a:ext cx="1086290" cy="470726"/>
          </a:xfrm>
          <a:prstGeom prst="rect">
            <a:avLst/>
          </a:prstGeom>
        </p:spPr>
      </p:pic>
      <p:pic>
        <p:nvPicPr>
          <p:cNvPr id="15" name="Bildobjekt 14" descr="Epilepsi.jpg"/>
          <p:cNvPicPr>
            <a:picLocks noChangeAspect="1"/>
          </p:cNvPicPr>
          <p:nvPr/>
        </p:nvPicPr>
        <p:blipFill>
          <a:blip r:embed="rId7" cstate="print"/>
          <a:stretch>
            <a:fillRect/>
          </a:stretch>
        </p:blipFill>
        <p:spPr>
          <a:xfrm>
            <a:off x="5203265" y="6106728"/>
            <a:ext cx="708753" cy="708753"/>
          </a:xfrm>
          <a:prstGeom prst="rect">
            <a:avLst/>
          </a:prstGeom>
        </p:spPr>
      </p:pic>
      <p:pic>
        <p:nvPicPr>
          <p:cNvPr id="18" name="Bildobjekt 17" descr="FUB_Logo_2007.jpg"/>
          <p:cNvPicPr>
            <a:picLocks noChangeAspect="1"/>
          </p:cNvPicPr>
          <p:nvPr/>
        </p:nvPicPr>
        <p:blipFill rotWithShape="1">
          <a:blip r:embed="rId8" cstate="print"/>
          <a:srcRect t="13226" b="8135"/>
          <a:stretch/>
        </p:blipFill>
        <p:spPr>
          <a:xfrm>
            <a:off x="5700918" y="4470166"/>
            <a:ext cx="903108" cy="449296"/>
          </a:xfrm>
          <a:prstGeom prst="rect">
            <a:avLst/>
          </a:prstGeom>
        </p:spPr>
      </p:pic>
      <p:pic>
        <p:nvPicPr>
          <p:cNvPr id="21" name="Bildobjekt 20" descr="hjarnkraft.jpg"/>
          <p:cNvPicPr>
            <a:picLocks noChangeAspect="1"/>
          </p:cNvPicPr>
          <p:nvPr/>
        </p:nvPicPr>
        <p:blipFill>
          <a:blip r:embed="rId9" cstate="print"/>
          <a:stretch>
            <a:fillRect/>
          </a:stretch>
        </p:blipFill>
        <p:spPr>
          <a:xfrm>
            <a:off x="2535010" y="4533737"/>
            <a:ext cx="1188884" cy="355491"/>
          </a:xfrm>
          <a:prstGeom prst="rect">
            <a:avLst/>
          </a:prstGeom>
        </p:spPr>
      </p:pic>
      <p:pic>
        <p:nvPicPr>
          <p:cNvPr id="31" name="Bildobjekt 30" descr="PIO.jpg"/>
          <p:cNvPicPr>
            <a:picLocks noChangeAspect="1"/>
          </p:cNvPicPr>
          <p:nvPr/>
        </p:nvPicPr>
        <p:blipFill>
          <a:blip r:embed="rId10" cstate="print"/>
          <a:stretch>
            <a:fillRect/>
          </a:stretch>
        </p:blipFill>
        <p:spPr>
          <a:xfrm>
            <a:off x="4104793" y="5079648"/>
            <a:ext cx="748344" cy="311810"/>
          </a:xfrm>
          <a:prstGeom prst="rect">
            <a:avLst/>
          </a:prstGeom>
        </p:spPr>
      </p:pic>
      <p:pic>
        <p:nvPicPr>
          <p:cNvPr id="35" name="Bildobjekt 34" descr="RSMH.jpg"/>
          <p:cNvPicPr>
            <a:picLocks noChangeAspect="1"/>
          </p:cNvPicPr>
          <p:nvPr/>
        </p:nvPicPr>
        <p:blipFill>
          <a:blip r:embed="rId11" cstate="print"/>
          <a:stretch>
            <a:fillRect/>
          </a:stretch>
        </p:blipFill>
        <p:spPr>
          <a:xfrm>
            <a:off x="5871404" y="5959247"/>
            <a:ext cx="815303" cy="229908"/>
          </a:xfrm>
          <a:prstGeom prst="rect">
            <a:avLst/>
          </a:prstGeom>
        </p:spPr>
      </p:pic>
      <p:pic>
        <p:nvPicPr>
          <p:cNvPr id="36" name="Bildobjekt 35" descr="RTP.gif"/>
          <p:cNvPicPr>
            <a:picLocks noChangeAspect="1"/>
          </p:cNvPicPr>
          <p:nvPr/>
        </p:nvPicPr>
        <p:blipFill>
          <a:blip r:embed="rId12" cstate="print"/>
          <a:stretch>
            <a:fillRect/>
          </a:stretch>
        </p:blipFill>
        <p:spPr>
          <a:xfrm>
            <a:off x="3073543" y="4701227"/>
            <a:ext cx="1098543" cy="544279"/>
          </a:xfrm>
          <a:prstGeom prst="rect">
            <a:avLst/>
          </a:prstGeom>
        </p:spPr>
      </p:pic>
      <p:pic>
        <p:nvPicPr>
          <p:cNvPr id="37" name="Bildobjekt 36" descr="Sallsynta.jpg"/>
          <p:cNvPicPr>
            <a:picLocks noChangeAspect="1"/>
          </p:cNvPicPr>
          <p:nvPr/>
        </p:nvPicPr>
        <p:blipFill>
          <a:blip r:embed="rId13" cstate="print"/>
          <a:stretch>
            <a:fillRect/>
          </a:stretch>
        </p:blipFill>
        <p:spPr>
          <a:xfrm>
            <a:off x="8832015" y="6053722"/>
            <a:ext cx="805631" cy="805631"/>
          </a:xfrm>
          <a:prstGeom prst="rect">
            <a:avLst/>
          </a:prstGeom>
        </p:spPr>
      </p:pic>
      <p:pic>
        <p:nvPicPr>
          <p:cNvPr id="38" name="Bildobjekt 37" descr="schizofreni.gif"/>
          <p:cNvPicPr>
            <a:picLocks noChangeAspect="1"/>
          </p:cNvPicPr>
          <p:nvPr/>
        </p:nvPicPr>
        <p:blipFill>
          <a:blip r:embed="rId14" cstate="print"/>
          <a:stretch>
            <a:fillRect/>
          </a:stretch>
        </p:blipFill>
        <p:spPr>
          <a:xfrm>
            <a:off x="6802796" y="5771591"/>
            <a:ext cx="2195279" cy="323163"/>
          </a:xfrm>
          <a:prstGeom prst="rect">
            <a:avLst/>
          </a:prstGeom>
        </p:spPr>
      </p:pic>
      <p:pic>
        <p:nvPicPr>
          <p:cNvPr id="43" name="Bildobjekt 42" descr="Tandvårdsskadef.png"/>
          <p:cNvPicPr>
            <a:picLocks noChangeAspect="1"/>
          </p:cNvPicPr>
          <p:nvPr/>
        </p:nvPicPr>
        <p:blipFill>
          <a:blip r:embed="rId15" cstate="print"/>
          <a:stretch>
            <a:fillRect/>
          </a:stretch>
        </p:blipFill>
        <p:spPr>
          <a:xfrm>
            <a:off x="9806387" y="6053722"/>
            <a:ext cx="675843" cy="675843"/>
          </a:xfrm>
          <a:prstGeom prst="rect">
            <a:avLst/>
          </a:prstGeom>
        </p:spPr>
      </p:pic>
      <p:pic>
        <p:nvPicPr>
          <p:cNvPr id="2" name="Bildobjekt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00267" y="4283455"/>
            <a:ext cx="956034" cy="316335"/>
          </a:xfrm>
          <a:prstGeom prst="rect">
            <a:avLst/>
          </a:prstGeom>
        </p:spPr>
      </p:pic>
      <p:pic>
        <p:nvPicPr>
          <p:cNvPr id="3" name="Bildobjekt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52674" y="4089009"/>
            <a:ext cx="1510682" cy="322907"/>
          </a:xfrm>
          <a:prstGeom prst="rect">
            <a:avLst/>
          </a:prstGeom>
        </p:spPr>
      </p:pic>
      <p:pic>
        <p:nvPicPr>
          <p:cNvPr id="24" name="Bildobjekt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47349" y="6224165"/>
            <a:ext cx="1314412" cy="547414"/>
          </a:xfrm>
          <a:prstGeom prst="rect">
            <a:avLst/>
          </a:prstGeom>
        </p:spPr>
      </p:pic>
      <p:pic>
        <p:nvPicPr>
          <p:cNvPr id="20" name="Bildobjekt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25401" y="4558216"/>
            <a:ext cx="957231" cy="384217"/>
          </a:xfrm>
          <a:prstGeom prst="rect">
            <a:avLst/>
          </a:prstGeom>
        </p:spPr>
      </p:pic>
      <p:pic>
        <p:nvPicPr>
          <p:cNvPr id="12" name="Bildobjekt 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86095" y="6211003"/>
            <a:ext cx="1506263" cy="566713"/>
          </a:xfrm>
          <a:prstGeom prst="rect">
            <a:avLst/>
          </a:prstGeom>
        </p:spPr>
      </p:pic>
      <p:pic>
        <p:nvPicPr>
          <p:cNvPr id="5" name="Bildobjekt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69212" y="5089986"/>
            <a:ext cx="1634989" cy="160359"/>
          </a:xfrm>
          <a:prstGeom prst="rect">
            <a:avLst/>
          </a:prstGeom>
        </p:spPr>
      </p:pic>
      <p:pic>
        <p:nvPicPr>
          <p:cNvPr id="39" name="Bildobjekt 3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85596" y="3370817"/>
            <a:ext cx="592550" cy="608897"/>
          </a:xfrm>
          <a:prstGeom prst="rect">
            <a:avLst/>
          </a:prstGeom>
        </p:spPr>
      </p:pic>
      <p:pic>
        <p:nvPicPr>
          <p:cNvPr id="9" name="Bildobjekt 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956839" y="4599790"/>
            <a:ext cx="776469" cy="650555"/>
          </a:xfrm>
          <a:prstGeom prst="rect">
            <a:avLst/>
          </a:prstGeom>
        </p:spPr>
      </p:pic>
      <p:pic>
        <p:nvPicPr>
          <p:cNvPr id="16" name="Bildobjekt 1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495764" y="4757341"/>
            <a:ext cx="910318" cy="270566"/>
          </a:xfrm>
          <a:prstGeom prst="rect">
            <a:avLst/>
          </a:prstGeom>
        </p:spPr>
      </p:pic>
      <p:pic>
        <p:nvPicPr>
          <p:cNvPr id="19" name="Bildobjekt 18"/>
          <p:cNvPicPr>
            <a:picLocks noChangeAspect="1"/>
          </p:cNvPicPr>
          <p:nvPr/>
        </p:nvPicPr>
        <p:blipFill rotWithShape="1">
          <a:blip r:embed="rId25">
            <a:extLst>
              <a:ext uri="{28A0092B-C50C-407E-A947-70E740481C1C}">
                <a14:useLocalDpi xmlns:a14="http://schemas.microsoft.com/office/drawing/2010/main" val="0"/>
              </a:ext>
            </a:extLst>
          </a:blip>
          <a:srcRect l="427" t="20353" r="46459" b="57412"/>
          <a:stretch/>
        </p:blipFill>
        <p:spPr>
          <a:xfrm>
            <a:off x="5285317" y="5564148"/>
            <a:ext cx="1355276" cy="271055"/>
          </a:xfrm>
          <a:prstGeom prst="rect">
            <a:avLst/>
          </a:prstGeom>
        </p:spPr>
      </p:pic>
      <p:pic>
        <p:nvPicPr>
          <p:cNvPr id="25" name="Bildobjekt 2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019442" y="4267037"/>
            <a:ext cx="624737" cy="399831"/>
          </a:xfrm>
          <a:prstGeom prst="rect">
            <a:avLst/>
          </a:prstGeom>
        </p:spPr>
      </p:pic>
      <p:pic>
        <p:nvPicPr>
          <p:cNvPr id="45" name="Bildobjekt 4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197305" y="5941191"/>
            <a:ext cx="885181" cy="837334"/>
          </a:xfrm>
          <a:prstGeom prst="rect">
            <a:avLst/>
          </a:prstGeom>
        </p:spPr>
      </p:pic>
      <p:pic>
        <p:nvPicPr>
          <p:cNvPr id="40" name="Bildobjekt 3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460441" y="4218820"/>
            <a:ext cx="1153297" cy="261062"/>
          </a:xfrm>
          <a:prstGeom prst="rect">
            <a:avLst/>
          </a:prstGeom>
        </p:spPr>
      </p:pic>
      <p:pic>
        <p:nvPicPr>
          <p:cNvPr id="27" name="Bildobjekt 26"/>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572978" y="3322754"/>
            <a:ext cx="654578" cy="628395"/>
          </a:xfrm>
          <a:prstGeom prst="rect">
            <a:avLst/>
          </a:prstGeom>
        </p:spPr>
      </p:pic>
      <p:pic>
        <p:nvPicPr>
          <p:cNvPr id="33" name="Bildobjekt 32" descr="RCF.jpg"/>
          <p:cNvPicPr>
            <a:picLocks noChangeAspect="1"/>
          </p:cNvPicPr>
          <p:nvPr/>
        </p:nvPicPr>
        <p:blipFill>
          <a:blip r:embed="rId30" cstate="print"/>
          <a:stretch>
            <a:fillRect/>
          </a:stretch>
        </p:blipFill>
        <p:spPr>
          <a:xfrm>
            <a:off x="2741637" y="5483481"/>
            <a:ext cx="663813" cy="623246"/>
          </a:xfrm>
          <a:prstGeom prst="rect">
            <a:avLst/>
          </a:prstGeom>
        </p:spPr>
      </p:pic>
      <p:pic>
        <p:nvPicPr>
          <p:cNvPr id="41" name="Bildobjekt 40" descr="stamning.png"/>
          <p:cNvPicPr>
            <a:picLocks noChangeAspect="1"/>
          </p:cNvPicPr>
          <p:nvPr/>
        </p:nvPicPr>
        <p:blipFill>
          <a:blip r:embed="rId31" cstate="print"/>
          <a:stretch>
            <a:fillRect/>
          </a:stretch>
        </p:blipFill>
        <p:spPr>
          <a:xfrm>
            <a:off x="3524232" y="6231823"/>
            <a:ext cx="565554" cy="546702"/>
          </a:xfrm>
          <a:prstGeom prst="rect">
            <a:avLst/>
          </a:prstGeom>
        </p:spPr>
      </p:pic>
      <p:pic>
        <p:nvPicPr>
          <p:cNvPr id="46" name="Bildobjekt 4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429113" y="5288731"/>
            <a:ext cx="813532" cy="764991"/>
          </a:xfrm>
          <a:prstGeom prst="rect">
            <a:avLst/>
          </a:prstGeom>
        </p:spPr>
      </p:pic>
      <p:pic>
        <p:nvPicPr>
          <p:cNvPr id="14" name="Bildobjekt 13">
            <a:extLst>
              <a:ext uri="{FF2B5EF4-FFF2-40B4-BE49-F238E27FC236}">
                <a16:creationId xmlns:a16="http://schemas.microsoft.com/office/drawing/2014/main" id="{1457AE30-5B53-472C-A6DD-9AA03C26648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9591346" y="3429930"/>
            <a:ext cx="888906" cy="390699"/>
          </a:xfrm>
          <a:prstGeom prst="rect">
            <a:avLst/>
          </a:prstGeom>
        </p:spPr>
      </p:pic>
      <p:pic>
        <p:nvPicPr>
          <p:cNvPr id="47" name="Bildobjekt 46">
            <a:extLst>
              <a:ext uri="{FF2B5EF4-FFF2-40B4-BE49-F238E27FC236}">
                <a16:creationId xmlns:a16="http://schemas.microsoft.com/office/drawing/2014/main" id="{6DAEC8B0-5668-4172-AE84-F120A61A291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234829" y="3947461"/>
            <a:ext cx="908592" cy="268943"/>
          </a:xfrm>
          <a:prstGeom prst="rect">
            <a:avLst/>
          </a:prstGeom>
        </p:spPr>
      </p:pic>
      <p:pic>
        <p:nvPicPr>
          <p:cNvPr id="48" name="Bildobjekt 47">
            <a:extLst>
              <a:ext uri="{FF2B5EF4-FFF2-40B4-BE49-F238E27FC236}">
                <a16:creationId xmlns:a16="http://schemas.microsoft.com/office/drawing/2014/main" id="{EBABDEF6-265E-41BC-9EC2-90637EAD9E54}"/>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049764" y="3936806"/>
            <a:ext cx="440620" cy="471077"/>
          </a:xfrm>
          <a:prstGeom prst="rect">
            <a:avLst/>
          </a:prstGeom>
        </p:spPr>
      </p:pic>
      <p:pic>
        <p:nvPicPr>
          <p:cNvPr id="49" name="Bildobjekt 48">
            <a:extLst>
              <a:ext uri="{FF2B5EF4-FFF2-40B4-BE49-F238E27FC236}">
                <a16:creationId xmlns:a16="http://schemas.microsoft.com/office/drawing/2014/main" id="{4C34993B-9CF7-4408-AFCC-FEB2CDB61FF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8032518" y="4448020"/>
            <a:ext cx="704609" cy="157182"/>
          </a:xfrm>
          <a:prstGeom prst="rect">
            <a:avLst/>
          </a:prstGeom>
        </p:spPr>
      </p:pic>
      <p:pic>
        <p:nvPicPr>
          <p:cNvPr id="30" name="Bildobjekt 29">
            <a:extLst>
              <a:ext uri="{FF2B5EF4-FFF2-40B4-BE49-F238E27FC236}">
                <a16:creationId xmlns:a16="http://schemas.microsoft.com/office/drawing/2014/main" id="{9EDEA6F6-8063-4FDF-9F3B-A9C6B694A75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366381" y="5486564"/>
            <a:ext cx="1137607" cy="426221"/>
          </a:xfrm>
          <a:prstGeom prst="rect">
            <a:avLst/>
          </a:prstGeom>
        </p:spPr>
      </p:pic>
      <p:pic>
        <p:nvPicPr>
          <p:cNvPr id="51" name="Bildobjekt 50">
            <a:extLst>
              <a:ext uri="{FF2B5EF4-FFF2-40B4-BE49-F238E27FC236}">
                <a16:creationId xmlns:a16="http://schemas.microsoft.com/office/drawing/2014/main" id="{5CAFBA3E-D4A0-48DF-9466-0E509EE056D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08924" y="4666868"/>
            <a:ext cx="439749" cy="619557"/>
          </a:xfrm>
          <a:prstGeom prst="rect">
            <a:avLst/>
          </a:prstGeom>
        </p:spPr>
      </p:pic>
      <p:pic>
        <p:nvPicPr>
          <p:cNvPr id="10" name="Bildobjekt 9"/>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664071" y="6213370"/>
            <a:ext cx="800327" cy="292977"/>
          </a:xfrm>
          <a:prstGeom prst="rect">
            <a:avLst/>
          </a:prstGeom>
        </p:spPr>
      </p:pic>
      <p:pic>
        <p:nvPicPr>
          <p:cNvPr id="13" name="Bildobjekt 1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153956" y="4478467"/>
            <a:ext cx="673477" cy="400383"/>
          </a:xfrm>
          <a:prstGeom prst="rect">
            <a:avLst/>
          </a:prstGeom>
        </p:spPr>
      </p:pic>
      <p:pic>
        <p:nvPicPr>
          <p:cNvPr id="22" name="Bildobjekt 21"/>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245250" y="3383624"/>
            <a:ext cx="1689934" cy="308429"/>
          </a:xfrm>
          <a:prstGeom prst="rect">
            <a:avLst/>
          </a:prstGeom>
        </p:spPr>
      </p:pic>
      <p:pic>
        <p:nvPicPr>
          <p:cNvPr id="23" name="Bildobjekt 2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319104" y="4836548"/>
            <a:ext cx="855165" cy="855165"/>
          </a:xfrm>
          <a:prstGeom prst="rect">
            <a:avLst/>
          </a:prstGeom>
        </p:spPr>
      </p:pic>
      <p:pic>
        <p:nvPicPr>
          <p:cNvPr id="26" name="Bildobjekt 25">
            <a:extLst>
              <a:ext uri="{FF2B5EF4-FFF2-40B4-BE49-F238E27FC236}">
                <a16:creationId xmlns:a16="http://schemas.microsoft.com/office/drawing/2014/main" id="{78D7CA2D-3FD1-4F54-8BD7-2225DE25E6F3}"/>
              </a:ext>
            </a:extLst>
          </p:cNvPr>
          <p:cNvPicPr>
            <a:picLocks noChangeAspect="1"/>
          </p:cNvPicPr>
          <p:nvPr/>
        </p:nvPicPr>
        <p:blipFill>
          <a:blip r:embed="rId43"/>
          <a:stretch>
            <a:fillRect/>
          </a:stretch>
        </p:blipFill>
        <p:spPr>
          <a:xfrm>
            <a:off x="5030017" y="3343616"/>
            <a:ext cx="1062347" cy="417037"/>
          </a:xfrm>
          <a:prstGeom prst="rect">
            <a:avLst/>
          </a:prstGeom>
        </p:spPr>
      </p:pic>
      <p:pic>
        <p:nvPicPr>
          <p:cNvPr id="34" name="Bildobjekt 33">
            <a:extLst>
              <a:ext uri="{FF2B5EF4-FFF2-40B4-BE49-F238E27FC236}">
                <a16:creationId xmlns:a16="http://schemas.microsoft.com/office/drawing/2014/main" id="{2B3F91D3-1EA9-4D19-90B2-7E6BDC74BE76}"/>
              </a:ext>
            </a:extLst>
          </p:cNvPr>
          <p:cNvPicPr>
            <a:picLocks noChangeAspect="1"/>
          </p:cNvPicPr>
          <p:nvPr/>
        </p:nvPicPr>
        <p:blipFill>
          <a:blip r:embed="rId44"/>
          <a:stretch>
            <a:fillRect/>
          </a:stretch>
        </p:blipFill>
        <p:spPr>
          <a:xfrm>
            <a:off x="7261761" y="3424410"/>
            <a:ext cx="439750" cy="663290"/>
          </a:xfrm>
          <a:prstGeom prst="rect">
            <a:avLst/>
          </a:prstGeom>
        </p:spPr>
      </p:pic>
      <p:pic>
        <p:nvPicPr>
          <p:cNvPr id="44" name="Bildobjekt 43">
            <a:extLst>
              <a:ext uri="{FF2B5EF4-FFF2-40B4-BE49-F238E27FC236}">
                <a16:creationId xmlns:a16="http://schemas.microsoft.com/office/drawing/2014/main" id="{DC6680C6-1344-449F-8AD4-78E827088E0B}"/>
              </a:ext>
            </a:extLst>
          </p:cNvPr>
          <p:cNvPicPr>
            <a:picLocks noChangeAspect="1"/>
          </p:cNvPicPr>
          <p:nvPr/>
        </p:nvPicPr>
        <p:blipFill>
          <a:blip r:embed="rId45"/>
          <a:stretch>
            <a:fillRect/>
          </a:stretch>
        </p:blipFill>
        <p:spPr>
          <a:xfrm>
            <a:off x="3639647" y="3736725"/>
            <a:ext cx="1324244" cy="429604"/>
          </a:xfrm>
          <a:prstGeom prst="rect">
            <a:avLst/>
          </a:prstGeom>
        </p:spPr>
      </p:pic>
      <p:pic>
        <p:nvPicPr>
          <p:cNvPr id="50" name="Bildobjekt 49">
            <a:extLst>
              <a:ext uri="{FF2B5EF4-FFF2-40B4-BE49-F238E27FC236}">
                <a16:creationId xmlns:a16="http://schemas.microsoft.com/office/drawing/2014/main" id="{C07F2042-C571-4096-973F-24C7E3C9FE4B}"/>
              </a:ext>
            </a:extLst>
          </p:cNvPr>
          <p:cNvPicPr>
            <a:picLocks noChangeAspect="1"/>
          </p:cNvPicPr>
          <p:nvPr/>
        </p:nvPicPr>
        <p:blipFill>
          <a:blip r:embed="rId46"/>
          <a:stretch>
            <a:fillRect/>
          </a:stretch>
        </p:blipFill>
        <p:spPr>
          <a:xfrm>
            <a:off x="1620021" y="3801767"/>
            <a:ext cx="1592572" cy="222094"/>
          </a:xfrm>
          <a:prstGeom prst="rect">
            <a:avLst/>
          </a:prstGeom>
        </p:spPr>
      </p:pic>
      <p:pic>
        <p:nvPicPr>
          <p:cNvPr id="52" name="Bildobjekt 51" descr="En bild som visar text&#10;&#10;Automatiskt genererad beskrivning">
            <a:extLst>
              <a:ext uri="{FF2B5EF4-FFF2-40B4-BE49-F238E27FC236}">
                <a16:creationId xmlns:a16="http://schemas.microsoft.com/office/drawing/2014/main" id="{964C8607-4C5F-42B1-BBFE-B5FD31B45145}"/>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6152472" y="3486215"/>
            <a:ext cx="1062346" cy="331269"/>
          </a:xfrm>
          <a:prstGeom prst="rect">
            <a:avLst/>
          </a:prstGeom>
        </p:spPr>
      </p:pic>
      <p:pic>
        <p:nvPicPr>
          <p:cNvPr id="53" name="Bildobjekt 52">
            <a:extLst>
              <a:ext uri="{FF2B5EF4-FFF2-40B4-BE49-F238E27FC236}">
                <a16:creationId xmlns:a16="http://schemas.microsoft.com/office/drawing/2014/main" id="{33412C9E-22E7-480D-B69D-1C00D7C83667}"/>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1776781" y="4612636"/>
            <a:ext cx="694333" cy="493782"/>
          </a:xfrm>
          <a:prstGeom prst="rect">
            <a:avLst/>
          </a:prstGeom>
        </p:spPr>
      </p:pic>
      <p:pic>
        <p:nvPicPr>
          <p:cNvPr id="17" name="Bildobjekt 16">
            <a:extLst>
              <a:ext uri="{FF2B5EF4-FFF2-40B4-BE49-F238E27FC236}">
                <a16:creationId xmlns:a16="http://schemas.microsoft.com/office/drawing/2014/main" id="{C58844F0-6D18-44B9-A92B-931588E24BDB}"/>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647483" y="5673210"/>
            <a:ext cx="979432" cy="433715"/>
          </a:xfrm>
          <a:prstGeom prst="rect">
            <a:avLst/>
          </a:prstGeom>
        </p:spPr>
      </p:pic>
      <p:pic>
        <p:nvPicPr>
          <p:cNvPr id="29" name="Bildobjekt 28">
            <a:extLst>
              <a:ext uri="{FF2B5EF4-FFF2-40B4-BE49-F238E27FC236}">
                <a16:creationId xmlns:a16="http://schemas.microsoft.com/office/drawing/2014/main" id="{0754C698-7865-4F13-9DA2-FA95658B7701}"/>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9580504" y="5414945"/>
            <a:ext cx="899749" cy="676707"/>
          </a:xfrm>
          <a:prstGeom prst="rect">
            <a:avLst/>
          </a:prstGeom>
        </p:spPr>
      </p:pic>
      <p:pic>
        <p:nvPicPr>
          <p:cNvPr id="6" name="Bildobjekt 5">
            <a:extLst>
              <a:ext uri="{FF2B5EF4-FFF2-40B4-BE49-F238E27FC236}">
                <a16:creationId xmlns:a16="http://schemas.microsoft.com/office/drawing/2014/main" id="{F1D2CD1B-475D-4E48-ADF8-A2BA1EBD7C48}"/>
              </a:ext>
            </a:extLst>
          </p:cNvPr>
          <p:cNvPicPr>
            <a:picLocks noChangeAspect="1"/>
          </p:cNvPicPr>
          <p:nvPr/>
        </p:nvPicPr>
        <p:blipFill>
          <a:blip r:embed="rId51"/>
          <a:stretch>
            <a:fillRect/>
          </a:stretch>
        </p:blipFill>
        <p:spPr>
          <a:xfrm>
            <a:off x="5818000" y="3894343"/>
            <a:ext cx="556000" cy="556000"/>
          </a:xfrm>
          <a:prstGeom prst="rect">
            <a:avLst/>
          </a:prstGeom>
        </p:spPr>
      </p:pic>
      <p:pic>
        <p:nvPicPr>
          <p:cNvPr id="42" name="Bildobjekt 41" descr="En bild som visar text, clipart&#10;&#10;Automatiskt genererad beskrivning">
            <a:extLst>
              <a:ext uri="{FF2B5EF4-FFF2-40B4-BE49-F238E27FC236}">
                <a16:creationId xmlns:a16="http://schemas.microsoft.com/office/drawing/2014/main" id="{2C199092-B0CC-23F2-1067-0CBAC6996CDC}"/>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603660" y="5273249"/>
            <a:ext cx="1515088" cy="235155"/>
          </a:xfrm>
          <a:prstGeom prst="rect">
            <a:avLst/>
          </a:prstGeom>
        </p:spPr>
      </p:pic>
      <p:pic>
        <p:nvPicPr>
          <p:cNvPr id="28" name="Bildobjekt 27" descr="En bild som visar symbol, logotyp, cirkel, emblem&#10;&#10;Automatiskt genererad beskrivning">
            <a:extLst>
              <a:ext uri="{FF2B5EF4-FFF2-40B4-BE49-F238E27FC236}">
                <a16:creationId xmlns:a16="http://schemas.microsoft.com/office/drawing/2014/main" id="{70B64941-AC85-01A6-FF78-F12EE0FC262E}"/>
              </a:ext>
            </a:extLst>
          </p:cNvPr>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8954940" y="5454861"/>
            <a:ext cx="492504" cy="492504"/>
          </a:xfrm>
          <a:prstGeom prst="rect">
            <a:avLst/>
          </a:prstGeom>
        </p:spPr>
      </p:pic>
      <p:pic>
        <p:nvPicPr>
          <p:cNvPr id="55" name="Bildobjekt 54" descr="En bild som visar text, Grafik, Teckensnitt, grafisk design&#10;&#10;Automatiskt genererad beskrivning">
            <a:extLst>
              <a:ext uri="{FF2B5EF4-FFF2-40B4-BE49-F238E27FC236}">
                <a16:creationId xmlns:a16="http://schemas.microsoft.com/office/drawing/2014/main" id="{A31DE25C-1E12-FDCC-8874-0F5B48DD8FA5}"/>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549295" y="3421636"/>
            <a:ext cx="1514060" cy="275015"/>
          </a:xfrm>
          <a:prstGeom prst="rect">
            <a:avLst/>
          </a:prstGeom>
        </p:spPr>
      </p:pic>
      <p:pic>
        <p:nvPicPr>
          <p:cNvPr id="8" name="Bildobjekt 7">
            <a:extLst>
              <a:ext uri="{FF2B5EF4-FFF2-40B4-BE49-F238E27FC236}">
                <a16:creationId xmlns:a16="http://schemas.microsoft.com/office/drawing/2014/main" id="{F90E7720-DE53-E729-A721-0DE370329CDC}"/>
              </a:ext>
            </a:extLst>
          </p:cNvPr>
          <p:cNvPicPr>
            <a:picLocks noChangeAspect="1"/>
          </p:cNvPicPr>
          <p:nvPr/>
        </p:nvPicPr>
        <p:blipFill>
          <a:blip r:embed="rId55"/>
          <a:stretch>
            <a:fillRect/>
          </a:stretch>
        </p:blipFill>
        <p:spPr>
          <a:xfrm>
            <a:off x="2760610" y="164054"/>
            <a:ext cx="6663506" cy="2999492"/>
          </a:xfrm>
          <a:prstGeom prst="rect">
            <a:avLst/>
          </a:prstGeom>
        </p:spPr>
      </p:pic>
    </p:spTree>
    <p:extLst>
      <p:ext uri="{BB962C8B-B14F-4D97-AF65-F5344CB8AC3E}">
        <p14:creationId xmlns:p14="http://schemas.microsoft.com/office/powerpoint/2010/main" val="268392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F98B3-3518-437A-A030-BD08039BDA75}"/>
              </a:ext>
            </a:extLst>
          </p:cNvPr>
          <p:cNvSpPr>
            <a:spLocks noGrp="1"/>
          </p:cNvSpPr>
          <p:nvPr>
            <p:ph type="title"/>
          </p:nvPr>
        </p:nvSpPr>
        <p:spPr>
          <a:xfrm>
            <a:off x="1561440" y="344534"/>
            <a:ext cx="8229600" cy="1143000"/>
          </a:xfrm>
        </p:spPr>
        <p:txBody>
          <a:bodyPr>
            <a:normAutofit fontScale="90000"/>
          </a:bodyPr>
          <a:lstStyle/>
          <a:p>
            <a:br>
              <a:rPr lang="sv-SE" sz="4000" dirty="0"/>
            </a:br>
            <a:r>
              <a:rPr lang="sv-SE" sz="3600" b="1" dirty="0">
                <a:latin typeface="Arial" panose="020B0604020202020204" pitchFamily="34" charset="0"/>
                <a:ea typeface="Times New Roman" panose="02020603050405020304" pitchFamily="18" charset="0"/>
                <a:cs typeface="Arial" panose="020B0604020202020204" pitchFamily="34" charset="0"/>
              </a:rPr>
              <a:t>Det behövs fler patientföreträdare!</a:t>
            </a:r>
            <a:br>
              <a:rPr lang="sv-SE" b="1" i="1" dirty="0">
                <a:ea typeface="Times New Roman" panose="02020603050405020304" pitchFamily="18" charset="0"/>
                <a:cs typeface="Times New Roman" panose="02020603050405020304" pitchFamily="18" charset="0"/>
              </a:rPr>
            </a:br>
            <a:endParaRPr lang="sv-SE" sz="4000" b="1" dirty="0"/>
          </a:p>
        </p:txBody>
      </p:sp>
      <p:sp>
        <p:nvSpPr>
          <p:cNvPr id="3" name="Platshållare för innehåll 2">
            <a:extLst>
              <a:ext uri="{FF2B5EF4-FFF2-40B4-BE49-F238E27FC236}">
                <a16:creationId xmlns:a16="http://schemas.microsoft.com/office/drawing/2014/main" id="{6388DAA0-E594-4BDD-A3E3-86290FE50814}"/>
              </a:ext>
            </a:extLst>
          </p:cNvPr>
          <p:cNvSpPr>
            <a:spLocks noGrp="1"/>
          </p:cNvSpPr>
          <p:nvPr>
            <p:ph idx="1"/>
          </p:nvPr>
        </p:nvSpPr>
        <p:spPr>
          <a:xfrm>
            <a:off x="1331495" y="1549411"/>
            <a:ext cx="8526016" cy="3704219"/>
          </a:xfrm>
        </p:spPr>
        <p:txBody>
          <a:bodyPr>
            <a:normAutofit fontScale="25000" lnSpcReduction="20000"/>
          </a:bodyPr>
          <a:lstStyle/>
          <a:p>
            <a:pPr>
              <a:lnSpc>
                <a:spcPct val="120000"/>
              </a:lnSpc>
            </a:pPr>
            <a:r>
              <a:rPr lang="sv-SE" sz="7200" dirty="0">
                <a:latin typeface="Arial" panose="020B0604020202020204" pitchFamily="34" charset="0"/>
                <a:ea typeface="Times New Roman" panose="02020603050405020304" pitchFamily="18" charset="0"/>
                <a:cs typeface="Arial" panose="020B0604020202020204" pitchFamily="34" charset="0"/>
              </a:rPr>
              <a:t>Det finns stora brister inom dagens hälso- och sjukvård. Vi behöver bli många som kan bidrar till p</a:t>
            </a:r>
            <a:r>
              <a:rPr lang="sv-SE" sz="7200" dirty="0">
                <a:latin typeface="Arial" panose="020B0604020202020204" pitchFamily="34" charset="0"/>
                <a:cs typeface="Arial" panose="020B0604020202020204" pitchFamily="34" charset="0"/>
              </a:rPr>
              <a:t>ersoncentrerad och jämlik vård för alla. </a:t>
            </a:r>
            <a:endParaRPr lang="sv-SE" sz="72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sv-SE" sz="7200" dirty="0">
                <a:latin typeface="Arial" panose="020B0604020202020204" pitchFamily="34" charset="0"/>
                <a:ea typeface="Calibri" panose="020F0502020204030204" pitchFamily="34" charset="0"/>
                <a:cs typeface="Arial" panose="020B0604020202020204" pitchFamily="34" charset="0"/>
              </a:rPr>
              <a:t>För att klara framtidens behov behöves fler patientföreträdare som har god kunskap om svenska hälso- och sjukvårdsystemet. </a:t>
            </a:r>
          </a:p>
          <a:p>
            <a:pPr>
              <a:lnSpc>
                <a:spcPct val="120000"/>
              </a:lnSpc>
            </a:pPr>
            <a:r>
              <a:rPr lang="sv-SE" sz="7200" dirty="0">
                <a:latin typeface="Arial" panose="020B0604020202020204" pitchFamily="34" charset="0"/>
                <a:ea typeface="Calibri" panose="020F0502020204030204" pitchFamily="34" charset="0"/>
                <a:cs typeface="Arial" panose="020B0604020202020204" pitchFamily="34" charset="0"/>
              </a:rPr>
              <a:t>Patienters och närståendes synpunkter, erfarenheter och upplevelser behövs i större utsträckning i alla beslutsprocesser för ökad jämlik hälsa. </a:t>
            </a:r>
            <a:endParaRPr lang="sv-SE" sz="7200" dirty="0">
              <a:latin typeface="Arial" panose="020B0604020202020204" pitchFamily="34" charset="0"/>
              <a:ea typeface="Times New Roman" panose="02020603050405020304" pitchFamily="18" charset="0"/>
              <a:cs typeface="Arial" panose="020B0604020202020204" pitchFamily="34" charset="0"/>
            </a:endParaRPr>
          </a:p>
          <a:p>
            <a:pPr>
              <a:lnSpc>
                <a:spcPct val="120000"/>
              </a:lnSpc>
            </a:pPr>
            <a:r>
              <a:rPr lang="sv-SE" sz="7200" dirty="0">
                <a:latin typeface="Arial" panose="020B0604020202020204" pitchFamily="34" charset="0"/>
                <a:ea typeface="Calibri" panose="020F0502020204030204" pitchFamily="34" charset="0"/>
                <a:cs typeface="Arial" panose="020B0604020202020204" pitchFamily="34" charset="0"/>
              </a:rPr>
              <a:t>Vi behöver fler företrädare som har kunskap och möjlighet att företräda sig själv, sin egen organisation samt andra grupper.</a:t>
            </a:r>
          </a:p>
          <a:p>
            <a:pPr>
              <a:lnSpc>
                <a:spcPct val="120000"/>
              </a:lnSpc>
            </a:pPr>
            <a:r>
              <a:rPr lang="sv-SE" sz="7200" dirty="0">
                <a:latin typeface="Arial" panose="020B0604020202020204" pitchFamily="34" charset="0"/>
                <a:cs typeface="Arial" panose="020B0604020202020204" pitchFamily="34" charset="0"/>
              </a:rPr>
              <a:t>Målet är fler engagerade och kunniga patientföreträdare. Tydligare patient-perspektiv bland beslutsfattare och en mer jämlik och rättvis vård</a:t>
            </a:r>
          </a:p>
          <a:p>
            <a:pPr marL="0" indent="0">
              <a:buNone/>
            </a:pPr>
            <a:endParaRPr lang="sv-SE" sz="7200" dirty="0">
              <a:ea typeface="Times New Roman" panose="02020603050405020304" pitchFamily="18" charset="0"/>
              <a:cs typeface="Times New Roman" panose="02020603050405020304" pitchFamily="18" charset="0"/>
            </a:endParaRPr>
          </a:p>
          <a:p>
            <a:endParaRPr lang="sv-SE" sz="7200" dirty="0">
              <a:latin typeface="Calibri" panose="020F0502020204030204" pitchFamily="34" charset="0"/>
              <a:ea typeface="Calibri" panose="020F0502020204030204" pitchFamily="34"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49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F98B3-3518-437A-A030-BD08039BDA75}"/>
              </a:ext>
            </a:extLst>
          </p:cNvPr>
          <p:cNvSpPr>
            <a:spLocks noGrp="1"/>
          </p:cNvSpPr>
          <p:nvPr>
            <p:ph type="title"/>
          </p:nvPr>
        </p:nvSpPr>
        <p:spPr>
          <a:xfrm>
            <a:off x="142280" y="176463"/>
            <a:ext cx="10515600" cy="1325563"/>
          </a:xfrm>
        </p:spPr>
        <p:txBody>
          <a:bodyPr>
            <a:normAutofit/>
          </a:bodyPr>
          <a:lstStyle/>
          <a:p>
            <a:r>
              <a:rPr lang="sv-SE" sz="3200" b="1" dirty="0">
                <a:latin typeface="Arial" panose="020B0604020202020204" pitchFamily="34" charset="0"/>
                <a:cs typeface="Arial" panose="020B0604020202020204" pitchFamily="34" charset="0"/>
              </a:rPr>
              <a:t>	    Från mottagare till medskapare</a:t>
            </a:r>
          </a:p>
        </p:txBody>
      </p:sp>
      <p:sp>
        <p:nvSpPr>
          <p:cNvPr id="3" name="Platshållare för innehåll 2">
            <a:extLst>
              <a:ext uri="{FF2B5EF4-FFF2-40B4-BE49-F238E27FC236}">
                <a16:creationId xmlns:a16="http://schemas.microsoft.com/office/drawing/2014/main" id="{6388DAA0-E594-4BDD-A3E3-86290FE50814}"/>
              </a:ext>
            </a:extLst>
          </p:cNvPr>
          <p:cNvSpPr>
            <a:spLocks noGrp="1"/>
          </p:cNvSpPr>
          <p:nvPr>
            <p:ph idx="1"/>
          </p:nvPr>
        </p:nvSpPr>
        <p:spPr>
          <a:xfrm>
            <a:off x="1258880" y="1175883"/>
            <a:ext cx="7632848" cy="4525963"/>
          </a:xfrm>
        </p:spPr>
        <p:txBody>
          <a:bodyPr>
            <a:noAutofit/>
          </a:bodyPr>
          <a:lstStyle/>
          <a:p>
            <a:pPr>
              <a:lnSpc>
                <a:spcPct val="107000"/>
              </a:lnSpc>
              <a:spcAft>
                <a:spcPts val="800"/>
              </a:spcAft>
            </a:pPr>
            <a:r>
              <a:rPr lang="sv-SE" sz="1800" dirty="0">
                <a:latin typeface="Arial" panose="020B0604020202020204" pitchFamily="34" charset="0"/>
                <a:ea typeface="Calibri" panose="020F0502020204030204" pitchFamily="34" charset="0"/>
                <a:cs typeface="Arial" panose="020B0604020202020204" pitchFamily="34" charset="0"/>
              </a:rPr>
              <a:t>Den pågående samhällsutvecklingen innebär att patienter istället för </a:t>
            </a:r>
            <a:r>
              <a:rPr lang="sv-SE" sz="1800" b="1" dirty="0">
                <a:latin typeface="Arial" panose="020B0604020202020204" pitchFamily="34" charset="0"/>
                <a:ea typeface="Calibri" panose="020F0502020204030204" pitchFamily="34" charset="0"/>
                <a:cs typeface="Arial" panose="020B0604020202020204" pitchFamily="34" charset="0"/>
              </a:rPr>
              <a:t>mottagare </a:t>
            </a:r>
            <a:r>
              <a:rPr lang="sv-SE" sz="1800" dirty="0">
                <a:latin typeface="Arial" panose="020B0604020202020204" pitchFamily="34" charset="0"/>
                <a:ea typeface="Calibri" panose="020F0502020204030204" pitchFamily="34" charset="0"/>
                <a:cs typeface="Arial" panose="020B0604020202020204" pitchFamily="34" charset="0"/>
              </a:rPr>
              <a:t>ses som </a:t>
            </a:r>
            <a:r>
              <a:rPr lang="sv-SE" sz="1800" b="1" dirty="0">
                <a:latin typeface="Arial" panose="020B0604020202020204" pitchFamily="34" charset="0"/>
                <a:ea typeface="Calibri" panose="020F0502020204030204" pitchFamily="34" charset="0"/>
                <a:cs typeface="Arial" panose="020B0604020202020204" pitchFamily="34" charset="0"/>
              </a:rPr>
              <a:t>medskapare</a:t>
            </a:r>
            <a:r>
              <a:rPr lang="sv-SE" sz="1800" dirty="0">
                <a:latin typeface="Arial" panose="020B0604020202020204" pitchFamily="34" charset="0"/>
                <a:ea typeface="Calibri" panose="020F0502020204030204" pitchFamily="34" charset="0"/>
                <a:cs typeface="Arial" panose="020B0604020202020204" pitchFamily="34" charset="0"/>
              </a:rPr>
              <a:t> och </a:t>
            </a:r>
            <a:r>
              <a:rPr lang="sv-SE" sz="1800" b="1" dirty="0">
                <a:latin typeface="Arial" panose="020B0604020202020204" pitchFamily="34" charset="0"/>
                <a:ea typeface="Calibri" panose="020F0502020204030204" pitchFamily="34" charset="0"/>
                <a:cs typeface="Arial" panose="020B0604020202020204" pitchFamily="34" charset="0"/>
              </a:rPr>
              <a:t>medaktörer</a:t>
            </a:r>
            <a:r>
              <a:rPr lang="sv-SE" sz="1800" dirty="0">
                <a:latin typeface="Arial" panose="020B0604020202020204" pitchFamily="34" charset="0"/>
                <a:ea typeface="Calibri" panose="020F0502020204030204" pitchFamily="34" charset="0"/>
                <a:cs typeface="Arial" panose="020B0604020202020204" pitchFamily="34" charset="0"/>
              </a:rPr>
              <a:t> i utvecklingen av hälso- och sjukvården.</a:t>
            </a:r>
          </a:p>
          <a:p>
            <a:pPr>
              <a:lnSpc>
                <a:spcPct val="107000"/>
              </a:lnSpc>
              <a:spcAft>
                <a:spcPts val="800"/>
              </a:spcAft>
            </a:pPr>
            <a:r>
              <a:rPr lang="sv-SE" sz="1800" dirty="0">
                <a:latin typeface="Arial" panose="020B0604020202020204" pitchFamily="34" charset="0"/>
                <a:ea typeface="Calibri" panose="020F0502020204030204" pitchFamily="34" charset="0"/>
                <a:cs typeface="Arial" panose="020B0604020202020204" pitchFamily="34" charset="0"/>
              </a:rPr>
              <a:t>All vårdutveckling kräver deltagande av användare/patienter. I takt med att efterfrågan på partnerskap med patienter ökas behöver vi fler och utbildade företrädare.</a:t>
            </a:r>
          </a:p>
          <a:p>
            <a:pPr>
              <a:lnSpc>
                <a:spcPct val="107000"/>
              </a:lnSpc>
              <a:spcAft>
                <a:spcPts val="800"/>
              </a:spcAft>
            </a:pPr>
            <a:r>
              <a:rPr lang="sv-SE" sz="1800" dirty="0">
                <a:latin typeface="Arial" panose="020B0604020202020204" pitchFamily="34" charset="0"/>
                <a:ea typeface="Calibri" panose="020F0502020204030204" pitchFamily="34" charset="0"/>
                <a:cs typeface="Arial" panose="020B0604020202020204" pitchFamily="34" charset="0"/>
              </a:rPr>
              <a:t>När patienters och närståendes kunskap och förståelse för hälso- och sjukvårdssystemet ökar, ökar också möjligheten att bidra med konstruktiva förslag och smartare lösningar inom hälsoområdet. </a:t>
            </a:r>
          </a:p>
          <a:p>
            <a:pPr>
              <a:lnSpc>
                <a:spcPct val="107000"/>
              </a:lnSpc>
              <a:spcAft>
                <a:spcPts val="800"/>
              </a:spcAft>
            </a:pPr>
            <a:r>
              <a:rPr lang="sv-SE" sz="1800" dirty="0">
                <a:solidFill>
                  <a:srgbClr val="000000"/>
                </a:solidFill>
                <a:latin typeface="Arial" panose="020B0604020202020204" pitchFamily="34" charset="0"/>
                <a:ea typeface="Calibri" panose="020F0502020204030204" pitchFamily="34" charset="0"/>
                <a:cs typeface="Arial" panose="020B0604020202020204" pitchFamily="34" charset="0"/>
              </a:rPr>
              <a:t>En investering i Patientföreträdarutbildningen är också en investering i konkurrenskraft och framtida välstånd och ökad jämlik hälsa.  </a:t>
            </a:r>
            <a:endParaRPr lang="sv-SE" sz="18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sv-SE" sz="1800" dirty="0">
              <a:latin typeface="Arial" panose="020B0604020202020204" pitchFamily="34" charset="0"/>
              <a:ea typeface="Calibri" panose="020F0502020204030204" pitchFamily="34" charset="0"/>
              <a:cs typeface="Arial" panose="020B0604020202020204" pitchFamily="34" charset="0"/>
            </a:endParaRPr>
          </a:p>
          <a:p>
            <a:pPr marL="0" indent="0">
              <a:buNone/>
            </a:pPr>
            <a:br>
              <a:rPr lang="sv-SE" sz="1800" dirty="0">
                <a:latin typeface="Arial" panose="020B0604020202020204" pitchFamily="34" charset="0"/>
                <a:ea typeface="Times New Roman" panose="02020603050405020304" pitchFamily="18" charset="0"/>
                <a:cs typeface="Arial" panose="020B0604020202020204" pitchFamily="34" charset="0"/>
              </a:rPr>
            </a:br>
            <a:br>
              <a:rPr lang="sv-SE" sz="1800" dirty="0">
                <a:latin typeface="Arial" panose="020B0604020202020204" pitchFamily="34" charset="0"/>
                <a:ea typeface="Times New Roman" panose="02020603050405020304" pitchFamily="18" charset="0"/>
                <a:cs typeface="Arial" panose="020B0604020202020204" pitchFamily="34" charset="0"/>
              </a:rPr>
            </a:br>
            <a:endParaRPr lang="sv-SE" sz="1800" dirty="0">
              <a:latin typeface="Arial" panose="020B0604020202020204" pitchFamily="34" charset="0"/>
              <a:cs typeface="Arial" panose="020B0604020202020204" pitchFamily="34"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04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81A5E7-0517-5D26-8CC8-E7296E658F13}"/>
              </a:ext>
            </a:extLst>
          </p:cNvPr>
          <p:cNvSpPr>
            <a:spLocks noGrp="1"/>
          </p:cNvSpPr>
          <p:nvPr>
            <p:ph type="title"/>
          </p:nvPr>
        </p:nvSpPr>
        <p:spPr/>
        <p:txBody>
          <a:bodyPr>
            <a:normAutofit fontScale="90000"/>
          </a:bodyPr>
          <a:lstStyle/>
          <a:p>
            <a:br>
              <a:rPr lang="sv-SE" sz="36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br>
            <a:r>
              <a:rPr lang="sv-SE" sz="36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Faktaruta – Patientföreträdarutbildningen</a:t>
            </a:r>
            <a:br>
              <a:rPr lang="sv-SE" sz="3600" dirty="0">
                <a:effectLst/>
                <a:latin typeface="Times New Roman" panose="02020603050405020304" pitchFamily="18" charset="0"/>
                <a:ea typeface="Times New Roman" panose="02020603050405020304" pitchFamily="18" charset="0"/>
              </a:rPr>
            </a:br>
            <a:endParaRPr lang="sv-SE" sz="3600" dirty="0"/>
          </a:p>
        </p:txBody>
      </p:sp>
      <p:sp>
        <p:nvSpPr>
          <p:cNvPr id="3" name="Platshållare för innehåll 2">
            <a:extLst>
              <a:ext uri="{FF2B5EF4-FFF2-40B4-BE49-F238E27FC236}">
                <a16:creationId xmlns:a16="http://schemas.microsoft.com/office/drawing/2014/main" id="{D8559AD6-5C39-423C-F0E0-9D0FDF24E7B5}"/>
              </a:ext>
            </a:extLst>
          </p:cNvPr>
          <p:cNvSpPr>
            <a:spLocks noGrp="1"/>
          </p:cNvSpPr>
          <p:nvPr>
            <p:ph idx="1"/>
          </p:nvPr>
        </p:nvSpPr>
        <p:spPr>
          <a:xfrm>
            <a:off x="838200" y="1459684"/>
            <a:ext cx="10515600" cy="4717279"/>
          </a:xfrm>
        </p:spPr>
        <p:txBody>
          <a:bodyPr>
            <a:normAutofit/>
          </a:bodyPr>
          <a:lstStyle/>
          <a:p>
            <a:pPr marL="0" indent="0">
              <a:spcAft>
                <a:spcPts val="900"/>
              </a:spcAft>
              <a:buNone/>
            </a:pPr>
            <a:r>
              <a:rPr lang="sv-SE" sz="18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Faktaruta – Patientföreträdarutbildningen</a:t>
            </a:r>
            <a:endParaRPr lang="sv-SE"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900"/>
              </a:spcAft>
            </a:pPr>
            <a:r>
              <a:rPr lang="sv-SE"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Initiativ till utbildningen togs av Funktionsrätts styrelse i samarbete med ett antal medlemsförbund</a:t>
            </a:r>
          </a:p>
          <a:p>
            <a:pPr>
              <a:lnSpc>
                <a:spcPct val="110000"/>
              </a:lnSpc>
              <a:spcAft>
                <a:spcPts val="900"/>
              </a:spcAft>
            </a:pPr>
            <a:r>
              <a:rPr lang="sv-SE"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En tjänstemannagrupp med representanter från ovanstående förbund har också bidragit med sin kunskap i arbetet. </a:t>
            </a:r>
            <a:endParaRPr lang="sv-SE"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Aft>
                <a:spcPts val="900"/>
              </a:spcAft>
            </a:pPr>
            <a:r>
              <a:rPr lang="sv-SE"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Funktionsrätt Sverige fick under 2021 – 2022 stöd av Vinnova, SWElife och Regeringen/ Socialdepartementet för att ta fram och utforma utbildningen.</a:t>
            </a:r>
            <a:endParaRPr lang="sv-SE" sz="18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900"/>
              </a:spcAft>
            </a:pPr>
            <a:r>
              <a:rPr lang="sv-SE"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Samverkan med bland andra Westander, Greenhill Relation, Learnify, SKR- Nära vård. </a:t>
            </a:r>
            <a:endParaRPr lang="sv-SE"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208246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1524000" y="1483397"/>
            <a:ext cx="9046127" cy="3945854"/>
          </a:xfrm>
        </p:spPr>
        <p:txBody>
          <a:bodyPr>
            <a:normAutofit/>
          </a:bodyPr>
          <a:lstStyle/>
          <a:p>
            <a:pPr algn="l">
              <a:lnSpc>
                <a:spcPct val="120000"/>
              </a:lnSpc>
            </a:pPr>
            <a:endParaRPr lang="sv-SE" sz="3200" dirty="0">
              <a:latin typeface="Arial" panose="020B0604020202020204" pitchFamily="34" charset="0"/>
              <a:cs typeface="Arial" panose="020B0604020202020204" pitchFamily="34" charset="0"/>
            </a:endParaRPr>
          </a:p>
          <a:p>
            <a:pPr algn="l">
              <a:lnSpc>
                <a:spcPct val="120000"/>
              </a:lnSpc>
            </a:pPr>
            <a:r>
              <a:rPr lang="sv-SE" sz="3200" dirty="0">
                <a:latin typeface="Arial" panose="020B0604020202020204" pitchFamily="34" charset="0"/>
                <a:cs typeface="Arial" panose="020B0604020202020204" pitchFamily="34" charset="0"/>
              </a:rPr>
              <a:t>Målgrupper -</a:t>
            </a:r>
            <a:r>
              <a:rPr lang="sv-SE" sz="5400" dirty="0">
                <a:latin typeface="Arial" panose="020B0604020202020204" pitchFamily="34" charset="0"/>
                <a:cs typeface="Arial" panose="020B0604020202020204" pitchFamily="34" charset="0"/>
              </a:rPr>
              <a:t>Patientföreträdarutbildningen</a:t>
            </a:r>
            <a:endParaRPr lang="sv-SE" sz="2900" dirty="0">
              <a:latin typeface="Arial" panose="020B0604020202020204" pitchFamily="34" charset="0"/>
              <a:cs typeface="Arial" panose="020B0604020202020204" pitchFamily="34" charset="0"/>
            </a:endParaRPr>
          </a:p>
          <a:p>
            <a:pPr algn="l" eaLnBrk="1" hangingPunct="1"/>
            <a:endParaRPr lang="sv-SE" sz="1800" dirty="0">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47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A23A8AA2-2EB8-4505-7F63-2D4969DD68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79513">
            <a:off x="5968444" y="471526"/>
            <a:ext cx="5944430" cy="3829584"/>
          </a:xfrm>
        </p:spPr>
      </p:pic>
      <p:pic>
        <p:nvPicPr>
          <p:cNvPr id="3" name="Bildobjekt 2" descr="En porträttbild av en man">
            <a:extLst>
              <a:ext uri="{FF2B5EF4-FFF2-40B4-BE49-F238E27FC236}">
                <a16:creationId xmlns:a16="http://schemas.microsoft.com/office/drawing/2014/main" id="{C025F50E-C65F-C491-1A9D-B1F52505581C}"/>
              </a:ext>
            </a:extLst>
          </p:cNvPr>
          <p:cNvPicPr>
            <a:picLocks noChangeAspect="1"/>
          </p:cNvPicPr>
          <p:nvPr/>
        </p:nvPicPr>
        <p:blipFill>
          <a:blip r:embed="rId4"/>
          <a:stretch>
            <a:fillRect/>
          </a:stretch>
        </p:blipFill>
        <p:spPr>
          <a:xfrm>
            <a:off x="1124508" y="494890"/>
            <a:ext cx="4115374" cy="5868219"/>
          </a:xfrm>
          <a:prstGeom prst="rect">
            <a:avLst/>
          </a:prstGeom>
        </p:spPr>
      </p:pic>
    </p:spTree>
    <p:extLst>
      <p:ext uri="{BB962C8B-B14F-4D97-AF65-F5344CB8AC3E}">
        <p14:creationId xmlns:p14="http://schemas.microsoft.com/office/powerpoint/2010/main" val="28019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3231E687-FE52-7D3F-467D-297B9D4CCCDE}"/>
              </a:ext>
            </a:extLst>
          </p:cNvPr>
          <p:cNvSpPr txBox="1">
            <a:spLocks/>
          </p:cNvSpPr>
          <p:nvPr/>
        </p:nvSpPr>
        <p:spPr>
          <a:xfrm>
            <a:off x="518947" y="1833309"/>
            <a:ext cx="10586545" cy="12770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sv-SE" sz="2400" dirty="0"/>
            </a:br>
            <a:br>
              <a:rPr lang="sv-SE" sz="2400" dirty="0"/>
            </a:br>
            <a:endParaRPr lang="sv-SE" sz="2400" dirty="0"/>
          </a:p>
        </p:txBody>
      </p:sp>
      <p:sp>
        <p:nvSpPr>
          <p:cNvPr id="10" name="Rubrik 9">
            <a:extLst>
              <a:ext uri="{FF2B5EF4-FFF2-40B4-BE49-F238E27FC236}">
                <a16:creationId xmlns:a16="http://schemas.microsoft.com/office/drawing/2014/main" id="{83EC0808-39AC-85E8-A095-439DE25AF6DC}"/>
              </a:ext>
            </a:extLst>
          </p:cNvPr>
          <p:cNvSpPr>
            <a:spLocks noGrp="1"/>
          </p:cNvSpPr>
          <p:nvPr>
            <p:ph type="title"/>
          </p:nvPr>
        </p:nvSpPr>
        <p:spPr>
          <a:xfrm>
            <a:off x="822158" y="621800"/>
            <a:ext cx="10515600" cy="812886"/>
          </a:xfrm>
        </p:spPr>
        <p:txBody>
          <a:bodyPr>
            <a:normAutofit/>
          </a:bodyPr>
          <a:lstStyle/>
          <a:p>
            <a:r>
              <a:rPr lang="sv-SE" sz="3200" b="1" dirty="0">
                <a:latin typeface="Arial" panose="020B0604020202020204" pitchFamily="34" charset="0"/>
                <a:cs typeface="Arial" panose="020B0604020202020204" pitchFamily="34" charset="0"/>
              </a:rPr>
              <a:t>Vem är utbildningen till för?</a:t>
            </a:r>
          </a:p>
        </p:txBody>
      </p:sp>
      <p:sp>
        <p:nvSpPr>
          <p:cNvPr id="11" name="Platshållare för innehåll 10">
            <a:extLst>
              <a:ext uri="{FF2B5EF4-FFF2-40B4-BE49-F238E27FC236}">
                <a16:creationId xmlns:a16="http://schemas.microsoft.com/office/drawing/2014/main" id="{69114535-C7A6-D110-0BCA-008EEC91EED5}"/>
              </a:ext>
            </a:extLst>
          </p:cNvPr>
          <p:cNvSpPr>
            <a:spLocks noGrp="1"/>
          </p:cNvSpPr>
          <p:nvPr>
            <p:ph idx="1"/>
          </p:nvPr>
        </p:nvSpPr>
        <p:spPr>
          <a:xfrm>
            <a:off x="808387" y="1490068"/>
            <a:ext cx="10515600" cy="5367932"/>
          </a:xfrm>
        </p:spPr>
        <p:txBody>
          <a:bodyPr>
            <a:noAutofit/>
          </a:bodyPr>
          <a:lstStyle/>
          <a:p>
            <a:pPr marL="0" indent="0">
              <a:buNone/>
            </a:pPr>
            <a:endParaRPr lang="sv-SE" sz="1400" b="1"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sv-SE" sz="1800" b="1" dirty="0">
                <a:effectLst/>
                <a:latin typeface="Arial" panose="020B0604020202020204" pitchFamily="34" charset="0"/>
                <a:ea typeface="Calibri" panose="020F0502020204030204" pitchFamily="34" charset="0"/>
                <a:cs typeface="Arial" panose="020B0604020202020204" pitchFamily="34" charset="0"/>
              </a:rPr>
              <a:t>Du kan gå utbildningen om:</a:t>
            </a:r>
          </a:p>
          <a:p>
            <a:r>
              <a:rPr lang="sv-SE" sz="1800" dirty="0">
                <a:effectLst/>
                <a:latin typeface="Arial" panose="020B0604020202020204" pitchFamily="34" charset="0"/>
                <a:ea typeface="Calibri" panose="020F0502020204030204" pitchFamily="34" charset="0"/>
                <a:cs typeface="Arial" panose="020B0604020202020204" pitchFamily="34" charset="0"/>
              </a:rPr>
              <a:t>Du vill veta</a:t>
            </a:r>
            <a:r>
              <a:rPr lang="sv-SE" sz="1800" dirty="0">
                <a:latin typeface="Arial" panose="020B0604020202020204" pitchFamily="34" charset="0"/>
                <a:ea typeface="Calibri" panose="020F0502020204030204" pitchFamily="34" charset="0"/>
                <a:cs typeface="Arial" panose="020B0604020202020204" pitchFamily="34" charset="0"/>
              </a:rPr>
              <a:t> </a:t>
            </a:r>
            <a:r>
              <a:rPr lang="sv-SE" sz="1800" dirty="0">
                <a:effectLst/>
                <a:latin typeface="Arial" panose="020B0604020202020204" pitchFamily="34" charset="0"/>
                <a:ea typeface="Calibri" panose="020F0502020204030204" pitchFamily="34" charset="0"/>
                <a:cs typeface="Arial" panose="020B0604020202020204" pitchFamily="34" charset="0"/>
              </a:rPr>
              <a:t>mer och är nyfiken</a:t>
            </a:r>
            <a:r>
              <a:rPr lang="sv-SE" sz="1800" dirty="0">
                <a:latin typeface="Arial" panose="020B0604020202020204" pitchFamily="34" charset="0"/>
                <a:ea typeface="Calibri" panose="020F0502020204030204" pitchFamily="34" charset="0"/>
                <a:cs typeface="Arial" panose="020B0604020202020204" pitchFamily="34" charset="0"/>
              </a:rPr>
              <a:t> på </a:t>
            </a:r>
            <a:r>
              <a:rPr lang="sv-SE" sz="1800" dirty="0">
                <a:effectLst/>
                <a:latin typeface="Arial" panose="020B0604020202020204" pitchFamily="34" charset="0"/>
                <a:ea typeface="Calibri" panose="020F0502020204030204" pitchFamily="34" charset="0"/>
                <a:cs typeface="Arial" panose="020B0604020202020204" pitchFamily="34" charset="0"/>
              </a:rPr>
              <a:t>vad det innebär att vara patientföreträdare.</a:t>
            </a:r>
          </a:p>
          <a:p>
            <a:r>
              <a:rPr lang="sv-SE" sz="1800" dirty="0">
                <a:effectLst/>
                <a:latin typeface="Arial" panose="020B0604020202020204" pitchFamily="34" charset="0"/>
                <a:ea typeface="Calibri" panose="020F0502020204030204" pitchFamily="34" charset="0"/>
                <a:cs typeface="Arial" panose="020B0604020202020204" pitchFamily="34" charset="0"/>
              </a:rPr>
              <a:t>Planerar ditt första uppdrag som företrädare. </a:t>
            </a:r>
          </a:p>
          <a:p>
            <a:r>
              <a:rPr lang="sv-SE" sz="1800" dirty="0">
                <a:effectLst/>
                <a:latin typeface="Arial" panose="020B0604020202020204" pitchFamily="34" charset="0"/>
                <a:ea typeface="Calibri" panose="020F0502020204030204" pitchFamily="34" charset="0"/>
                <a:cs typeface="Arial" panose="020B0604020202020204" pitchFamily="34" charset="0"/>
              </a:rPr>
              <a:t>Har haft några olika uppdrag och vill lära dig mer.</a:t>
            </a:r>
            <a:endParaRPr lang="sv-SE" sz="1800" dirty="0">
              <a:latin typeface="Arial" panose="020B0604020202020204" pitchFamily="34" charset="0"/>
              <a:ea typeface="Calibri" panose="020F0502020204030204" pitchFamily="34" charset="0"/>
              <a:cs typeface="Arial" panose="020B0604020202020204" pitchFamily="34" charset="0"/>
            </a:endParaRPr>
          </a:p>
          <a:p>
            <a:r>
              <a:rPr lang="sv-SE" sz="1800" dirty="0">
                <a:latin typeface="Arial" panose="020B0604020202020204" pitchFamily="34" charset="0"/>
                <a:ea typeface="Calibri" panose="020F0502020204030204" pitchFamily="34" charset="0"/>
                <a:cs typeface="Arial" panose="020B0604020202020204" pitchFamily="34" charset="0"/>
              </a:rPr>
              <a:t>Är erfaren företrädare, vill få tips av andra företrädare eller bekräftelse på att du kan detta!</a:t>
            </a:r>
          </a:p>
          <a:p>
            <a:pPr>
              <a:spcAft>
                <a:spcPts val="1200"/>
              </a:spcAft>
            </a:pPr>
            <a:r>
              <a:rPr lang="sv-SE" sz="1800" dirty="0">
                <a:latin typeface="Arial" panose="020B0604020202020204" pitchFamily="34" charset="0"/>
                <a:ea typeface="Calibri" panose="020F0502020204030204" pitchFamily="34" charset="0"/>
                <a:cs typeface="Arial" panose="020B0604020202020204" pitchFamily="34" charset="0"/>
              </a:rPr>
              <a:t>Vi välkomnar beslutsfattare, vårdpersonal, skolor med flera att titta på/gå utbildningen!</a:t>
            </a:r>
            <a:endParaRPr lang="sv-SE" sz="1800" b="1" dirty="0">
              <a:latin typeface="Arial" panose="020B0604020202020204" pitchFamily="34" charset="0"/>
              <a:cs typeface="Arial" panose="020B0604020202020204" pitchFamily="34" charset="0"/>
            </a:endParaRPr>
          </a:p>
          <a:p>
            <a:pPr marL="0" indent="0">
              <a:lnSpc>
                <a:spcPct val="120000"/>
              </a:lnSpc>
              <a:spcBef>
                <a:spcPts val="600"/>
              </a:spcBef>
              <a:buNone/>
              <a:tabLst>
                <a:tab pos="715963" algn="l"/>
              </a:tabLst>
            </a:pPr>
            <a:r>
              <a:rPr lang="sv-SE" sz="1800" b="1" dirty="0">
                <a:latin typeface="Arial" panose="020B0604020202020204" pitchFamily="34" charset="0"/>
                <a:cs typeface="Arial" panose="020B0604020202020204" pitchFamily="34" charset="0"/>
              </a:rPr>
              <a:t>Blir alla som går utbildningen företrädare?</a:t>
            </a:r>
          </a:p>
          <a:p>
            <a:pPr>
              <a:lnSpc>
                <a:spcPct val="120000"/>
              </a:lnSpc>
              <a:spcBef>
                <a:spcPts val="0"/>
              </a:spcBef>
              <a:tabLst>
                <a:tab pos="715963" algn="l"/>
              </a:tabLst>
            </a:pPr>
            <a:r>
              <a:rPr lang="sv-SE" sz="1800" dirty="0">
                <a:latin typeface="Arial" panose="020B0604020202020204" pitchFamily="34" charset="0"/>
                <a:cs typeface="Arial" panose="020B0604020202020204" pitchFamily="34" charset="0"/>
              </a:rPr>
              <a:t>Nej, men utbildningen ger viktiga kunskaper att ha med sig i arbetet som företrädare.</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Det är enskilda f</a:t>
            </a:r>
            <a:r>
              <a:rPr lang="sv-SE" sz="1800" dirty="0">
                <a:solidFill>
                  <a:schemeClr val="tx1"/>
                </a:solidFill>
                <a:latin typeface="Arial" panose="020B0604020202020204" pitchFamily="34" charset="0"/>
                <a:cs typeface="Arial" panose="020B0604020202020204" pitchFamily="34" charset="0"/>
              </a:rPr>
              <a:t>örbund, föreningar och patientgrupper som utser vilka som ska vara deras </a:t>
            </a:r>
            <a:endParaRPr lang="sv-SE" sz="1800" dirty="0">
              <a:latin typeface="Arial" panose="020B0604020202020204" pitchFamily="34" charset="0"/>
              <a:cs typeface="Arial" panose="020B0604020202020204" pitchFamily="34" charset="0"/>
            </a:endParaRPr>
          </a:p>
          <a:p>
            <a:pPr marL="0" indent="0">
              <a:lnSpc>
                <a:spcPct val="120000"/>
              </a:lnSpc>
              <a:spcBef>
                <a:spcPts val="0"/>
              </a:spcBef>
              <a:buNone/>
              <a:tabLst>
                <a:tab pos="715963" algn="l"/>
              </a:tabLst>
            </a:pPr>
            <a:r>
              <a:rPr lang="sv-SE" sz="1800" dirty="0">
                <a:latin typeface="Arial" panose="020B0604020202020204" pitchFamily="34" charset="0"/>
                <a:cs typeface="Arial" panose="020B0604020202020204" pitchFamily="34" charset="0"/>
              </a:rPr>
              <a:t>företrädare. </a:t>
            </a:r>
          </a:p>
        </p:txBody>
      </p:sp>
      <p:pic>
        <p:nvPicPr>
          <p:cNvPr id="4" name="Bildobjekt 3">
            <a:extLst>
              <a:ext uri="{FF2B5EF4-FFF2-40B4-BE49-F238E27FC236}">
                <a16:creationId xmlns:a16="http://schemas.microsoft.com/office/drawing/2014/main" id="{59D272CC-D7D7-EE21-DE12-381B434ED033}"/>
              </a:ext>
            </a:extLst>
          </p:cNvPr>
          <p:cNvPicPr>
            <a:picLocks noChangeAspect="1"/>
          </p:cNvPicPr>
          <p:nvPr/>
        </p:nvPicPr>
        <p:blipFill>
          <a:blip r:embed="rId3"/>
          <a:stretch>
            <a:fillRect/>
          </a:stretch>
        </p:blipFill>
        <p:spPr>
          <a:xfrm>
            <a:off x="10291251" y="916712"/>
            <a:ext cx="2212751" cy="3844780"/>
          </a:xfrm>
          <a:prstGeom prst="rect">
            <a:avLst/>
          </a:prstGeom>
        </p:spPr>
      </p:pic>
    </p:spTree>
    <p:extLst>
      <p:ext uri="{BB962C8B-B14F-4D97-AF65-F5344CB8AC3E}">
        <p14:creationId xmlns:p14="http://schemas.microsoft.com/office/powerpoint/2010/main" val="348116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3">
            <a:extLst>
              <a:ext uri="{FF2B5EF4-FFF2-40B4-BE49-F238E27FC236}">
                <a16:creationId xmlns:a16="http://schemas.microsoft.com/office/drawing/2014/main" id="{3231E687-FE52-7D3F-467D-297B9D4CCCDE}"/>
              </a:ext>
            </a:extLst>
          </p:cNvPr>
          <p:cNvSpPr txBox="1">
            <a:spLocks/>
          </p:cNvSpPr>
          <p:nvPr/>
        </p:nvSpPr>
        <p:spPr>
          <a:xfrm>
            <a:off x="518947" y="1833309"/>
            <a:ext cx="10586545" cy="127700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sv-SE" sz="2400" dirty="0"/>
            </a:br>
            <a:br>
              <a:rPr lang="sv-SE" sz="2400" dirty="0"/>
            </a:br>
            <a:endParaRPr lang="sv-SE" sz="2400" dirty="0"/>
          </a:p>
        </p:txBody>
      </p:sp>
      <p:sp>
        <p:nvSpPr>
          <p:cNvPr id="10" name="Rubrik 9">
            <a:extLst>
              <a:ext uri="{FF2B5EF4-FFF2-40B4-BE49-F238E27FC236}">
                <a16:creationId xmlns:a16="http://schemas.microsoft.com/office/drawing/2014/main" id="{83EC0808-39AC-85E8-A095-439DE25AF6DC}"/>
              </a:ext>
            </a:extLst>
          </p:cNvPr>
          <p:cNvSpPr>
            <a:spLocks noGrp="1"/>
          </p:cNvSpPr>
          <p:nvPr>
            <p:ph type="title"/>
          </p:nvPr>
        </p:nvSpPr>
        <p:spPr>
          <a:xfrm>
            <a:off x="838200" y="365126"/>
            <a:ext cx="10515600" cy="812886"/>
          </a:xfrm>
        </p:spPr>
        <p:txBody>
          <a:bodyPr>
            <a:normAutofit/>
          </a:bodyPr>
          <a:lstStyle/>
          <a:p>
            <a:pPr marL="0" indent="0">
              <a:lnSpc>
                <a:spcPct val="120000"/>
              </a:lnSpc>
              <a:spcBef>
                <a:spcPts val="600"/>
              </a:spcBef>
              <a:spcAft>
                <a:spcPts val="1200"/>
              </a:spcAft>
              <a:buNone/>
              <a:tabLst>
                <a:tab pos="808038" algn="l"/>
              </a:tabLst>
            </a:pPr>
            <a:r>
              <a:rPr lang="sv-SE" sz="3200" b="1" dirty="0">
                <a:latin typeface="Arial" panose="020B0604020202020204" pitchFamily="34" charset="0"/>
                <a:cs typeface="Arial" panose="020B0604020202020204" pitchFamily="34" charset="0"/>
              </a:rPr>
              <a:t>Hur kan jag gå utbildningen?</a:t>
            </a:r>
          </a:p>
        </p:txBody>
      </p:sp>
      <p:sp>
        <p:nvSpPr>
          <p:cNvPr id="11" name="Platshållare för innehåll 10">
            <a:extLst>
              <a:ext uri="{FF2B5EF4-FFF2-40B4-BE49-F238E27FC236}">
                <a16:creationId xmlns:a16="http://schemas.microsoft.com/office/drawing/2014/main" id="{69114535-C7A6-D110-0BCA-008EEC91EED5}"/>
              </a:ext>
            </a:extLst>
          </p:cNvPr>
          <p:cNvSpPr>
            <a:spLocks noGrp="1"/>
          </p:cNvSpPr>
          <p:nvPr>
            <p:ph idx="1"/>
          </p:nvPr>
        </p:nvSpPr>
        <p:spPr>
          <a:xfrm>
            <a:off x="880958" y="1490068"/>
            <a:ext cx="10515600" cy="5367932"/>
          </a:xfrm>
        </p:spPr>
        <p:txBody>
          <a:bodyPr>
            <a:noAutofit/>
          </a:bodyPr>
          <a:lstStyle/>
          <a:p>
            <a:pPr marL="0" indent="0">
              <a:lnSpc>
                <a:spcPct val="120000"/>
              </a:lnSpc>
              <a:spcBef>
                <a:spcPts val="600"/>
              </a:spcBef>
              <a:spcAft>
                <a:spcPts val="600"/>
              </a:spcAft>
              <a:buNone/>
              <a:tabLst>
                <a:tab pos="808038" algn="l"/>
              </a:tabLst>
            </a:pPr>
            <a:r>
              <a:rPr lang="sv-SE" sz="1800" b="1" dirty="0">
                <a:latin typeface="Arial" panose="020B0604020202020204" pitchFamily="34" charset="0"/>
                <a:cs typeface="Arial" panose="020B0604020202020204" pitchFamily="34" charset="0"/>
              </a:rPr>
              <a:t>Digitalt </a:t>
            </a:r>
            <a:r>
              <a:rPr lang="sv-SE" sz="1800" dirty="0">
                <a:latin typeface="Arial" panose="020B0604020202020204" pitchFamily="34" charset="0"/>
                <a:cs typeface="Arial" panose="020B0604020202020204" pitchFamily="34" charset="0"/>
              </a:rPr>
              <a:t>– Självstudie på egen hand.</a:t>
            </a:r>
          </a:p>
          <a:p>
            <a:pPr marL="0" indent="0">
              <a:lnSpc>
                <a:spcPct val="120000"/>
              </a:lnSpc>
              <a:spcBef>
                <a:spcPts val="600"/>
              </a:spcBef>
              <a:spcAft>
                <a:spcPts val="600"/>
              </a:spcAft>
              <a:buNone/>
              <a:tabLst>
                <a:tab pos="808038" algn="l"/>
              </a:tabLst>
            </a:pPr>
            <a:r>
              <a:rPr lang="sv-SE" sz="1800" b="1" dirty="0">
                <a:latin typeface="Arial" panose="020B0604020202020204" pitchFamily="34" charset="0"/>
                <a:cs typeface="Arial" panose="020B0604020202020204" pitchFamily="34" charset="0"/>
              </a:rPr>
              <a:t>Fysiskt</a:t>
            </a:r>
            <a:r>
              <a:rPr lang="sv-SE" sz="1800" dirty="0">
                <a:latin typeface="Arial" panose="020B0604020202020204" pitchFamily="34" charset="0"/>
                <a:cs typeface="Arial" panose="020B0604020202020204" pitchFamily="34" charset="0"/>
              </a:rPr>
              <a:t> – Studiecirklar via Funktionsrätt Sveriges medlemsförbund, patientgrupper </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eller i samarbete med studieförbund/folkhögskolor. ABF har tagit fram en studiehandledning.</a:t>
            </a:r>
          </a:p>
          <a:p>
            <a:pPr marL="0" indent="0" defTabSz="808038">
              <a:lnSpc>
                <a:spcPct val="120000"/>
              </a:lnSpc>
              <a:spcBef>
                <a:spcPts val="600"/>
              </a:spcBef>
              <a:spcAft>
                <a:spcPts val="600"/>
              </a:spcAft>
              <a:buNone/>
              <a:tabLst>
                <a:tab pos="715963" algn="l"/>
              </a:tabLst>
            </a:pPr>
            <a:r>
              <a:rPr lang="sv-SE" sz="1800" b="1" dirty="0">
                <a:latin typeface="Arial" panose="020B0604020202020204" pitchFamily="34" charset="0"/>
                <a:cs typeface="Arial" panose="020B0604020202020204" pitchFamily="34" charset="0"/>
              </a:rPr>
              <a:t>Hybrid </a:t>
            </a:r>
            <a:r>
              <a:rPr lang="sv-SE" sz="1800" dirty="0">
                <a:latin typeface="Arial" panose="020B0604020202020204" pitchFamily="34" charset="0"/>
                <a:cs typeface="Arial" panose="020B0604020202020204" pitchFamily="34" charset="0"/>
              </a:rPr>
              <a:t>– Träffa andra deltagare digitalt eller fysiskt för att göra övningar, </a:t>
            </a:r>
            <a:br>
              <a:rPr lang="sv-SE" sz="1800" dirty="0">
                <a:latin typeface="Arial" panose="020B0604020202020204" pitchFamily="34" charset="0"/>
                <a:cs typeface="Arial" panose="020B0604020202020204" pitchFamily="34" charset="0"/>
              </a:rPr>
            </a:br>
            <a:r>
              <a:rPr lang="sv-SE" sz="1800" dirty="0">
                <a:latin typeface="Arial" panose="020B0604020202020204" pitchFamily="34" charset="0"/>
                <a:cs typeface="Arial" panose="020B0604020202020204" pitchFamily="34" charset="0"/>
              </a:rPr>
              <a:t>ta del av andras erfarenheter och berättelser med mera.</a:t>
            </a:r>
          </a:p>
          <a:p>
            <a:pPr marL="0" indent="0">
              <a:buNone/>
            </a:pPr>
            <a:endParaRPr lang="sv-SE" sz="18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59D272CC-D7D7-EE21-DE12-381B434ED0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50908" y="931227"/>
            <a:ext cx="2212751" cy="3844780"/>
          </a:xfrm>
          <a:prstGeom prst="rect">
            <a:avLst/>
          </a:prstGeom>
        </p:spPr>
      </p:pic>
    </p:spTree>
    <p:extLst>
      <p:ext uri="{BB962C8B-B14F-4D97-AF65-F5344CB8AC3E}">
        <p14:creationId xmlns:p14="http://schemas.microsoft.com/office/powerpoint/2010/main" val="283570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CCB087-9A94-4B1C-32C9-B2DDB754D30F}"/>
              </a:ext>
            </a:extLst>
          </p:cNvPr>
          <p:cNvSpPr>
            <a:spLocks noGrp="1"/>
          </p:cNvSpPr>
          <p:nvPr>
            <p:ph type="title"/>
          </p:nvPr>
        </p:nvSpPr>
        <p:spPr>
          <a:xfrm>
            <a:off x="609600" y="378911"/>
            <a:ext cx="10972800" cy="1420050"/>
          </a:xfrm>
        </p:spPr>
        <p:txBody>
          <a:bodyPr>
            <a:normAutofit/>
          </a:bodyPr>
          <a:lstStyle/>
          <a:p>
            <a:r>
              <a:rPr lang="sv-SE" dirty="0"/>
              <a:t>Moduler i utbildningen</a:t>
            </a:r>
            <a:br>
              <a:rPr lang="sv-SE" dirty="0"/>
            </a:br>
            <a:endParaRPr lang="sv-SE" sz="2200" dirty="0"/>
          </a:p>
        </p:txBody>
      </p:sp>
      <p:sp>
        <p:nvSpPr>
          <p:cNvPr id="3" name="Platshållare för innehåll 2">
            <a:extLst>
              <a:ext uri="{FF2B5EF4-FFF2-40B4-BE49-F238E27FC236}">
                <a16:creationId xmlns:a16="http://schemas.microsoft.com/office/drawing/2014/main" id="{8D442B78-CBBF-6736-B358-6E63AC903562}"/>
              </a:ext>
            </a:extLst>
          </p:cNvPr>
          <p:cNvSpPr>
            <a:spLocks noGrp="1"/>
          </p:cNvSpPr>
          <p:nvPr>
            <p:ph idx="1"/>
          </p:nvPr>
        </p:nvSpPr>
        <p:spPr>
          <a:xfrm>
            <a:off x="609600" y="1415908"/>
            <a:ext cx="10972800" cy="5211762"/>
          </a:xfrm>
        </p:spPr>
        <p:txBody>
          <a:bodyPr>
            <a:normAutofit fontScale="77500" lnSpcReduction="20000"/>
          </a:bodyPr>
          <a:lstStyle/>
          <a:p>
            <a:pPr fontAlgn="base">
              <a:buFont typeface="+mj-lt"/>
              <a:buAutoNum type="arabicPeriod"/>
            </a:pPr>
            <a:r>
              <a:rPr lang="sv-SE" sz="2600" b="1" dirty="0">
                <a:solidFill>
                  <a:srgbClr val="000000"/>
                </a:solidFill>
                <a:latin typeface="Arial" panose="020B0604020202020204" pitchFamily="34" charset="0"/>
                <a:cs typeface="Arial" panose="020B0604020202020204" pitchFamily="34" charset="0"/>
              </a:rPr>
              <a:t>Att vara patientföreträdare</a:t>
            </a:r>
          </a:p>
          <a:p>
            <a:pPr marL="0" indent="0" fontAlgn="base">
              <a:buNone/>
            </a:pPr>
            <a:r>
              <a:rPr lang="sv-SE" sz="2600" b="1" dirty="0">
                <a:solidFill>
                  <a:srgbClr val="000000"/>
                </a:solidFill>
                <a:latin typeface="Arial" panose="020B0604020202020204" pitchFamily="34" charset="0"/>
                <a:cs typeface="Arial" panose="020B0604020202020204" pitchFamily="34" charset="0"/>
              </a:rPr>
              <a:t> </a:t>
            </a:r>
            <a:r>
              <a:rPr lang="sv-SE" sz="2600" dirty="0">
                <a:latin typeface="Arial" panose="020B0604020202020204" pitchFamily="34" charset="0"/>
                <a:cs typeface="Arial" panose="020B0604020202020204" pitchFamily="34" charset="0"/>
              </a:rPr>
              <a:t>–</a:t>
            </a:r>
            <a:r>
              <a:rPr lang="sv-SE" sz="2600" dirty="0">
                <a:solidFill>
                  <a:srgbClr val="000000"/>
                </a:solidFill>
                <a:latin typeface="Arial" panose="020B0604020202020204" pitchFamily="34" charset="0"/>
                <a:cs typeface="Arial" panose="020B0604020202020204" pitchFamily="34" charset="0"/>
              </a:rPr>
              <a:t> Min roll, uppdrag och hur jag företräder mitt förbund, förening och andra grupper. </a:t>
            </a:r>
          </a:p>
          <a:p>
            <a:pPr marL="228600" indent="-228600" fontAlgn="base">
              <a:buFont typeface="+mj-lt"/>
              <a:buAutoNum type="arabicPeriod"/>
            </a:pPr>
            <a:endParaRPr lang="sv-SE" sz="2600" dirty="0">
              <a:solidFill>
                <a:srgbClr val="000000"/>
              </a:solidFill>
              <a:latin typeface="Arial" panose="020B0604020202020204" pitchFamily="34" charset="0"/>
              <a:cs typeface="Arial" panose="020B0604020202020204" pitchFamily="34" charset="0"/>
            </a:endParaRPr>
          </a:p>
          <a:p>
            <a:pPr marL="0" indent="0" algn="l" rtl="0" fontAlgn="base">
              <a:buNone/>
            </a:pPr>
            <a:r>
              <a:rPr lang="sv-SE" sz="2600" b="1" dirty="0">
                <a:solidFill>
                  <a:srgbClr val="000000"/>
                </a:solidFill>
                <a:latin typeface="Arial" panose="020B0604020202020204" pitchFamily="34" charset="0"/>
                <a:cs typeface="Arial" panose="020B0604020202020204" pitchFamily="34" charset="0"/>
              </a:rPr>
              <a:t>2. Vården </a:t>
            </a:r>
          </a:p>
          <a:p>
            <a:pPr marL="0" indent="0" algn="l" rtl="0" fontAlgn="base">
              <a:buNone/>
            </a:pPr>
            <a:r>
              <a:rPr lang="sv-SE" sz="2600" dirty="0">
                <a:latin typeface="Arial" panose="020B0604020202020204" pitchFamily="34" charset="0"/>
                <a:cs typeface="Arial" panose="020B0604020202020204" pitchFamily="34" charset="0"/>
              </a:rPr>
              <a:t>–</a:t>
            </a:r>
            <a:r>
              <a:rPr lang="sv-SE" sz="2600" dirty="0">
                <a:solidFill>
                  <a:srgbClr val="000000"/>
                </a:solidFill>
                <a:latin typeface="Arial" panose="020B0604020202020204" pitchFamily="34" charset="0"/>
                <a:cs typeface="Arial" panose="020B0604020202020204" pitchFamily="34" charset="0"/>
              </a:rPr>
              <a:t> Organisation och uppbyggnad. Patienträttigheter. Möjligheter till samverkan.</a:t>
            </a:r>
          </a:p>
          <a:p>
            <a:pPr marL="0" indent="0" algn="l" rtl="0" fontAlgn="base">
              <a:buNone/>
            </a:pPr>
            <a:endParaRPr lang="sv-SE" sz="2600" b="1" dirty="0">
              <a:solidFill>
                <a:srgbClr val="000000"/>
              </a:solidFill>
              <a:latin typeface="Arial" panose="020B0604020202020204" pitchFamily="34" charset="0"/>
              <a:cs typeface="Arial" panose="020B0604020202020204" pitchFamily="34" charset="0"/>
            </a:endParaRPr>
          </a:p>
          <a:p>
            <a:pPr marL="0" indent="0" algn="l" rtl="0" fontAlgn="base">
              <a:buNone/>
            </a:pPr>
            <a:r>
              <a:rPr lang="sv-SE" sz="2600" b="1" dirty="0">
                <a:solidFill>
                  <a:srgbClr val="000000"/>
                </a:solidFill>
                <a:latin typeface="Arial" panose="020B0604020202020204" pitchFamily="34" charset="0"/>
                <a:cs typeface="Arial" panose="020B0604020202020204" pitchFamily="34" charset="0"/>
              </a:rPr>
              <a:t>3. Möte med beslutsfattare</a:t>
            </a:r>
          </a:p>
          <a:p>
            <a:pPr marL="0" indent="0" algn="l" rtl="0" fontAlgn="base">
              <a:buNone/>
            </a:pPr>
            <a:r>
              <a:rPr lang="sv-SE" sz="2600" dirty="0">
                <a:solidFill>
                  <a:srgbClr val="000000"/>
                </a:solidFill>
                <a:latin typeface="Arial" panose="020B0604020202020204" pitchFamily="34" charset="0"/>
                <a:cs typeface="Arial" panose="020B0604020202020204" pitchFamily="34" charset="0"/>
              </a:rPr>
              <a:t> </a:t>
            </a:r>
            <a:r>
              <a:rPr lang="sv-SE" sz="2600" dirty="0">
                <a:latin typeface="Arial" panose="020B0604020202020204" pitchFamily="34" charset="0"/>
                <a:cs typeface="Arial" panose="020B0604020202020204" pitchFamily="34" charset="0"/>
              </a:rPr>
              <a:t>–</a:t>
            </a:r>
            <a:r>
              <a:rPr lang="sv-SE" sz="2600" dirty="0">
                <a:solidFill>
                  <a:srgbClr val="000000"/>
                </a:solidFill>
                <a:latin typeface="Arial" panose="020B0604020202020204" pitchFamily="34" charset="0"/>
                <a:cs typeface="Arial" panose="020B0604020202020204" pitchFamily="34" charset="0"/>
              </a:rPr>
              <a:t> Förberedelse, genomförande och återkoppling av ett uppdrag </a:t>
            </a:r>
          </a:p>
          <a:p>
            <a:pPr marL="0" indent="0" algn="l" rtl="0" fontAlgn="base">
              <a:buNone/>
            </a:pPr>
            <a:endParaRPr lang="sv-SE" sz="2600" dirty="0">
              <a:solidFill>
                <a:srgbClr val="000000"/>
              </a:solidFill>
              <a:latin typeface="Arial" panose="020B0604020202020204" pitchFamily="34" charset="0"/>
              <a:cs typeface="Arial" panose="020B0604020202020204" pitchFamily="34" charset="0"/>
            </a:endParaRPr>
          </a:p>
          <a:p>
            <a:pPr marL="0" indent="0" algn="l" rtl="0" fontAlgn="base">
              <a:buNone/>
            </a:pPr>
            <a:r>
              <a:rPr lang="sv-SE" sz="2600" b="1" dirty="0">
                <a:solidFill>
                  <a:srgbClr val="000000"/>
                </a:solidFill>
                <a:latin typeface="Arial" panose="020B0604020202020204" pitchFamily="34" charset="0"/>
                <a:cs typeface="Arial" panose="020B0604020202020204" pitchFamily="34" charset="0"/>
              </a:rPr>
              <a:t>4. Berättande</a:t>
            </a:r>
            <a:r>
              <a:rPr lang="sv-SE" sz="2600" dirty="0">
                <a:solidFill>
                  <a:srgbClr val="000000"/>
                </a:solidFill>
                <a:latin typeface="Arial" panose="020B0604020202020204" pitchFamily="34" charset="0"/>
                <a:cs typeface="Arial" panose="020B0604020202020204" pitchFamily="34" charset="0"/>
              </a:rPr>
              <a:t> </a:t>
            </a:r>
          </a:p>
          <a:p>
            <a:pPr marL="0" indent="0" algn="l" rtl="0" fontAlgn="base">
              <a:buNone/>
            </a:pPr>
            <a:r>
              <a:rPr lang="sv-SE" sz="2600" dirty="0">
                <a:latin typeface="Arial" panose="020B0604020202020204" pitchFamily="34" charset="0"/>
                <a:cs typeface="Arial" panose="020B0604020202020204" pitchFamily="34" charset="0"/>
              </a:rPr>
              <a:t>–</a:t>
            </a:r>
            <a:r>
              <a:rPr lang="sv-SE" sz="2600" dirty="0">
                <a:solidFill>
                  <a:srgbClr val="000000"/>
                </a:solidFill>
                <a:latin typeface="Arial" panose="020B0604020202020204" pitchFamily="34" charset="0"/>
                <a:cs typeface="Arial" panose="020B0604020202020204" pitchFamily="34" charset="0"/>
              </a:rPr>
              <a:t> Hur och när personliga berättelser  kan göra påverkansarbetet professionellt och levande. </a:t>
            </a:r>
          </a:p>
          <a:p>
            <a:pPr marL="228600" indent="-228600" algn="l" rtl="0" fontAlgn="base">
              <a:buFont typeface="+mj-lt"/>
              <a:buAutoNum type="arabicPeriod"/>
            </a:pPr>
            <a:endParaRPr lang="sv-SE" sz="2600" dirty="0">
              <a:solidFill>
                <a:srgbClr val="000000"/>
              </a:solidFill>
              <a:latin typeface="Arial" panose="020B0604020202020204" pitchFamily="34" charset="0"/>
              <a:cs typeface="Arial" panose="020B0604020202020204" pitchFamily="34" charset="0"/>
            </a:endParaRPr>
          </a:p>
          <a:p>
            <a:pPr marL="0" indent="0" fontAlgn="base">
              <a:buNone/>
            </a:pPr>
            <a:r>
              <a:rPr lang="sv-SE" sz="2600" b="1" dirty="0">
                <a:solidFill>
                  <a:srgbClr val="000000"/>
                </a:solidFill>
                <a:latin typeface="Arial" panose="020B0604020202020204" pitchFamily="34" charset="0"/>
                <a:cs typeface="Arial" panose="020B0604020202020204" pitchFamily="34" charset="0"/>
              </a:rPr>
              <a:t>5. Funktionsrätt Sverige</a:t>
            </a:r>
            <a:r>
              <a:rPr lang="sv-SE" sz="2600" dirty="0">
                <a:solidFill>
                  <a:srgbClr val="000000"/>
                </a:solidFill>
                <a:latin typeface="Arial" panose="020B0604020202020204" pitchFamily="34" charset="0"/>
                <a:cs typeface="Arial" panose="020B0604020202020204" pitchFamily="34" charset="0"/>
              </a:rPr>
              <a:t> </a:t>
            </a:r>
          </a:p>
          <a:p>
            <a:pPr marL="0" indent="0" fontAlgn="base">
              <a:buNone/>
            </a:pPr>
            <a:r>
              <a:rPr lang="sv-SE" sz="2600" dirty="0">
                <a:latin typeface="Arial" panose="020B0604020202020204" pitchFamily="34" charset="0"/>
                <a:cs typeface="Arial" panose="020B0604020202020204" pitchFamily="34" charset="0"/>
              </a:rPr>
              <a:t>–</a:t>
            </a:r>
            <a:r>
              <a:rPr lang="sv-SE" sz="2600" dirty="0">
                <a:solidFill>
                  <a:srgbClr val="000000"/>
                </a:solidFill>
                <a:latin typeface="Arial" panose="020B0604020202020204" pitchFamily="34" charset="0"/>
                <a:cs typeface="Arial" panose="020B0604020202020204" pitchFamily="34" charset="0"/>
              </a:rPr>
              <a:t> Vår roll som påverkare och samarbetspartner. Vår vision, värdegrund och historia.</a:t>
            </a:r>
          </a:p>
          <a:p>
            <a:pPr marL="228600" indent="-228600" algn="l" rtl="0" fontAlgn="base">
              <a:buFont typeface="+mj-lt"/>
              <a:buAutoNum type="arabicPeriod"/>
            </a:pPr>
            <a:endParaRPr lang="sv-SE" sz="2600" dirty="0">
              <a:solidFill>
                <a:srgbClr val="000000"/>
              </a:solidFill>
              <a:latin typeface="Arial" panose="020B0604020202020204" pitchFamily="34" charset="0"/>
              <a:cs typeface="Arial" panose="020B0604020202020204" pitchFamily="34" charset="0"/>
            </a:endParaRPr>
          </a:p>
          <a:p>
            <a:pPr marL="0" indent="0">
              <a:buNone/>
            </a:pPr>
            <a:endParaRPr lang="sv-SE" sz="2600" dirty="0">
              <a:latin typeface="Arial" panose="020B0604020202020204" pitchFamily="34" charset="0"/>
              <a:cs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357231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3650724" y="1908132"/>
            <a:ext cx="9046127" cy="3945854"/>
          </a:xfrm>
        </p:spPr>
        <p:txBody>
          <a:bodyPr>
            <a:normAutofit/>
          </a:bodyPr>
          <a:lstStyle/>
          <a:p>
            <a:pPr algn="l">
              <a:lnSpc>
                <a:spcPct val="120000"/>
              </a:lnSpc>
            </a:pPr>
            <a:endParaRPr lang="sv-SE" sz="3200" dirty="0">
              <a:latin typeface="Arial" panose="020B0604020202020204" pitchFamily="34" charset="0"/>
              <a:cs typeface="Arial" panose="020B0604020202020204" pitchFamily="34" charset="0"/>
            </a:endParaRPr>
          </a:p>
          <a:p>
            <a:pPr algn="l">
              <a:lnSpc>
                <a:spcPct val="120000"/>
              </a:lnSpc>
            </a:pPr>
            <a:r>
              <a:rPr lang="sv-SE" sz="3600" dirty="0">
                <a:latin typeface="Arial" panose="020B0604020202020204" pitchFamily="34" charset="0"/>
                <a:cs typeface="Arial" panose="020B0604020202020204" pitchFamily="34" charset="0"/>
              </a:rPr>
              <a:t>Samverkan med andra</a:t>
            </a:r>
          </a:p>
          <a:p>
            <a:pPr algn="l" eaLnBrk="1" hangingPunct="1"/>
            <a:endParaRPr lang="sv-SE" sz="1800" dirty="0">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3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C64464-7481-87CB-439E-ACEE44EBFA06}"/>
              </a:ext>
            </a:extLst>
          </p:cNvPr>
          <p:cNvSpPr>
            <a:spLocks noGrp="1"/>
          </p:cNvSpPr>
          <p:nvPr>
            <p:ph type="title"/>
          </p:nvPr>
        </p:nvSpPr>
        <p:spPr>
          <a:xfrm>
            <a:off x="780143" y="297729"/>
            <a:ext cx="10972800" cy="1143000"/>
          </a:xfrm>
        </p:spPr>
        <p:txBody>
          <a:bodyPr>
            <a:normAutofit fontScale="90000"/>
          </a:bodyPr>
          <a:lstStyle/>
          <a:p>
            <a:br>
              <a:rPr lang="sv-SE" sz="4400" b="1" dirty="0">
                <a:latin typeface="Arial" panose="020B0604020202020204" pitchFamily="34" charset="0"/>
                <a:cs typeface="Arial" panose="020B0604020202020204" pitchFamily="34" charset="0"/>
              </a:rPr>
            </a:br>
            <a:br>
              <a:rPr lang="sv-SE" sz="44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ABF:s studiehandledning </a:t>
            </a:r>
            <a:br>
              <a:rPr lang="sv-SE" b="1" dirty="0">
                <a:latin typeface="Arial" panose="020B0604020202020204" pitchFamily="34" charset="0"/>
                <a:cs typeface="Arial" panose="020B0604020202020204" pitchFamily="34" charset="0"/>
              </a:rPr>
            </a:br>
            <a:r>
              <a:rPr lang="sv-SE" sz="2200" dirty="0">
                <a:latin typeface="Arial" panose="020B0604020202020204" pitchFamily="34" charset="0"/>
                <a:cs typeface="Arial" panose="020B0604020202020204" pitchFamily="34" charset="0"/>
              </a:rPr>
              <a:t>Kan även användas av förbund, föreningar som samverkar med andra studieförbund</a:t>
            </a:r>
            <a:br>
              <a:rPr lang="sv-SE" b="1" dirty="0">
                <a:latin typeface="Arial" panose="020B0604020202020204" pitchFamily="34" charset="0"/>
                <a:cs typeface="Arial" panose="020B0604020202020204" pitchFamily="34" charset="0"/>
              </a:rPr>
            </a:br>
            <a:r>
              <a:rPr lang="sv-SE" sz="4400" b="1" dirty="0">
                <a:latin typeface="Arial" panose="020B0604020202020204" pitchFamily="34" charset="0"/>
                <a:cs typeface="Arial" panose="020B0604020202020204" pitchFamily="34" charset="0"/>
              </a:rPr>
              <a:t> </a:t>
            </a:r>
            <a:br>
              <a:rPr lang="sv-SE" dirty="0"/>
            </a:br>
            <a:endParaRPr lang="sv-SE" sz="2200" dirty="0"/>
          </a:p>
        </p:txBody>
      </p:sp>
      <p:sp>
        <p:nvSpPr>
          <p:cNvPr id="4" name="Platshållare för innehåll 3">
            <a:extLst>
              <a:ext uri="{FF2B5EF4-FFF2-40B4-BE49-F238E27FC236}">
                <a16:creationId xmlns:a16="http://schemas.microsoft.com/office/drawing/2014/main" id="{7A2947F9-9AD9-AF15-70F4-01B76736586B}"/>
              </a:ext>
            </a:extLst>
          </p:cNvPr>
          <p:cNvSpPr>
            <a:spLocks noGrp="1"/>
          </p:cNvSpPr>
          <p:nvPr>
            <p:ph idx="1"/>
          </p:nvPr>
        </p:nvSpPr>
        <p:spPr>
          <a:xfrm>
            <a:off x="838200" y="1753054"/>
            <a:ext cx="10515600" cy="4351338"/>
          </a:xfrm>
        </p:spPr>
        <p:txBody>
          <a:bodyPr>
            <a:normAutofit/>
          </a:bodyPr>
          <a:lstStyle/>
          <a:p>
            <a:pPr marL="0" indent="0">
              <a:buNone/>
            </a:pPr>
            <a:r>
              <a:rPr lang="sv-SE" sz="2000" b="1" dirty="0">
                <a:latin typeface="Arial" panose="020B0604020202020204" pitchFamily="34" charset="0"/>
                <a:cs typeface="Arial" panose="020B0604020202020204" pitchFamily="34" charset="0"/>
              </a:rPr>
              <a:t>Studiehandledning</a:t>
            </a:r>
            <a:r>
              <a:rPr lang="sv-SE" sz="2400" b="1" dirty="0">
                <a:latin typeface="Arial" panose="020B0604020202020204" pitchFamily="34" charset="0"/>
                <a:cs typeface="Arial" panose="020B0604020202020204" pitchFamily="34" charset="0"/>
              </a:rPr>
              <a:t> </a:t>
            </a:r>
          </a:p>
          <a:p>
            <a:pPr marL="0" indent="0">
              <a:buNone/>
            </a:pPr>
            <a:r>
              <a:rPr lang="sv-SE" sz="1800" dirty="0">
                <a:effectLst/>
                <a:latin typeface="Arial" panose="020B0604020202020204" pitchFamily="34" charset="0"/>
                <a:ea typeface="Calibri" panose="020F0502020204030204" pitchFamily="34" charset="0"/>
                <a:cs typeface="Arial" panose="020B0604020202020204" pitchFamily="34" charset="0"/>
              </a:rPr>
              <a:t>Denna arbetsplan omfattar flera olika upplägg för att gruppen ska kunna välja det som passar den och deltagarnas förutsättningar så bra som möjligt. Det går förstås bra att använda uppläggen som inspiration för att sedan skräddarsy ett helt eget. </a:t>
            </a:r>
          </a:p>
          <a:p>
            <a:pPr>
              <a:lnSpc>
                <a:spcPct val="120000"/>
              </a:lnSpc>
              <a:spcAft>
                <a:spcPts val="800"/>
              </a:spcAft>
            </a:pPr>
            <a:r>
              <a:rPr lang="sv-SE" sz="1800" dirty="0">
                <a:effectLst/>
                <a:latin typeface="Arial" panose="020B0604020202020204" pitchFamily="34" charset="0"/>
                <a:ea typeface="Calibri" panose="020F0502020204030204" pitchFamily="34" charset="0"/>
                <a:cs typeface="Arial" panose="020B0604020202020204" pitchFamily="34" charset="0"/>
              </a:rPr>
              <a:t>Upplägg 1: En helt digital studiecirkel men med några digitala träffar med andra.</a:t>
            </a:r>
          </a:p>
          <a:p>
            <a:pPr>
              <a:lnSpc>
                <a:spcPct val="120000"/>
              </a:lnSpc>
              <a:spcAft>
                <a:spcPts val="800"/>
              </a:spcAft>
            </a:pPr>
            <a:r>
              <a:rPr lang="sv-SE" sz="1800" dirty="0">
                <a:effectLst/>
                <a:latin typeface="Arial" panose="020B0604020202020204" pitchFamily="34" charset="0"/>
                <a:ea typeface="Calibri" panose="020F0502020204030204" pitchFamily="34" charset="0"/>
                <a:cs typeface="Arial" panose="020B0604020202020204" pitchFamily="34" charset="0"/>
              </a:rPr>
              <a:t>Upplägg 2: En helt fysisk studiecirkel</a:t>
            </a:r>
          </a:p>
          <a:p>
            <a:pPr>
              <a:lnSpc>
                <a:spcPct val="120000"/>
              </a:lnSpc>
              <a:spcAft>
                <a:spcPts val="800"/>
              </a:spcAft>
            </a:pPr>
            <a:r>
              <a:rPr lang="sv-SE" sz="1800" dirty="0">
                <a:effectLst/>
                <a:latin typeface="Arial" panose="020B0604020202020204" pitchFamily="34" charset="0"/>
                <a:ea typeface="Calibri" panose="020F0502020204030204" pitchFamily="34" charset="0"/>
                <a:cs typeface="Arial" panose="020B0604020202020204" pitchFamily="34" charset="0"/>
              </a:rPr>
              <a:t>Upplägg 3: En hybridcirkel med både fysiska och digitala träffar</a:t>
            </a:r>
          </a:p>
          <a:p>
            <a:pPr>
              <a:lnSpc>
                <a:spcPct val="120000"/>
              </a:lnSpc>
              <a:spcAft>
                <a:spcPts val="800"/>
              </a:spcAft>
            </a:pPr>
            <a:r>
              <a:rPr lang="sv-SE" sz="1800" dirty="0">
                <a:effectLst/>
                <a:latin typeface="Arial" panose="020B0604020202020204" pitchFamily="34" charset="0"/>
                <a:ea typeface="Calibri" panose="020F0502020204030204" pitchFamily="34" charset="0"/>
                <a:cs typeface="Arial" panose="020B0604020202020204" pitchFamily="34" charset="0"/>
              </a:rPr>
              <a:t>Upplägg 4: Två dagarsutbildning</a:t>
            </a:r>
          </a:p>
          <a:p>
            <a:pPr marL="0" indent="0">
              <a:lnSpc>
                <a:spcPct val="120000"/>
              </a:lnSpc>
              <a:spcAft>
                <a:spcPts val="800"/>
              </a:spcAft>
              <a:buNone/>
            </a:pPr>
            <a:r>
              <a:rPr lang="sv-SE" sz="1800" dirty="0">
                <a:latin typeface="Arial" panose="020B0604020202020204" pitchFamily="34" charset="0"/>
                <a:ea typeface="Calibri" panose="020F0502020204030204" pitchFamily="34" charset="0"/>
                <a:cs typeface="Arial" panose="020B0604020202020204" pitchFamily="34" charset="0"/>
              </a:rPr>
              <a:t>Studiehandledningen finns på </a:t>
            </a:r>
            <a:r>
              <a:rPr lang="sv-SE" sz="1800" dirty="0">
                <a:latin typeface="Arial" panose="020B0604020202020204" pitchFamily="34" charset="0"/>
                <a:cs typeface="Arial" panose="020B0604020202020204" pitchFamily="34" charset="0"/>
                <a:hlinkClick r:id="rId2"/>
              </a:rPr>
              <a:t>Utbildning - Funktionsrätt Sverige (funktionsratt.se)</a:t>
            </a:r>
            <a:endParaRPr lang="sv-SE"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sv-S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258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2281493" y="1052736"/>
            <a:ext cx="8352928" cy="4145120"/>
          </a:xfrm>
        </p:spPr>
        <p:txBody>
          <a:bodyPr>
            <a:normAutofit fontScale="85000" lnSpcReduction="10000"/>
          </a:bodyPr>
          <a:lstStyle/>
          <a:p>
            <a:pPr algn="l">
              <a:lnSpc>
                <a:spcPct val="120000"/>
              </a:lnSpc>
            </a:pPr>
            <a:r>
              <a:rPr lang="sv-SE" sz="4100" dirty="0">
                <a:solidFill>
                  <a:schemeClr val="tx1"/>
                </a:solidFill>
                <a:latin typeface="Arial" panose="020B0604020202020204" pitchFamily="34" charset="0"/>
                <a:cs typeface="Arial" panose="020B0604020202020204" pitchFamily="34" charset="0"/>
              </a:rPr>
              <a:t>Funktionsrätt Sverige är en bred samarbetsorganisation för mänskliga rättigheter. Våra medlemmar är 52 medlemsförbund som tillsammans representerar cirka 400 000 människor. Vårt mål är ett samhälle för alla. </a:t>
            </a:r>
          </a:p>
          <a:p>
            <a:pPr algn="l"/>
            <a:endParaRPr lang="sv-SE" sz="2900" dirty="0">
              <a:solidFill>
                <a:schemeClr val="tx1"/>
              </a:solidFill>
              <a:latin typeface="Arial" panose="020B0604020202020204" pitchFamily="34" charset="0"/>
              <a:cs typeface="Arial" panose="020B0604020202020204" pitchFamily="34" charset="0"/>
            </a:endParaRPr>
          </a:p>
          <a:p>
            <a:pPr algn="l" eaLnBrk="1" hangingPunct="1"/>
            <a:endParaRPr lang="sv-SE" sz="1800" dirty="0">
              <a:solidFill>
                <a:schemeClr val="tx1"/>
              </a:solidFill>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64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7236EB-BC62-47FB-7168-C3687D1BABC5}"/>
              </a:ext>
            </a:extLst>
          </p:cNvPr>
          <p:cNvSpPr>
            <a:spLocks noGrp="1"/>
          </p:cNvSpPr>
          <p:nvPr>
            <p:ph type="title"/>
          </p:nvPr>
        </p:nvSpPr>
        <p:spPr>
          <a:xfrm>
            <a:off x="838200" y="603682"/>
            <a:ext cx="10972800" cy="1358283"/>
          </a:xfrm>
        </p:spPr>
        <p:txBody>
          <a:bodyPr>
            <a:normAutofit fontScale="90000"/>
          </a:bodyPr>
          <a:lstStyle/>
          <a:p>
            <a:pPr>
              <a:spcBef>
                <a:spcPts val="600"/>
              </a:spcBef>
              <a:spcAft>
                <a:spcPts val="1200"/>
              </a:spcAft>
            </a:pPr>
            <a:br>
              <a:rPr lang="sv-SE" sz="3200" b="1" dirty="0">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Funktionsrätt Sveriges utbildningsportal </a:t>
            </a:r>
            <a:br>
              <a:rPr lang="sv-SE" sz="3600" b="1" dirty="0">
                <a:latin typeface="Arial" panose="020B0604020202020204" pitchFamily="34" charset="0"/>
                <a:cs typeface="Arial" panose="020B0604020202020204" pitchFamily="34" charset="0"/>
              </a:rPr>
            </a:br>
            <a:r>
              <a:rPr lang="sv-SE" sz="3100" dirty="0">
                <a:latin typeface="Arial" panose="020B0604020202020204" pitchFamily="34" charset="0"/>
                <a:cs typeface="Arial" panose="020B0604020202020204" pitchFamily="34" charset="0"/>
              </a:rPr>
              <a:t>finns på </a:t>
            </a:r>
            <a:r>
              <a:rPr lang="sv-SE" sz="2700" dirty="0">
                <a:latin typeface="Arial" panose="020B0604020202020204" pitchFamily="34" charset="0"/>
                <a:cs typeface="Arial" panose="020B0604020202020204" pitchFamily="34" charset="0"/>
              </a:rPr>
              <a:t>Learnifys lärplattform. Här finns även andra utbildningar.</a:t>
            </a:r>
            <a:br>
              <a:rPr lang="sv-SE" dirty="0"/>
            </a:br>
            <a:endParaRPr lang="sv-SE" sz="1800" dirty="0"/>
          </a:p>
        </p:txBody>
      </p:sp>
      <p:sp>
        <p:nvSpPr>
          <p:cNvPr id="3" name="Platshållare för innehåll 2">
            <a:extLst>
              <a:ext uri="{FF2B5EF4-FFF2-40B4-BE49-F238E27FC236}">
                <a16:creationId xmlns:a16="http://schemas.microsoft.com/office/drawing/2014/main" id="{59799552-F876-8C97-0C54-730A22BFC973}"/>
              </a:ext>
            </a:extLst>
          </p:cNvPr>
          <p:cNvSpPr>
            <a:spLocks noGrp="1"/>
          </p:cNvSpPr>
          <p:nvPr>
            <p:ph idx="1"/>
          </p:nvPr>
        </p:nvSpPr>
        <p:spPr/>
        <p:txBody>
          <a:bodyPr>
            <a:normAutofit/>
          </a:bodyPr>
          <a:lstStyle/>
          <a:p>
            <a:pPr marL="0" indent="0">
              <a:buNone/>
            </a:pPr>
            <a:endParaRPr lang="sv-SE" sz="1800" dirty="0">
              <a:latin typeface="Calibri" panose="020F0502020204030204" pitchFamily="34" charset="0"/>
              <a:ea typeface="Times New Roman" panose="02020603050405020304" pitchFamily="18" charset="0"/>
            </a:endParaRPr>
          </a:p>
          <a:p>
            <a:pPr>
              <a:lnSpc>
                <a:spcPct val="150000"/>
              </a:lnSpc>
            </a:pPr>
            <a:r>
              <a:rPr lang="sv-SE" sz="2100" b="1" dirty="0">
                <a:latin typeface="Arial" panose="020B0604020202020204" pitchFamily="34" charset="0"/>
                <a:cs typeface="Arial" panose="020B0604020202020204" pitchFamily="34" charset="0"/>
              </a:rPr>
              <a:t>Funktionsrätt Sveriges p</a:t>
            </a:r>
            <a:r>
              <a:rPr lang="sv-SE" sz="2100" dirty="0">
                <a:latin typeface="Arial" panose="020B0604020202020204" pitchFamily="34" charset="0"/>
                <a:cs typeface="Arial" panose="020B0604020202020204" pitchFamily="34" charset="0"/>
              </a:rPr>
              <a:t>atientföreträdarutbildning.</a:t>
            </a:r>
          </a:p>
          <a:p>
            <a:pPr>
              <a:lnSpc>
                <a:spcPct val="150000"/>
              </a:lnSpc>
            </a:pPr>
            <a:r>
              <a:rPr lang="sv-SE" sz="2100" b="1" dirty="0">
                <a:latin typeface="Arial" panose="020B0604020202020204" pitchFamily="34" charset="0"/>
                <a:cs typeface="Arial" panose="020B0604020202020204" pitchFamily="34" charset="0"/>
              </a:rPr>
              <a:t>EUPATI</a:t>
            </a:r>
            <a:r>
              <a:rPr lang="sv-SE" sz="2100" dirty="0">
                <a:latin typeface="Arial" panose="020B0604020202020204" pitchFamily="34" charset="0"/>
                <a:cs typeface="Arial" panose="020B0604020202020204" pitchFamily="34" charset="0"/>
              </a:rPr>
              <a:t> </a:t>
            </a:r>
            <a:r>
              <a:rPr lang="sv-SE" sz="2100" b="1" dirty="0">
                <a:latin typeface="Arial" panose="020B0604020202020204" pitchFamily="34" charset="0"/>
                <a:cs typeface="Arial" panose="020B0604020202020204" pitchFamily="34" charset="0"/>
              </a:rPr>
              <a:t>Sveriges</a:t>
            </a:r>
            <a:r>
              <a:rPr lang="sv-SE" sz="2100" dirty="0">
                <a:latin typeface="Arial" panose="020B0604020202020204" pitchFamily="34" charset="0"/>
                <a:cs typeface="Arial" panose="020B0604020202020204" pitchFamily="34" charset="0"/>
              </a:rPr>
              <a:t> patientföreträdarutbildning</a:t>
            </a:r>
          </a:p>
          <a:p>
            <a:pPr>
              <a:lnSpc>
                <a:spcPct val="150000"/>
              </a:lnSpc>
            </a:pPr>
            <a:r>
              <a:rPr lang="sv-SE" sz="2100" b="1" dirty="0">
                <a:latin typeface="Arial" panose="020B0604020202020204" pitchFamily="34" charset="0"/>
                <a:cs typeface="Arial" panose="020B0604020202020204" pitchFamily="34" charset="0"/>
              </a:rPr>
              <a:t>Webbkurs från </a:t>
            </a:r>
            <a:r>
              <a:rPr lang="sv-SE" sz="2100" dirty="0">
                <a:latin typeface="Arial" panose="020B0604020202020204" pitchFamily="34" charset="0"/>
                <a:cs typeface="Arial" panose="020B0604020202020204" pitchFamily="34" charset="0"/>
              </a:rPr>
              <a:t>Funktionsrätt Sverige och RFSUs projekt </a:t>
            </a:r>
            <a:r>
              <a:rPr lang="sv-SE" sz="2100" b="1" dirty="0">
                <a:latin typeface="Arial" panose="020B0604020202020204" pitchFamily="34" charset="0"/>
                <a:cs typeface="Arial" panose="020B0604020202020204" pitchFamily="34" charset="0"/>
              </a:rPr>
              <a:t>Min sexualitet - min rätt</a:t>
            </a:r>
            <a:r>
              <a:rPr lang="sv-SE" sz="2100" dirty="0">
                <a:latin typeface="Arial" panose="020B0604020202020204" pitchFamily="34" charset="0"/>
                <a:cs typeface="Arial" panose="020B0604020202020204" pitchFamily="34" charset="0"/>
              </a:rPr>
              <a:t>.</a:t>
            </a:r>
          </a:p>
          <a:p>
            <a:pPr>
              <a:lnSpc>
                <a:spcPct val="150000"/>
              </a:lnSpc>
            </a:pPr>
            <a:r>
              <a:rPr lang="sv-SE" sz="2100" b="1" dirty="0">
                <a:latin typeface="Arial" panose="020B0604020202020204" pitchFamily="34" charset="0"/>
                <a:cs typeface="Arial" panose="020B0604020202020204" pitchFamily="34" charset="0"/>
              </a:rPr>
              <a:t>Riksförbundet Sällsynta diagnosers </a:t>
            </a:r>
            <a:r>
              <a:rPr lang="sv-SE" sz="2100" dirty="0">
                <a:latin typeface="Arial" panose="020B0604020202020204" pitchFamily="34" charset="0"/>
                <a:cs typeface="Arial" panose="020B0604020202020204" pitchFamily="34" charset="0"/>
              </a:rPr>
              <a:t>patientföreträdarutbildning, </a:t>
            </a:r>
          </a:p>
          <a:p>
            <a:pPr marL="0" indent="0">
              <a:lnSpc>
                <a:spcPct val="150000"/>
              </a:lnSpc>
              <a:buNone/>
            </a:pPr>
            <a:endParaRPr lang="sv-SE" sz="18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sv-SE" sz="16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sv-SE" sz="1600" dirty="0">
                <a:latin typeface="Arial" panose="020B0604020202020204" pitchFamily="34" charset="0"/>
                <a:ea typeface="Times New Roman" panose="02020603050405020304" pitchFamily="18" charset="0"/>
                <a:cs typeface="Arial" panose="020B0604020202020204" pitchFamily="34" charset="0"/>
              </a:rPr>
              <a:t>	</a:t>
            </a:r>
            <a:endParaRPr lang="sv-SE" sz="1800" dirty="0">
              <a:solidFill>
                <a:srgbClr val="0000FF"/>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3226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BB13A8-EC39-0DAE-D548-4C48BD385E2B}"/>
              </a:ext>
            </a:extLst>
          </p:cNvPr>
          <p:cNvSpPr>
            <a:spLocks noGrp="1"/>
          </p:cNvSpPr>
          <p:nvPr>
            <p:ph type="title"/>
          </p:nvPr>
        </p:nvSpPr>
        <p:spPr>
          <a:xfrm>
            <a:off x="1333151" y="637563"/>
            <a:ext cx="10515600" cy="1593907"/>
          </a:xfrm>
        </p:spPr>
        <p:txBody>
          <a:bodyPr>
            <a:normAutofit fontScale="90000"/>
          </a:bodyPr>
          <a:lstStyle/>
          <a:p>
            <a:r>
              <a:rPr lang="sv-SE" sz="3100" b="1" dirty="0">
                <a:latin typeface="Arial" panose="020B0604020202020204" pitchFamily="34" charset="0"/>
                <a:cs typeface="Arial" panose="020B0604020202020204" pitchFamily="34" charset="0"/>
              </a:rPr>
              <a:t>Vill du visa en färdig presentation av utbildningen?</a:t>
            </a:r>
            <a:br>
              <a:rPr lang="sv-SE" sz="2400" b="1" dirty="0">
                <a:latin typeface="Arial" panose="020B0604020202020204" pitchFamily="34" charset="0"/>
                <a:cs typeface="Arial" panose="020B0604020202020204" pitchFamily="34" charset="0"/>
              </a:rPr>
            </a:br>
            <a:br>
              <a:rPr lang="sv-SE" sz="4400" dirty="0"/>
            </a:br>
            <a:endParaRPr lang="sv-SE" dirty="0"/>
          </a:p>
        </p:txBody>
      </p:sp>
      <p:sp>
        <p:nvSpPr>
          <p:cNvPr id="7" name="textruta 6">
            <a:extLst>
              <a:ext uri="{FF2B5EF4-FFF2-40B4-BE49-F238E27FC236}">
                <a16:creationId xmlns:a16="http://schemas.microsoft.com/office/drawing/2014/main" id="{27AB6D3B-089B-49AD-8252-C5A709E091EA}"/>
              </a:ext>
            </a:extLst>
          </p:cNvPr>
          <p:cNvSpPr txBox="1"/>
          <p:nvPr/>
        </p:nvSpPr>
        <p:spPr>
          <a:xfrm>
            <a:off x="1288277" y="1522985"/>
            <a:ext cx="10411437" cy="1477328"/>
          </a:xfrm>
          <a:prstGeom prst="rect">
            <a:avLst/>
          </a:prstGeom>
          <a:noFill/>
        </p:spPr>
        <p:txBody>
          <a:bodyPr wrap="square">
            <a:spAutoFit/>
          </a:bodyPr>
          <a:lstStyle/>
          <a:p>
            <a:pPr marL="0" indent="0">
              <a:buNone/>
            </a:pPr>
            <a:r>
              <a:rPr lang="sv-SE" dirty="0">
                <a:latin typeface="Arial" panose="020B0604020202020204" pitchFamily="34" charset="0"/>
                <a:cs typeface="Arial" panose="020B0604020202020204" pitchFamily="34" charset="0"/>
              </a:rPr>
              <a:t>På Funktionsrätt Sverige webbplats finns lanseringen av utbildningen inspelad. </a:t>
            </a:r>
            <a:br>
              <a:rPr lang="sv-SE" dirty="0">
                <a:latin typeface="Arial" panose="020B0604020202020204" pitchFamily="34" charset="0"/>
                <a:cs typeface="Arial" panose="020B0604020202020204" pitchFamily="34" charset="0"/>
              </a:rPr>
            </a:b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Elisabeth Wallenius, tidigare ordförande för Funktionsrätt Sverige, berättar om bakgrunden till utbildningen. Du får också se filmklipp från de olika modulerna. Du kan även ta del av en intressant och spännande paneldebatt. </a:t>
            </a:r>
          </a:p>
        </p:txBody>
      </p:sp>
      <p:sp>
        <p:nvSpPr>
          <p:cNvPr id="3" name="textruta 2">
            <a:extLst>
              <a:ext uri="{FF2B5EF4-FFF2-40B4-BE49-F238E27FC236}">
                <a16:creationId xmlns:a16="http://schemas.microsoft.com/office/drawing/2014/main" id="{078649C1-3A04-2D4F-235E-A7B9545AD1F0}"/>
              </a:ext>
            </a:extLst>
          </p:cNvPr>
          <p:cNvSpPr txBox="1"/>
          <p:nvPr/>
        </p:nvSpPr>
        <p:spPr>
          <a:xfrm>
            <a:off x="1283923" y="3314774"/>
            <a:ext cx="10411437" cy="646331"/>
          </a:xfrm>
          <a:prstGeom prst="rect">
            <a:avLst/>
          </a:prstGeom>
          <a:noFill/>
        </p:spPr>
        <p:txBody>
          <a:bodyPr wrap="square">
            <a:spAutoFit/>
          </a:bodyPr>
          <a:lstStyle/>
          <a:p>
            <a:pPr marL="0" indent="0">
              <a:buNone/>
            </a:pPr>
            <a:r>
              <a:rPr lang="sv-SE" dirty="0">
                <a:latin typeface="Arial" panose="020B0604020202020204" pitchFamily="34" charset="0"/>
                <a:cs typeface="Arial" panose="020B0604020202020204" pitchFamily="34" charset="0"/>
              </a:rPr>
              <a:t>Länk till videon från lanseringen: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hlinkClick r:id="rId2"/>
              </a:rPr>
              <a:t>https://funktionsratt.se/utbildning/bonusmaterial-till-patientforetradarutbildningen/ </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88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7E9BB-D210-4CA5-A211-BB9CA7308EED}"/>
              </a:ext>
            </a:extLst>
          </p:cNvPr>
          <p:cNvSpPr>
            <a:spLocks noGrp="1"/>
          </p:cNvSpPr>
          <p:nvPr>
            <p:ph type="title"/>
          </p:nvPr>
        </p:nvSpPr>
        <p:spPr>
          <a:xfrm>
            <a:off x="2220986" y="465080"/>
            <a:ext cx="9443207" cy="1143000"/>
          </a:xfrm>
        </p:spPr>
        <p:txBody>
          <a:bodyPr>
            <a:normAutofit/>
          </a:bodyPr>
          <a:lstStyle/>
          <a:p>
            <a:r>
              <a:rPr lang="sv-SE" sz="2800" b="1" dirty="0">
                <a:latin typeface="Arial" panose="020B0604020202020204" pitchFamily="34" charset="0"/>
                <a:cs typeface="Arial" panose="020B0604020202020204" pitchFamily="34" charset="0"/>
              </a:rPr>
              <a:t>Patientföreträdarutbildningen  </a:t>
            </a:r>
            <a:br>
              <a:rPr lang="sv-SE" sz="2800" b="1" dirty="0">
                <a:latin typeface="Arial" panose="020B0604020202020204" pitchFamily="34" charset="0"/>
                <a:cs typeface="Arial" panose="020B0604020202020204" pitchFamily="34" charset="0"/>
              </a:rPr>
            </a:br>
            <a:r>
              <a:rPr lang="sv-SE" sz="2800" b="1" dirty="0">
                <a:latin typeface="Arial" panose="020B0604020202020204" pitchFamily="34" charset="0"/>
                <a:cs typeface="Arial" panose="020B0604020202020204" pitchFamily="34" charset="0"/>
              </a:rPr>
              <a:t>- stärker nuvarande och blivande företrädare! </a:t>
            </a:r>
          </a:p>
        </p:txBody>
      </p:sp>
      <p:sp>
        <p:nvSpPr>
          <p:cNvPr id="3" name="Platshållare för bildnummer 2"/>
          <p:cNvSpPr>
            <a:spLocks noGrp="1"/>
          </p:cNvSpPr>
          <p:nvPr>
            <p:ph type="sldNum" sz="quarter" idx="12"/>
          </p:nvPr>
        </p:nvSpPr>
        <p:spPr/>
        <p:txBody>
          <a:bodyPr/>
          <a:lstStyle/>
          <a:p>
            <a:fld id="{8E3CC5E6-41D0-4CD2-92E1-9241709A893D}" type="slidenum">
              <a:rPr lang="sv-SE" smtClean="0"/>
              <a:pPr/>
              <a:t>22</a:t>
            </a:fld>
            <a:endParaRPr lang="sv-SE"/>
          </a:p>
        </p:txBody>
      </p:sp>
      <p:sp>
        <p:nvSpPr>
          <p:cNvPr id="13" name="textruta 12"/>
          <p:cNvSpPr txBox="1"/>
          <p:nvPr/>
        </p:nvSpPr>
        <p:spPr>
          <a:xfrm>
            <a:off x="5357218" y="1036580"/>
            <a:ext cx="1728192" cy="300082"/>
          </a:xfrm>
          <a:prstGeom prst="rect">
            <a:avLst/>
          </a:prstGeom>
          <a:noFill/>
        </p:spPr>
        <p:txBody>
          <a:bodyPr wrap="square" rtlCol="0">
            <a:spAutoFit/>
          </a:bodyPr>
          <a:lstStyle/>
          <a:p>
            <a:endParaRPr lang="sv-SE" sz="1350" b="1" dirty="0">
              <a:latin typeface="Arial" panose="020B0604020202020204" pitchFamily="34" charset="0"/>
              <a:cs typeface="Arial" panose="020B0604020202020204" pitchFamily="34" charset="0"/>
            </a:endParaRPr>
          </a:p>
        </p:txBody>
      </p:sp>
      <p:sp>
        <p:nvSpPr>
          <p:cNvPr id="20" name="textruta 19"/>
          <p:cNvSpPr txBox="1"/>
          <p:nvPr/>
        </p:nvSpPr>
        <p:spPr>
          <a:xfrm>
            <a:off x="7756494" y="2063152"/>
            <a:ext cx="1620180" cy="300082"/>
          </a:xfrm>
          <a:prstGeom prst="rect">
            <a:avLst/>
          </a:prstGeom>
          <a:noFill/>
        </p:spPr>
        <p:txBody>
          <a:bodyPr wrap="square" rtlCol="0">
            <a:spAutoFit/>
          </a:bodyPr>
          <a:lstStyle/>
          <a:p>
            <a:endParaRPr lang="sv-SE" sz="1350" dirty="0"/>
          </a:p>
        </p:txBody>
      </p:sp>
      <p:cxnSp>
        <p:nvCxnSpPr>
          <p:cNvPr id="9" name="Rak 5">
            <a:extLst>
              <a:ext uri="{FF2B5EF4-FFF2-40B4-BE49-F238E27FC236}">
                <a16:creationId xmlns:a16="http://schemas.microsoft.com/office/drawing/2014/main" id="{3FA02C7E-4CC1-47FB-8861-A2D51ECD2CC4}"/>
              </a:ext>
            </a:extLst>
          </p:cNvPr>
          <p:cNvCxnSpPr/>
          <p:nvPr/>
        </p:nvCxnSpPr>
        <p:spPr>
          <a:xfrm>
            <a:off x="1524000" y="539756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pic>
        <p:nvPicPr>
          <p:cNvPr id="10" name="Bildobjekt 4">
            <a:extLst>
              <a:ext uri="{FF2B5EF4-FFF2-40B4-BE49-F238E27FC236}">
                <a16:creationId xmlns:a16="http://schemas.microsoft.com/office/drawing/2014/main" id="{131FC20C-4CC7-4141-B454-ECA3A98D0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pic>
        <p:nvPicPr>
          <p:cNvPr id="6" name="Bildobjekt 5">
            <a:extLst>
              <a:ext uri="{FF2B5EF4-FFF2-40B4-BE49-F238E27FC236}">
                <a16:creationId xmlns:a16="http://schemas.microsoft.com/office/drawing/2014/main" id="{814A551D-DE8F-4803-B93E-A695B60F8D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16401" y="1665546"/>
            <a:ext cx="6295472" cy="3592525"/>
          </a:xfrm>
          <a:prstGeom prst="rect">
            <a:avLst/>
          </a:prstGeom>
        </p:spPr>
      </p:pic>
    </p:spTree>
    <p:extLst>
      <p:ext uri="{BB962C8B-B14F-4D97-AF65-F5344CB8AC3E}">
        <p14:creationId xmlns:p14="http://schemas.microsoft.com/office/powerpoint/2010/main" val="361209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1904302" y="327026"/>
            <a:ext cx="8649048" cy="4924422"/>
          </a:xfrm>
        </p:spPr>
        <p:txBody>
          <a:bodyPr>
            <a:normAutofit fontScale="25000" lnSpcReduction="20000"/>
          </a:bodyPr>
          <a:lstStyle/>
          <a:p>
            <a:pPr algn="l"/>
            <a:endParaRPr lang="sv-SE" sz="2900" b="1" dirty="0">
              <a:solidFill>
                <a:schemeClr val="tx1"/>
              </a:solidFill>
              <a:latin typeface="Arial" panose="020B0604020202020204" pitchFamily="34" charset="0"/>
              <a:cs typeface="Arial" panose="020B0604020202020204" pitchFamily="34" charset="0"/>
            </a:endParaRPr>
          </a:p>
          <a:p>
            <a:pPr algn="l">
              <a:lnSpc>
                <a:spcPct val="120000"/>
              </a:lnSpc>
            </a:pPr>
            <a:r>
              <a:rPr lang="sv-SE" sz="9600" b="1" dirty="0">
                <a:solidFill>
                  <a:schemeClr val="tx1"/>
                </a:solidFill>
                <a:latin typeface="Arial" panose="020B0604020202020204" pitchFamily="34" charset="0"/>
                <a:cs typeface="Arial" panose="020B0604020202020204" pitchFamily="34" charset="0"/>
              </a:rPr>
              <a:t>Vårt intressepolitiska arbete utgår från:  </a:t>
            </a:r>
          </a:p>
          <a:p>
            <a:pPr algn="l">
              <a:lnSpc>
                <a:spcPct val="120000"/>
              </a:lnSpc>
            </a:pPr>
            <a:r>
              <a:rPr lang="sv-SE" sz="7200" dirty="0">
                <a:solidFill>
                  <a:schemeClr val="tx1"/>
                </a:solidFill>
                <a:latin typeface="Arial" panose="020B0604020202020204" pitchFamily="34" charset="0"/>
                <a:cs typeface="Arial" panose="020B0604020202020204" pitchFamily="34" charset="0"/>
              </a:rPr>
              <a:t>FN:s konvention om rättigheter för personer med funktionsnedsättningar- </a:t>
            </a:r>
            <a:r>
              <a:rPr lang="sv-SE" sz="7200" b="1" dirty="0">
                <a:solidFill>
                  <a:schemeClr val="tx1"/>
                </a:solidFill>
                <a:latin typeface="Arial" panose="020B0604020202020204" pitchFamily="34" charset="0"/>
                <a:cs typeface="Arial" panose="020B0604020202020204" pitchFamily="34" charset="0"/>
              </a:rPr>
              <a:t>Funktionsrättskonventionen. </a:t>
            </a:r>
            <a:r>
              <a:rPr lang="sv-SE" sz="7200" dirty="0">
                <a:solidFill>
                  <a:schemeClr val="tx1"/>
                </a:solidFill>
                <a:latin typeface="Arial" panose="020B0604020202020204" pitchFamily="34" charset="0"/>
                <a:cs typeface="Arial" panose="020B0604020202020204" pitchFamily="34" charset="0"/>
              </a:rPr>
              <a:t>Gäller i Sverige sedan 2009.</a:t>
            </a:r>
          </a:p>
          <a:p>
            <a:pPr algn="l">
              <a:lnSpc>
                <a:spcPct val="120000"/>
              </a:lnSpc>
            </a:pPr>
            <a:endParaRPr lang="sv-SE" sz="1200" dirty="0">
              <a:solidFill>
                <a:schemeClr val="tx1"/>
              </a:solidFill>
              <a:latin typeface="Arial" panose="020B0604020202020204" pitchFamily="34" charset="0"/>
              <a:cs typeface="Arial" panose="020B0604020202020204" pitchFamily="34" charset="0"/>
            </a:endParaRPr>
          </a:p>
          <a:p>
            <a:pPr marL="268288" indent="268288" algn="l">
              <a:lnSpc>
                <a:spcPct val="120000"/>
              </a:lnSpc>
              <a:buFont typeface="Arial" panose="020B0604020202020204" pitchFamily="34" charset="0"/>
              <a:buChar char="•"/>
              <a:tabLst>
                <a:tab pos="268288" algn="l"/>
              </a:tabLst>
            </a:pPr>
            <a:r>
              <a:rPr lang="sv-SE" sz="7600" dirty="0">
                <a:latin typeface="Arial" panose="020B0604020202020204" pitchFamily="34" charset="0"/>
                <a:cs typeface="Arial" panose="020B0604020202020204" pitchFamily="34" charset="0"/>
              </a:rPr>
              <a:t>G</a:t>
            </a:r>
            <a:r>
              <a:rPr lang="sv-SE" sz="7600" dirty="0">
                <a:solidFill>
                  <a:schemeClr val="tx1"/>
                </a:solidFill>
                <a:latin typeface="Arial" panose="020B0604020202020204" pitchFamily="34" charset="0"/>
                <a:cs typeface="Arial" panose="020B0604020202020204" pitchFamily="34" charset="0"/>
              </a:rPr>
              <a:t>rundläggande principer som jämlikhet och icke-diskriminering. </a:t>
            </a:r>
          </a:p>
          <a:p>
            <a:pPr marL="536575" indent="-268288" algn="l">
              <a:lnSpc>
                <a:spcPct val="120000"/>
              </a:lnSpc>
              <a:buFont typeface="Arial" panose="020B0604020202020204" pitchFamily="34" charset="0"/>
              <a:buChar char="•"/>
              <a:tabLst>
                <a:tab pos="268288" algn="l"/>
              </a:tabLst>
            </a:pPr>
            <a:r>
              <a:rPr lang="sv-SE" sz="7600" dirty="0">
                <a:latin typeface="Arial" panose="020B0604020202020204" pitchFamily="34" charset="0"/>
                <a:cs typeface="Arial" panose="020B0604020202020204" pitchFamily="34" charset="0"/>
              </a:rPr>
              <a:t>T</a:t>
            </a:r>
            <a:r>
              <a:rPr lang="sv-SE" sz="7600" dirty="0">
                <a:solidFill>
                  <a:schemeClr val="tx1"/>
                </a:solidFill>
                <a:latin typeface="Arial" panose="020B0604020202020204" pitchFamily="34" charset="0"/>
                <a:cs typeface="Arial" panose="020B0604020202020204" pitchFamily="34" charset="0"/>
              </a:rPr>
              <a:t>illgänglighet är en allmän princip i konventionen, både när det gäller     den fysiska miljön och information och kommunikation. </a:t>
            </a:r>
          </a:p>
          <a:p>
            <a:pPr marL="536575" indent="-268288" algn="l">
              <a:lnSpc>
                <a:spcPct val="120000"/>
              </a:lnSpc>
              <a:buFont typeface="Arial" panose="020B0604020202020204" pitchFamily="34" charset="0"/>
              <a:buChar char="•"/>
              <a:tabLst>
                <a:tab pos="536575" algn="l"/>
              </a:tabLst>
            </a:pPr>
            <a:r>
              <a:rPr lang="sv-SE" sz="7600" dirty="0">
                <a:latin typeface="Arial" panose="020B0604020202020204" pitchFamily="34" charset="0"/>
                <a:cs typeface="Arial" panose="020B0604020202020204" pitchFamily="34" charset="0"/>
              </a:rPr>
              <a:t>S</a:t>
            </a:r>
            <a:r>
              <a:rPr lang="sv-SE" sz="7600" dirty="0">
                <a:solidFill>
                  <a:schemeClr val="tx1"/>
                </a:solidFill>
                <a:latin typeface="Arial" panose="020B0604020202020204" pitchFamily="34" charset="0"/>
                <a:cs typeface="Arial" panose="020B0604020202020204" pitchFamily="34" charset="0"/>
              </a:rPr>
              <a:t>ka genomföras genom universell utformning - en inkluderande samhällsplanering som utgår från människors olikheter. </a:t>
            </a:r>
          </a:p>
          <a:p>
            <a:pPr marL="268288" indent="268288" algn="l">
              <a:lnSpc>
                <a:spcPct val="120000"/>
              </a:lnSpc>
              <a:buFont typeface="Arial" panose="020B0604020202020204" pitchFamily="34" charset="0"/>
              <a:buChar char="•"/>
              <a:tabLst>
                <a:tab pos="268288" algn="l"/>
              </a:tabLst>
            </a:pPr>
            <a:r>
              <a:rPr lang="sv-SE" sz="7600" dirty="0">
                <a:latin typeface="Arial" panose="020B0604020202020204" pitchFamily="34" charset="0"/>
                <a:cs typeface="Arial" panose="020B0604020202020204" pitchFamily="34" charset="0"/>
              </a:rPr>
              <a:t>A</a:t>
            </a:r>
            <a:r>
              <a:rPr lang="sv-SE" sz="7600" dirty="0">
                <a:solidFill>
                  <a:schemeClr val="tx1"/>
                </a:solidFill>
                <a:latin typeface="Arial" panose="020B0604020202020204" pitchFamily="34" charset="0"/>
                <a:cs typeface="Arial" panose="020B0604020202020204" pitchFamily="34" charset="0"/>
              </a:rPr>
              <a:t>lla lagar och all offentlig verksamhet ska följa konventionen. </a:t>
            </a:r>
          </a:p>
          <a:p>
            <a:pPr marL="536575" indent="-268288" algn="l">
              <a:lnSpc>
                <a:spcPct val="120000"/>
              </a:lnSpc>
              <a:buFont typeface="Arial" panose="020B0604020202020204" pitchFamily="34" charset="0"/>
              <a:buChar char="•"/>
              <a:tabLst>
                <a:tab pos="536575" algn="l"/>
              </a:tabLst>
            </a:pPr>
            <a:r>
              <a:rPr lang="sv-SE" sz="7600" dirty="0">
                <a:latin typeface="Arial" panose="020B0604020202020204" pitchFamily="34" charset="0"/>
                <a:cs typeface="Arial" panose="020B0604020202020204" pitchFamily="34" charset="0"/>
              </a:rPr>
              <a:t>M</a:t>
            </a:r>
            <a:r>
              <a:rPr lang="sv-SE" sz="7600" dirty="0">
                <a:solidFill>
                  <a:schemeClr val="tx1"/>
                </a:solidFill>
                <a:latin typeface="Arial" panose="020B0604020202020204" pitchFamily="34" charset="0"/>
                <a:cs typeface="Arial" panose="020B0604020202020204" pitchFamily="34" charset="0"/>
              </a:rPr>
              <a:t>yndigheter, landsting, regioner och kommuner är skyldiga att respektera, skydda, uppfylla och främja rättigheterna.</a:t>
            </a:r>
          </a:p>
          <a:p>
            <a:pPr marL="268288" indent="268288" algn="l">
              <a:tabLst>
                <a:tab pos="268288" algn="l"/>
              </a:tabLst>
            </a:pPr>
            <a:endParaRPr lang="sv-SE" sz="5000" dirty="0">
              <a:latin typeface="Arial" panose="020B0604020202020204" pitchFamily="34" charset="0"/>
              <a:cs typeface="Arial" panose="020B0604020202020204" pitchFamily="34" charset="0"/>
            </a:endParaRPr>
          </a:p>
          <a:p>
            <a:pPr marL="268288" indent="268288" algn="l">
              <a:tabLst>
                <a:tab pos="268288" algn="l"/>
              </a:tabLst>
            </a:pPr>
            <a:endParaRPr lang="sv-SE" sz="2900" dirty="0">
              <a:latin typeface="Arial" panose="020B0604020202020204" pitchFamily="34" charset="0"/>
              <a:cs typeface="Arial" panose="020B0604020202020204" pitchFamily="34" charset="0"/>
            </a:endParaRPr>
          </a:p>
          <a:p>
            <a:pPr marL="268288" indent="268288" algn="l">
              <a:tabLst>
                <a:tab pos="268288" algn="l"/>
              </a:tabLst>
            </a:pPr>
            <a:endParaRPr lang="sv-SE" sz="2900" dirty="0">
              <a:latin typeface="Arial" panose="020B0604020202020204" pitchFamily="34" charset="0"/>
              <a:cs typeface="Arial" panose="020B0604020202020204" pitchFamily="34" charset="0"/>
            </a:endParaRPr>
          </a:p>
          <a:p>
            <a:pPr algn="l" eaLnBrk="1" hangingPunct="1"/>
            <a:endParaRPr lang="sv-SE" sz="1800" dirty="0">
              <a:solidFill>
                <a:schemeClr val="tx1"/>
              </a:solidFill>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3155620" y="1186622"/>
            <a:ext cx="6221055" cy="3538521"/>
          </a:xfrm>
        </p:spPr>
        <p:txBody>
          <a:bodyPr>
            <a:normAutofit lnSpcReduction="10000"/>
          </a:bodyPr>
          <a:lstStyle/>
          <a:p>
            <a:pPr algn="l"/>
            <a:r>
              <a:rPr lang="sv-SE" b="1" dirty="0">
                <a:solidFill>
                  <a:schemeClr val="tx1"/>
                </a:solidFill>
                <a:latin typeface="Arial" panose="020B0604020202020204" pitchFamily="34" charset="0"/>
                <a:cs typeface="Arial" panose="020B0604020202020204" pitchFamily="34" charset="0"/>
              </a:rPr>
              <a:t>Och vad är funktionsrätt?</a:t>
            </a:r>
          </a:p>
          <a:p>
            <a:pPr algn="l"/>
            <a:endParaRPr lang="sv-SE" sz="2400" dirty="0">
              <a:solidFill>
                <a:schemeClr val="tx1"/>
              </a:solidFill>
              <a:latin typeface="Arial" panose="020B0604020202020204" pitchFamily="34" charset="0"/>
              <a:cs typeface="Arial" panose="020B0604020202020204" pitchFamily="34" charset="0"/>
            </a:endParaRPr>
          </a:p>
          <a:p>
            <a:pPr algn="l"/>
            <a:r>
              <a:rPr lang="sv-SE" sz="2400" dirty="0">
                <a:solidFill>
                  <a:schemeClr val="tx1"/>
                </a:solidFill>
                <a:latin typeface="Arial" panose="020B0604020202020204" pitchFamily="34" charset="0"/>
                <a:cs typeface="Arial" panose="020B0604020202020204" pitchFamily="34" charset="0"/>
              </a:rPr>
              <a:t>Begreppet kompletterar Socialstyrelsens begrepp funktionsnedsättning och funktionshinder. </a:t>
            </a:r>
          </a:p>
          <a:p>
            <a:pPr algn="l"/>
            <a:endParaRPr lang="sv-SE" dirty="0">
              <a:solidFill>
                <a:schemeClr val="tx1"/>
              </a:solidFill>
              <a:latin typeface="Arial" panose="020B0604020202020204" pitchFamily="34" charset="0"/>
              <a:cs typeface="Arial" panose="020B0604020202020204" pitchFamily="34" charset="0"/>
            </a:endParaRPr>
          </a:p>
          <a:p>
            <a:pPr algn="l"/>
            <a:r>
              <a:rPr lang="sv-SE" b="1" dirty="0">
                <a:solidFill>
                  <a:schemeClr val="tx1"/>
                </a:solidFill>
                <a:latin typeface="Arial" panose="020B0604020202020204" pitchFamily="34" charset="0"/>
                <a:cs typeface="Arial" panose="020B0604020202020204" pitchFamily="34" charset="0"/>
              </a:rPr>
              <a:t>Funktionsrätt </a:t>
            </a:r>
            <a:r>
              <a:rPr lang="sv-SE" dirty="0">
                <a:solidFill>
                  <a:schemeClr val="tx1"/>
                </a:solidFill>
                <a:latin typeface="Arial" panose="020B0604020202020204" pitchFamily="34" charset="0"/>
                <a:cs typeface="Arial" panose="020B0604020202020204" pitchFamily="34" charset="0"/>
              </a:rPr>
              <a:t>handlar om </a:t>
            </a:r>
            <a:r>
              <a:rPr lang="sv-SE" dirty="0">
                <a:latin typeface="Arial" panose="020B0604020202020204" pitchFamily="34" charset="0"/>
                <a:cs typeface="Arial" panose="020B0604020202020204" pitchFamily="34" charset="0"/>
              </a:rPr>
              <a:t>r</a:t>
            </a:r>
            <a:r>
              <a:rPr lang="sv-SE" dirty="0">
                <a:solidFill>
                  <a:schemeClr val="tx1"/>
                </a:solidFill>
                <a:latin typeface="Arial" panose="020B0604020202020204" pitchFamily="34" charset="0"/>
                <a:cs typeface="Arial" panose="020B0604020202020204" pitchFamily="34" charset="0"/>
              </a:rPr>
              <a:t>ätten till självbestämmande och full delaktighet i enlighet med Funktionsrättskonventionen.</a:t>
            </a:r>
          </a:p>
          <a:p>
            <a:pPr algn="l"/>
            <a:endParaRPr lang="sv-SE" sz="2700" dirty="0">
              <a:latin typeface="Arial" panose="020B0604020202020204" pitchFamily="34" charset="0"/>
              <a:cs typeface="Arial" panose="020B0604020202020204" pitchFamily="34" charset="0"/>
            </a:endParaRPr>
          </a:p>
        </p:txBody>
      </p:sp>
      <p:sp>
        <p:nvSpPr>
          <p:cNvPr id="3" name="Platshållare för bildnummer 2"/>
          <p:cNvSpPr>
            <a:spLocks noGrp="1"/>
          </p:cNvSpPr>
          <p:nvPr>
            <p:ph type="sldNum" sz="quarter" idx="12"/>
          </p:nvPr>
        </p:nvSpPr>
        <p:spPr/>
        <p:txBody>
          <a:bodyPr/>
          <a:lstStyle/>
          <a:p>
            <a:fld id="{8E3CC5E6-41D0-4CD2-92E1-9241709A893D}" type="slidenum">
              <a:rPr lang="sv-SE" smtClean="0"/>
              <a:pPr/>
              <a:t>4</a:t>
            </a:fld>
            <a:endParaRPr lang="sv-SE"/>
          </a:p>
        </p:txBody>
      </p:sp>
      <p:sp>
        <p:nvSpPr>
          <p:cNvPr id="13" name="textruta 12"/>
          <p:cNvSpPr txBox="1"/>
          <p:nvPr/>
        </p:nvSpPr>
        <p:spPr>
          <a:xfrm>
            <a:off x="5357218" y="1036580"/>
            <a:ext cx="1728192" cy="300082"/>
          </a:xfrm>
          <a:prstGeom prst="rect">
            <a:avLst/>
          </a:prstGeom>
          <a:noFill/>
        </p:spPr>
        <p:txBody>
          <a:bodyPr wrap="square" rtlCol="0">
            <a:spAutoFit/>
          </a:bodyPr>
          <a:lstStyle/>
          <a:p>
            <a:endParaRPr lang="sv-SE" sz="1350" b="1" dirty="0">
              <a:latin typeface="Arial" panose="020B0604020202020204" pitchFamily="34" charset="0"/>
              <a:cs typeface="Arial" panose="020B0604020202020204" pitchFamily="34" charset="0"/>
            </a:endParaRPr>
          </a:p>
        </p:txBody>
      </p:sp>
      <p:sp>
        <p:nvSpPr>
          <p:cNvPr id="20" name="textruta 19"/>
          <p:cNvSpPr txBox="1"/>
          <p:nvPr/>
        </p:nvSpPr>
        <p:spPr>
          <a:xfrm>
            <a:off x="7756494" y="2063152"/>
            <a:ext cx="1620180" cy="300082"/>
          </a:xfrm>
          <a:prstGeom prst="rect">
            <a:avLst/>
          </a:prstGeom>
          <a:noFill/>
        </p:spPr>
        <p:txBody>
          <a:bodyPr wrap="square" rtlCol="0">
            <a:spAutoFit/>
          </a:bodyPr>
          <a:lstStyle/>
          <a:p>
            <a:endParaRPr lang="sv-SE" sz="1350" dirty="0"/>
          </a:p>
        </p:txBody>
      </p:sp>
      <p:cxnSp>
        <p:nvCxnSpPr>
          <p:cNvPr id="9" name="Rak 5">
            <a:extLst>
              <a:ext uri="{FF2B5EF4-FFF2-40B4-BE49-F238E27FC236}">
                <a16:creationId xmlns:a16="http://schemas.microsoft.com/office/drawing/2014/main" id="{3FA02C7E-4CC1-47FB-8861-A2D51ECD2CC4}"/>
              </a:ext>
            </a:extLst>
          </p:cNvPr>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pic>
        <p:nvPicPr>
          <p:cNvPr id="10" name="Bildobjekt 4">
            <a:extLst>
              <a:ext uri="{FF2B5EF4-FFF2-40B4-BE49-F238E27FC236}">
                <a16:creationId xmlns:a16="http://schemas.microsoft.com/office/drawing/2014/main" id="{131FC20C-4CC7-4141-B454-ECA3A98D0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spTree>
    <p:extLst>
      <p:ext uri="{BB962C8B-B14F-4D97-AF65-F5344CB8AC3E}">
        <p14:creationId xmlns:p14="http://schemas.microsoft.com/office/powerpoint/2010/main" val="143015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2131191" y="620688"/>
            <a:ext cx="7786742" cy="3945854"/>
          </a:xfrm>
        </p:spPr>
        <p:txBody>
          <a:bodyPr>
            <a:normAutofit fontScale="62500" lnSpcReduction="20000"/>
          </a:bodyPr>
          <a:lstStyle/>
          <a:p>
            <a:endParaRPr lang="sv-SE" sz="2800" dirty="0">
              <a:latin typeface="Arial" panose="020B0604020202020204" pitchFamily="34" charset="0"/>
              <a:cs typeface="Arial" panose="020B0604020202020204" pitchFamily="34" charset="0"/>
            </a:endParaRPr>
          </a:p>
          <a:p>
            <a:pPr algn="l">
              <a:lnSpc>
                <a:spcPct val="120000"/>
              </a:lnSpc>
            </a:pPr>
            <a:r>
              <a:rPr lang="sv-SE" sz="4600" b="1" dirty="0">
                <a:latin typeface="Arial" panose="020B0604020202020204" pitchFamily="34" charset="0"/>
                <a:cs typeface="Arial" panose="020B0604020202020204" pitchFamily="34" charset="0"/>
              </a:rPr>
              <a:t>Vision:</a:t>
            </a:r>
          </a:p>
          <a:p>
            <a:pPr algn="l">
              <a:lnSpc>
                <a:spcPct val="120000"/>
              </a:lnSpc>
            </a:pPr>
            <a:r>
              <a:rPr lang="sv-SE" sz="4600" dirty="0">
                <a:latin typeface="Arial" panose="020B0604020202020204" pitchFamily="34" charset="0"/>
                <a:cs typeface="Arial" panose="020B0604020202020204" pitchFamily="34" charset="0"/>
              </a:rPr>
              <a:t>”Ett samhälle för alla, där alla människor är delaktiga på lika villkor oavsett funktionsförmåga. Ett samhälle som respekterar allas mänskliga rättigheter och tillvaratar människors olikheter, och därför är ett rikt samhälle.”</a:t>
            </a:r>
          </a:p>
          <a:p>
            <a:pPr algn="l"/>
            <a:endParaRPr lang="sv-SE" sz="2900" dirty="0">
              <a:latin typeface="Arial" panose="020B0604020202020204" pitchFamily="34" charset="0"/>
              <a:cs typeface="Arial" panose="020B0604020202020204" pitchFamily="34" charset="0"/>
            </a:endParaRPr>
          </a:p>
          <a:p>
            <a:pPr algn="l" eaLnBrk="1" hangingPunct="1"/>
            <a:endParaRPr lang="sv-SE" sz="1800" dirty="0">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7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descr="En illustration av grupp personer som står uppställda på rad. ">
            <a:extLst>
              <a:ext uri="{FF2B5EF4-FFF2-40B4-BE49-F238E27FC236}">
                <a16:creationId xmlns:a16="http://schemas.microsoft.com/office/drawing/2014/main" id="{A778270A-5A04-0472-1C99-107409829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38" y="662730"/>
            <a:ext cx="8937884" cy="5206319"/>
          </a:xfrm>
          <a:prstGeom prst="rect">
            <a:avLst/>
          </a:prstGeom>
        </p:spPr>
      </p:pic>
    </p:spTree>
    <p:extLst>
      <p:ext uri="{BB962C8B-B14F-4D97-AF65-F5344CB8AC3E}">
        <p14:creationId xmlns:p14="http://schemas.microsoft.com/office/powerpoint/2010/main" val="313750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Underrubrik 2"/>
          <p:cNvSpPr>
            <a:spLocks noGrp="1"/>
          </p:cNvSpPr>
          <p:nvPr>
            <p:ph type="subTitle" idx="1"/>
          </p:nvPr>
        </p:nvSpPr>
        <p:spPr>
          <a:xfrm>
            <a:off x="2627086" y="2209112"/>
            <a:ext cx="9046127" cy="3945854"/>
          </a:xfrm>
        </p:spPr>
        <p:txBody>
          <a:bodyPr>
            <a:normAutofit/>
          </a:bodyPr>
          <a:lstStyle/>
          <a:p>
            <a:pPr algn="l">
              <a:lnSpc>
                <a:spcPct val="120000"/>
              </a:lnSpc>
            </a:pPr>
            <a:r>
              <a:rPr lang="sv-SE" sz="5400" dirty="0">
                <a:latin typeface="Arial" panose="020B0604020202020204" pitchFamily="34" charset="0"/>
                <a:cs typeface="Arial" panose="020B0604020202020204" pitchFamily="34" charset="0"/>
              </a:rPr>
              <a:t>Bakgrund till projektet</a:t>
            </a:r>
            <a:endParaRPr lang="sv-SE" sz="1800" dirty="0">
              <a:latin typeface="Arial" charset="0"/>
              <a:cs typeface="Arial" charset="0"/>
            </a:endParaRPr>
          </a:p>
        </p:txBody>
      </p:sp>
      <p:pic>
        <p:nvPicPr>
          <p:cNvPr id="2052"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800425" y="5429251"/>
            <a:ext cx="2448277" cy="1101725"/>
          </a:xfrm>
          <a:prstGeom prst="rect">
            <a:avLst/>
          </a:prstGeom>
          <a:noFill/>
          <a:ln w="9525">
            <a:noFill/>
            <a:miter lim="800000"/>
            <a:headEnd/>
            <a:tailEnd/>
          </a:ln>
        </p:spPr>
      </p:pic>
      <p:cxnSp>
        <p:nvCxnSpPr>
          <p:cNvPr id="6" name="Rak 5"/>
          <p:cNvCxnSpPr/>
          <p:nvPr/>
        </p:nvCxnSpPr>
        <p:spPr>
          <a:xfrm>
            <a:off x="1524000" y="5143500"/>
            <a:ext cx="9144000" cy="1588"/>
          </a:xfrm>
          <a:prstGeom prst="line">
            <a:avLst/>
          </a:prstGeom>
          <a:ln>
            <a:solidFill>
              <a:srgbClr val="DF29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310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F98B3-3518-437A-A030-BD08039BDA75}"/>
              </a:ext>
            </a:extLst>
          </p:cNvPr>
          <p:cNvSpPr>
            <a:spLocks noGrp="1"/>
          </p:cNvSpPr>
          <p:nvPr>
            <p:ph type="title"/>
          </p:nvPr>
        </p:nvSpPr>
        <p:spPr>
          <a:xfrm>
            <a:off x="1741223" y="182023"/>
            <a:ext cx="8183664" cy="785758"/>
          </a:xfrm>
        </p:spPr>
        <p:txBody>
          <a:bodyPr>
            <a:normAutofit fontScale="90000"/>
          </a:bodyPr>
          <a:lstStyle/>
          <a:p>
            <a:pPr marL="268288" indent="-268288"/>
            <a:br>
              <a:rPr lang="sv-SE" sz="3200" dirty="0">
                <a:latin typeface="Arial" panose="020B0604020202020204" pitchFamily="34" charset="0"/>
                <a:cs typeface="Arial" panose="020B0604020202020204" pitchFamily="34" charset="0"/>
              </a:rPr>
            </a:br>
            <a:r>
              <a:rPr lang="sv-SE" sz="3200" b="1" dirty="0">
                <a:latin typeface="Arial" panose="020B0604020202020204" pitchFamily="34" charset="0"/>
                <a:cs typeface="Arial" panose="020B0604020202020204" pitchFamily="34" charset="0"/>
              </a:rPr>
              <a:t>Patientföreträdarutbildningen</a:t>
            </a:r>
            <a:br>
              <a:rPr lang="sv-SE" sz="36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Projektet startade hösten 2021 – lanserades 23 februari 2023</a:t>
            </a:r>
            <a:br>
              <a:rPr lang="sv-SE" sz="1600" dirty="0">
                <a:latin typeface="Arial" panose="020B0604020202020204" pitchFamily="34" charset="0"/>
                <a:cs typeface="Arial" panose="020B0604020202020204" pitchFamily="34" charset="0"/>
              </a:rPr>
            </a:br>
            <a:endParaRPr lang="sv-SE" sz="3600" dirty="0">
              <a:latin typeface="Arial" panose="020B0604020202020204" pitchFamily="34" charset="0"/>
              <a:cs typeface="Arial" panose="020B0604020202020204" pitchFamily="34" charset="0"/>
            </a:endParaRPr>
          </a:p>
        </p:txBody>
      </p:sp>
      <p:sp>
        <p:nvSpPr>
          <p:cNvPr id="8" name="Platshållare för innehåll 2">
            <a:extLst>
              <a:ext uri="{FF2B5EF4-FFF2-40B4-BE49-F238E27FC236}">
                <a16:creationId xmlns:a16="http://schemas.microsoft.com/office/drawing/2014/main" id="{7F72AF9D-7F4C-D70F-079B-F38CDD67FD8F}"/>
              </a:ext>
            </a:extLst>
          </p:cNvPr>
          <p:cNvSpPr>
            <a:spLocks noGrp="1"/>
          </p:cNvSpPr>
          <p:nvPr>
            <p:ph idx="1"/>
          </p:nvPr>
        </p:nvSpPr>
        <p:spPr>
          <a:xfrm>
            <a:off x="288758" y="1842627"/>
            <a:ext cx="7555832" cy="4798805"/>
          </a:xfrm>
        </p:spPr>
        <p:txBody>
          <a:bodyPr>
            <a:normAutofit fontScale="70000" lnSpcReduction="20000"/>
          </a:bodyPr>
          <a:lstStyle/>
          <a:p>
            <a:endParaRPr lang="sv-SE" sz="2400" b="1" dirty="0">
              <a:latin typeface="Arial" panose="020B0604020202020204" pitchFamily="34" charset="0"/>
              <a:cs typeface="Arial" panose="020B0604020202020204" pitchFamily="34" charset="0"/>
            </a:endParaRPr>
          </a:p>
          <a:p>
            <a:endParaRPr lang="sv-SE" sz="2400" b="1" dirty="0">
              <a:latin typeface="Arial" panose="020B0604020202020204" pitchFamily="34" charset="0"/>
              <a:cs typeface="Arial" panose="020B0604020202020204" pitchFamily="34" charset="0"/>
            </a:endParaRPr>
          </a:p>
          <a:p>
            <a:pPr marL="0" indent="0">
              <a:buNone/>
            </a:pPr>
            <a:endParaRPr lang="sv-SE" sz="2400" b="1" dirty="0">
              <a:latin typeface="Arial" panose="020B0604020202020204" pitchFamily="34" charset="0"/>
              <a:cs typeface="Arial" panose="020B0604020202020204" pitchFamily="34" charset="0"/>
            </a:endParaRPr>
          </a:p>
          <a:p>
            <a:pPr marL="0" indent="0">
              <a:buNone/>
            </a:pPr>
            <a:endParaRPr lang="sv-SE" sz="2600" b="1" dirty="0">
              <a:latin typeface="Arial" panose="020B0604020202020204" pitchFamily="34" charset="0"/>
              <a:cs typeface="Arial" panose="020B0604020202020204" pitchFamily="34" charset="0"/>
            </a:endParaRPr>
          </a:p>
          <a:p>
            <a:pPr marL="1520825" indent="-266700">
              <a:lnSpc>
                <a:spcPct val="170000"/>
              </a:lnSpc>
            </a:pPr>
            <a:r>
              <a:rPr lang="sv-SE" sz="2600" b="1" dirty="0">
                <a:latin typeface="Arial" panose="020B0604020202020204" pitchFamily="34" charset="0"/>
                <a:cs typeface="Arial" panose="020B0604020202020204" pitchFamily="34" charset="0"/>
              </a:rPr>
              <a:t>Önskemål </a:t>
            </a:r>
            <a:r>
              <a:rPr lang="sv-SE" sz="2600" dirty="0">
                <a:latin typeface="Arial" panose="020B0604020202020204" pitchFamily="34" charset="0"/>
                <a:cs typeface="Arial" panose="020B0604020202020204" pitchFamily="34" charset="0"/>
              </a:rPr>
              <a:t>- Nationellt, regionalt och lokalt från medlemsförbunden att stärka företrädarrollen.</a:t>
            </a:r>
          </a:p>
          <a:p>
            <a:pPr marL="1520825" indent="-266700">
              <a:lnSpc>
                <a:spcPct val="170000"/>
              </a:lnSpc>
            </a:pPr>
            <a:r>
              <a:rPr lang="sv-SE" sz="2600" b="1" dirty="0">
                <a:latin typeface="Arial" panose="020B0604020202020204" pitchFamily="34" charset="0"/>
                <a:cs typeface="Arial" panose="020B0604020202020204" pitchFamily="34" charset="0"/>
              </a:rPr>
              <a:t>Ökad efterfrågan </a:t>
            </a:r>
            <a:r>
              <a:rPr lang="sv-SE" sz="2600" dirty="0">
                <a:latin typeface="Arial" panose="020B0604020202020204" pitchFamily="34" charset="0"/>
                <a:cs typeface="Arial" panose="020B0604020202020204" pitchFamily="34" charset="0"/>
              </a:rPr>
              <a:t>- från beslutsfattare med flera att få med patientföreträdare i utvecklingen vården.  </a:t>
            </a:r>
          </a:p>
          <a:p>
            <a:pPr marL="1520825" indent="-266700">
              <a:lnSpc>
                <a:spcPct val="170000"/>
              </a:lnSpc>
            </a:pPr>
            <a:r>
              <a:rPr lang="sv-SE" sz="2600" b="1" dirty="0">
                <a:latin typeface="Arial" panose="020B0604020202020204" pitchFamily="34" charset="0"/>
                <a:cs typeface="Arial" panose="020B0604020202020204" pitchFamily="34" charset="0"/>
              </a:rPr>
              <a:t>Initiativ</a:t>
            </a:r>
            <a:r>
              <a:rPr lang="sv-SE" sz="2600" dirty="0">
                <a:latin typeface="Arial" panose="020B0604020202020204" pitchFamily="34" charset="0"/>
                <a:cs typeface="Arial" panose="020B0604020202020204" pitchFamily="34" charset="0"/>
              </a:rPr>
              <a:t> - till projektet och utbildningen togs av Funktionsrätts styrelse kluster för jämlik hälsa.  </a:t>
            </a:r>
          </a:p>
          <a:p>
            <a:pPr marL="714375" indent="365125"/>
            <a:endParaRPr lang="sv-SE" sz="1600" b="1" dirty="0">
              <a:latin typeface="Arial" panose="020B0604020202020204" pitchFamily="34" charset="0"/>
              <a:cs typeface="Arial" panose="020B0604020202020204" pitchFamily="34" charset="0"/>
            </a:endParaRPr>
          </a:p>
          <a:p>
            <a:pPr marL="0" indent="0">
              <a:lnSpc>
                <a:spcPct val="120000"/>
              </a:lnSpc>
              <a:buNone/>
            </a:pPr>
            <a:r>
              <a:rPr lang="sv-SE" sz="1200" dirty="0">
                <a:latin typeface="Arial" panose="020B0604020202020204" pitchFamily="34" charset="0"/>
                <a:ea typeface="Calibri" panose="020F0502020204030204" pitchFamily="34" charset="0"/>
                <a:cs typeface="Arial" panose="020B0604020202020204" pitchFamily="34" charset="0"/>
              </a:rPr>
              <a:t>	 </a:t>
            </a:r>
          </a:p>
        </p:txBody>
      </p:sp>
      <p:sp>
        <p:nvSpPr>
          <p:cNvPr id="5" name="textruta 4">
            <a:extLst>
              <a:ext uri="{FF2B5EF4-FFF2-40B4-BE49-F238E27FC236}">
                <a16:creationId xmlns:a16="http://schemas.microsoft.com/office/drawing/2014/main" id="{FB2A1655-8407-B086-FE7F-629E9E1A4822}"/>
              </a:ext>
            </a:extLst>
          </p:cNvPr>
          <p:cNvSpPr txBox="1"/>
          <p:nvPr/>
        </p:nvSpPr>
        <p:spPr>
          <a:xfrm>
            <a:off x="5418230" y="5280234"/>
            <a:ext cx="5015301" cy="430887"/>
          </a:xfrm>
          <a:prstGeom prst="rect">
            <a:avLst/>
          </a:prstGeom>
          <a:noFill/>
        </p:spPr>
        <p:txBody>
          <a:bodyPr wrap="square" rtlCol="0">
            <a:spAutoFit/>
          </a:bodyPr>
          <a:lstStyle/>
          <a:p>
            <a:r>
              <a:rPr lang="sv-SE" sz="1100" b="1" dirty="0">
                <a:solidFill>
                  <a:srgbClr val="262626"/>
                </a:solidFill>
              </a:rPr>
              <a:t> </a:t>
            </a:r>
            <a:endParaRPr lang="sv-SE" sz="1100" b="1" dirty="0"/>
          </a:p>
          <a:p>
            <a:endParaRPr lang="sv-SE" sz="1100" b="1" dirty="0"/>
          </a:p>
        </p:txBody>
      </p:sp>
      <p:sp>
        <p:nvSpPr>
          <p:cNvPr id="7" name="textruta 6">
            <a:extLst>
              <a:ext uri="{FF2B5EF4-FFF2-40B4-BE49-F238E27FC236}">
                <a16:creationId xmlns:a16="http://schemas.microsoft.com/office/drawing/2014/main" id="{A453E25D-F6ED-390A-B054-B13CCB67AD70}"/>
              </a:ext>
            </a:extLst>
          </p:cNvPr>
          <p:cNvSpPr txBox="1"/>
          <p:nvPr/>
        </p:nvSpPr>
        <p:spPr>
          <a:xfrm>
            <a:off x="864254" y="2527625"/>
            <a:ext cx="8542949" cy="430887"/>
          </a:xfrm>
          <a:prstGeom prst="rect">
            <a:avLst/>
          </a:prstGeom>
          <a:noFill/>
        </p:spPr>
        <p:txBody>
          <a:bodyPr wrap="square" rtlCol="0">
            <a:spAutoFit/>
          </a:bodyPr>
          <a:lstStyle/>
          <a:p>
            <a:r>
              <a:rPr lang="sv-SE" sz="1200" dirty="0">
                <a:latin typeface="Arial" panose="020B0604020202020204" pitchFamily="34" charset="0"/>
                <a:cs typeface="Arial" panose="020B0604020202020204" pitchFamily="34" charset="0"/>
              </a:rPr>
              <a:t> Lotta Håkansson     Elisabeth Wallenius      Inger Ros          Thomas Magnusson      Lise Lidbäck     Maritha Sedvallson        </a:t>
            </a:r>
          </a:p>
          <a:p>
            <a:r>
              <a:rPr lang="sv-SE" sz="1000" dirty="0">
                <a:latin typeface="Arial" panose="020B0604020202020204" pitchFamily="34" charset="0"/>
                <a:cs typeface="Arial" panose="020B0604020202020204" pitchFamily="34" charset="0"/>
              </a:rPr>
              <a:t>  Reumatikerförbundet     Funktionsrätt Sverige   Riksförbundet HjärtLung       Diabetes Sverige	            Neuro	</a:t>
            </a:r>
            <a:r>
              <a:rPr lang="sv-SE" sz="1000" dirty="0">
                <a:solidFill>
                  <a:srgbClr val="000000"/>
                </a:solidFill>
                <a:latin typeface="Arial" panose="020B0604020202020204" pitchFamily="34" charset="0"/>
                <a:ea typeface="Calibri" panose="020F0502020204030204" pitchFamily="34" charset="0"/>
                <a:cs typeface="Arial" panose="020B0604020202020204" pitchFamily="34" charset="0"/>
              </a:rPr>
              <a:t>     Astma- och Allergiförbundet</a:t>
            </a:r>
            <a:endParaRPr lang="sv-SE" sz="1000" dirty="0">
              <a:latin typeface="Arial" panose="020B0604020202020204" pitchFamily="34" charset="0"/>
              <a:cs typeface="Arial" panose="020B0604020202020204" pitchFamily="34" charset="0"/>
            </a:endParaRPr>
          </a:p>
        </p:txBody>
      </p:sp>
      <p:pic>
        <p:nvPicPr>
          <p:cNvPr id="11" name="Bildobjekt 10" descr="En bild som visar flera porträttbilder av personer">
            <a:extLst>
              <a:ext uri="{FF2B5EF4-FFF2-40B4-BE49-F238E27FC236}">
                <a16:creationId xmlns:a16="http://schemas.microsoft.com/office/drawing/2014/main" id="{413FA0D2-220D-079F-EB41-7BFE0854D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591" y="1129453"/>
            <a:ext cx="7001723" cy="1368153"/>
          </a:xfrm>
          <a:prstGeom prst="rect">
            <a:avLst/>
          </a:prstGeom>
        </p:spPr>
      </p:pic>
    </p:spTree>
    <p:extLst>
      <p:ext uri="{BB962C8B-B14F-4D97-AF65-F5344CB8AC3E}">
        <p14:creationId xmlns:p14="http://schemas.microsoft.com/office/powerpoint/2010/main" val="106471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6F98B3-3518-437A-A030-BD08039BDA75}"/>
              </a:ext>
            </a:extLst>
          </p:cNvPr>
          <p:cNvSpPr>
            <a:spLocks noGrp="1"/>
          </p:cNvSpPr>
          <p:nvPr>
            <p:ph type="title"/>
          </p:nvPr>
        </p:nvSpPr>
        <p:spPr>
          <a:xfrm>
            <a:off x="1741223" y="182023"/>
            <a:ext cx="8183664" cy="785758"/>
          </a:xfrm>
        </p:spPr>
        <p:txBody>
          <a:bodyPr>
            <a:normAutofit fontScale="90000"/>
          </a:bodyPr>
          <a:lstStyle/>
          <a:p>
            <a:pPr marL="268288" indent="-268288"/>
            <a:br>
              <a:rPr lang="sv-SE" sz="3200" dirty="0">
                <a:latin typeface="Arial" panose="020B0604020202020204" pitchFamily="34" charset="0"/>
                <a:cs typeface="Arial" panose="020B0604020202020204" pitchFamily="34" charset="0"/>
              </a:rPr>
            </a:br>
            <a:r>
              <a:rPr lang="sv-SE" sz="3200" b="1" dirty="0">
                <a:latin typeface="Arial" panose="020B0604020202020204" pitchFamily="34" charset="0"/>
                <a:cs typeface="Arial" panose="020B0604020202020204" pitchFamily="34" charset="0"/>
              </a:rPr>
              <a:t>Patientföreträdarutbildningen</a:t>
            </a:r>
            <a:br>
              <a:rPr lang="sv-SE" sz="3600" dirty="0">
                <a:latin typeface="Arial" panose="020B0604020202020204" pitchFamily="34" charset="0"/>
                <a:cs typeface="Arial" panose="020B0604020202020204" pitchFamily="34" charset="0"/>
              </a:rPr>
            </a:br>
            <a:r>
              <a:rPr lang="sv-SE" sz="1400" dirty="0">
                <a:latin typeface="Arial" panose="020B0604020202020204" pitchFamily="34" charset="0"/>
                <a:cs typeface="Arial" panose="020B0604020202020204" pitchFamily="34" charset="0"/>
              </a:rPr>
              <a:t>Projektet startade hösten 2021 – lanserades 23 februari 2023</a:t>
            </a:r>
            <a:br>
              <a:rPr lang="sv-SE" sz="1600" dirty="0">
                <a:latin typeface="Arial" panose="020B0604020202020204" pitchFamily="34" charset="0"/>
                <a:cs typeface="Arial" panose="020B0604020202020204" pitchFamily="34" charset="0"/>
              </a:rPr>
            </a:br>
            <a:endParaRPr lang="sv-SE" sz="3600" dirty="0">
              <a:latin typeface="Arial" panose="020B0604020202020204" pitchFamily="34" charset="0"/>
              <a:cs typeface="Arial" panose="020B0604020202020204" pitchFamily="34" charset="0"/>
            </a:endParaRPr>
          </a:p>
        </p:txBody>
      </p:sp>
      <p:sp>
        <p:nvSpPr>
          <p:cNvPr id="8" name="Platshållare för innehåll 2">
            <a:extLst>
              <a:ext uri="{FF2B5EF4-FFF2-40B4-BE49-F238E27FC236}">
                <a16:creationId xmlns:a16="http://schemas.microsoft.com/office/drawing/2014/main" id="{7F72AF9D-7F4C-D70F-079B-F38CDD67FD8F}"/>
              </a:ext>
            </a:extLst>
          </p:cNvPr>
          <p:cNvSpPr>
            <a:spLocks noGrp="1"/>
          </p:cNvSpPr>
          <p:nvPr>
            <p:ph idx="1"/>
          </p:nvPr>
        </p:nvSpPr>
        <p:spPr>
          <a:xfrm>
            <a:off x="208547" y="2438400"/>
            <a:ext cx="7587915" cy="6128084"/>
          </a:xfrm>
        </p:spPr>
        <p:txBody>
          <a:bodyPr>
            <a:normAutofit fontScale="47500" lnSpcReduction="20000"/>
          </a:bodyPr>
          <a:lstStyle/>
          <a:p>
            <a:endParaRPr lang="sv-SE" sz="2400" b="1" dirty="0">
              <a:latin typeface="Arial" panose="020B0604020202020204" pitchFamily="34" charset="0"/>
              <a:cs typeface="Arial" panose="020B0604020202020204" pitchFamily="34" charset="0"/>
            </a:endParaRPr>
          </a:p>
          <a:p>
            <a:endParaRPr lang="sv-SE" sz="2400" b="1" dirty="0">
              <a:latin typeface="Arial" panose="020B0604020202020204" pitchFamily="34" charset="0"/>
              <a:cs typeface="Arial" panose="020B0604020202020204" pitchFamily="34" charset="0"/>
            </a:endParaRPr>
          </a:p>
          <a:p>
            <a:pPr marL="0" indent="0">
              <a:buNone/>
            </a:pPr>
            <a:endParaRPr lang="sv-SE" sz="2400" b="1" dirty="0">
              <a:latin typeface="Arial" panose="020B0604020202020204" pitchFamily="34" charset="0"/>
              <a:cs typeface="Arial" panose="020B0604020202020204" pitchFamily="34" charset="0"/>
            </a:endParaRPr>
          </a:p>
          <a:p>
            <a:pPr marL="0" indent="0">
              <a:buNone/>
            </a:pPr>
            <a:endParaRPr lang="sv-SE" sz="2600" b="1" dirty="0">
              <a:latin typeface="Arial" panose="020B0604020202020204" pitchFamily="34" charset="0"/>
              <a:cs typeface="Arial" panose="020B0604020202020204" pitchFamily="34" charset="0"/>
            </a:endParaRPr>
          </a:p>
          <a:p>
            <a:pPr marL="1520825" indent="-266700">
              <a:lnSpc>
                <a:spcPct val="170000"/>
              </a:lnSpc>
            </a:pPr>
            <a:r>
              <a:rPr lang="sv-SE" sz="3800" b="1" dirty="0">
                <a:latin typeface="Arial" panose="020B0604020202020204" pitchFamily="34" charset="0"/>
                <a:cs typeface="Arial" panose="020B0604020202020204" pitchFamily="34" charset="0"/>
              </a:rPr>
              <a:t>Mål </a:t>
            </a:r>
            <a:r>
              <a:rPr lang="sv-SE" sz="3800" dirty="0">
                <a:latin typeface="Arial" panose="020B0604020202020204" pitchFamily="34" charset="0"/>
                <a:cs typeface="Arial" panose="020B0604020202020204" pitchFamily="34" charset="0"/>
              </a:rPr>
              <a:t>att få fler och </a:t>
            </a:r>
            <a:r>
              <a:rPr lang="sv-SE" sz="3800" dirty="0">
                <a:latin typeface="Arial" panose="020B0604020202020204" pitchFamily="34" charset="0"/>
                <a:ea typeface="Calibri" panose="020F0502020204030204" pitchFamily="34" charset="0"/>
                <a:cs typeface="Arial" panose="020B0604020202020204" pitchFamily="34" charset="0"/>
              </a:rPr>
              <a:t>kunniga patientföreträdare som kan företräda Funktionsrätt Sverige, sitt eget förbund och andra patientgrupper på nationell, regional och lokal nivå. </a:t>
            </a:r>
          </a:p>
          <a:p>
            <a:pPr marL="1520825" indent="-266700">
              <a:lnSpc>
                <a:spcPct val="170000"/>
              </a:lnSpc>
            </a:pPr>
            <a:r>
              <a:rPr lang="sv-SE" sz="3800" b="1" dirty="0">
                <a:latin typeface="Arial" panose="020B0604020202020204" pitchFamily="34" charset="0"/>
                <a:cs typeface="Arial" panose="020B0604020202020204" pitchFamily="34" charset="0"/>
              </a:rPr>
              <a:t>Målgrupp</a:t>
            </a:r>
            <a:r>
              <a:rPr lang="sv-SE" sz="3800" dirty="0">
                <a:latin typeface="Arial" panose="020B0604020202020204" pitchFamily="34" charset="0"/>
                <a:cs typeface="Arial" panose="020B0604020202020204" pitchFamily="34" charset="0"/>
              </a:rPr>
              <a:t> är Funktionsrätt Sveriges medlemmar, förtroendevalda och samverkanspartners. </a:t>
            </a:r>
          </a:p>
          <a:p>
            <a:pPr marL="1254125" indent="0">
              <a:lnSpc>
                <a:spcPct val="170000"/>
              </a:lnSpc>
              <a:buNone/>
            </a:pPr>
            <a:r>
              <a:rPr lang="sv-SE" sz="3800" dirty="0">
                <a:latin typeface="Arial" panose="020B0604020202020204" pitchFamily="34" charset="0"/>
                <a:cs typeface="Arial" panose="020B0604020202020204" pitchFamily="34" charset="0"/>
              </a:rPr>
              <a:t>Men alla som är intresserade av företrädarrollen är varmt välkomna att gå utbildningen!</a:t>
            </a:r>
            <a:br>
              <a:rPr lang="sv-SE" sz="3300" dirty="0">
                <a:latin typeface="Arial" panose="020B0604020202020204" pitchFamily="34" charset="0"/>
                <a:cs typeface="Arial" panose="020B0604020202020204" pitchFamily="34" charset="0"/>
              </a:rPr>
            </a:br>
            <a:r>
              <a:rPr lang="sv-SE" sz="3300" dirty="0">
                <a:latin typeface="Arial" panose="020B0604020202020204" pitchFamily="34" charset="0"/>
                <a:cs typeface="Arial" panose="020B0604020202020204" pitchFamily="34" charset="0"/>
              </a:rPr>
              <a:t> </a:t>
            </a:r>
            <a:br>
              <a:rPr lang="sv-SE" sz="3300" dirty="0">
                <a:latin typeface="Arial" panose="020B0604020202020204" pitchFamily="34" charset="0"/>
                <a:cs typeface="Arial" panose="020B0604020202020204" pitchFamily="34" charset="0"/>
              </a:rPr>
            </a:br>
            <a:endParaRPr lang="sv-SE" sz="3300" b="1" dirty="0">
              <a:latin typeface="Arial" panose="020B0604020202020204" pitchFamily="34" charset="0"/>
              <a:cs typeface="Arial" panose="020B0604020202020204" pitchFamily="34" charset="0"/>
            </a:endParaRPr>
          </a:p>
          <a:p>
            <a:pPr marL="0" indent="0">
              <a:lnSpc>
                <a:spcPct val="120000"/>
              </a:lnSpc>
              <a:buNone/>
            </a:pPr>
            <a:r>
              <a:rPr lang="sv-SE" sz="1200" dirty="0">
                <a:latin typeface="Arial" panose="020B0604020202020204" pitchFamily="34" charset="0"/>
                <a:ea typeface="Calibri" panose="020F0502020204030204" pitchFamily="34" charset="0"/>
                <a:cs typeface="Arial" panose="020B0604020202020204" pitchFamily="34" charset="0"/>
              </a:rPr>
              <a:t>	 </a:t>
            </a:r>
          </a:p>
        </p:txBody>
      </p:sp>
      <p:sp>
        <p:nvSpPr>
          <p:cNvPr id="3" name="textruta 2">
            <a:extLst>
              <a:ext uri="{FF2B5EF4-FFF2-40B4-BE49-F238E27FC236}">
                <a16:creationId xmlns:a16="http://schemas.microsoft.com/office/drawing/2014/main" id="{FC411829-B254-D3FA-BBCB-45CDFA9D9907}"/>
              </a:ext>
            </a:extLst>
          </p:cNvPr>
          <p:cNvSpPr txBox="1"/>
          <p:nvPr/>
        </p:nvSpPr>
        <p:spPr>
          <a:xfrm>
            <a:off x="864254" y="2527625"/>
            <a:ext cx="8542949" cy="430887"/>
          </a:xfrm>
          <a:prstGeom prst="rect">
            <a:avLst/>
          </a:prstGeom>
          <a:noFill/>
        </p:spPr>
        <p:txBody>
          <a:bodyPr wrap="square" rtlCol="0">
            <a:spAutoFit/>
          </a:bodyPr>
          <a:lstStyle/>
          <a:p>
            <a:r>
              <a:rPr lang="sv-SE" sz="1200" dirty="0">
                <a:latin typeface="Arial" panose="020B0604020202020204" pitchFamily="34" charset="0"/>
                <a:cs typeface="Arial" panose="020B0604020202020204" pitchFamily="34" charset="0"/>
              </a:rPr>
              <a:t> Lotta Håkansson     Elisabeth Wallenius      Inger Ros          Thomas Magnusson      Lise Lidbäck     Maritha Sedvallson        </a:t>
            </a:r>
          </a:p>
          <a:p>
            <a:r>
              <a:rPr lang="sv-SE" sz="1000" dirty="0">
                <a:latin typeface="Arial" panose="020B0604020202020204" pitchFamily="34" charset="0"/>
                <a:cs typeface="Arial" panose="020B0604020202020204" pitchFamily="34" charset="0"/>
              </a:rPr>
              <a:t>  Reumatikerförbundet     Funktionsrätt Sverige   Riksförbundet HjärtLung       Diabetes Sverige	            Neuro	</a:t>
            </a:r>
            <a:r>
              <a:rPr lang="sv-SE" sz="1000" dirty="0">
                <a:solidFill>
                  <a:srgbClr val="000000"/>
                </a:solidFill>
                <a:latin typeface="Arial" panose="020B0604020202020204" pitchFamily="34" charset="0"/>
                <a:ea typeface="Calibri" panose="020F0502020204030204" pitchFamily="34" charset="0"/>
                <a:cs typeface="Arial" panose="020B0604020202020204" pitchFamily="34" charset="0"/>
              </a:rPr>
              <a:t>     Astma- och Allergiförbundet</a:t>
            </a:r>
            <a:endParaRPr lang="sv-SE" sz="1000" dirty="0">
              <a:latin typeface="Arial" panose="020B0604020202020204" pitchFamily="34" charset="0"/>
              <a:cs typeface="Arial" panose="020B0604020202020204" pitchFamily="34" charset="0"/>
            </a:endParaRPr>
          </a:p>
        </p:txBody>
      </p:sp>
      <p:sp>
        <p:nvSpPr>
          <p:cNvPr id="5" name="textruta 4">
            <a:extLst>
              <a:ext uri="{FF2B5EF4-FFF2-40B4-BE49-F238E27FC236}">
                <a16:creationId xmlns:a16="http://schemas.microsoft.com/office/drawing/2014/main" id="{FB2A1655-8407-B086-FE7F-629E9E1A4822}"/>
              </a:ext>
            </a:extLst>
          </p:cNvPr>
          <p:cNvSpPr txBox="1"/>
          <p:nvPr/>
        </p:nvSpPr>
        <p:spPr>
          <a:xfrm>
            <a:off x="5418230" y="5280234"/>
            <a:ext cx="5015301" cy="430887"/>
          </a:xfrm>
          <a:prstGeom prst="rect">
            <a:avLst/>
          </a:prstGeom>
          <a:noFill/>
        </p:spPr>
        <p:txBody>
          <a:bodyPr wrap="square" rtlCol="0">
            <a:spAutoFit/>
          </a:bodyPr>
          <a:lstStyle/>
          <a:p>
            <a:r>
              <a:rPr lang="sv-SE" sz="1100" b="1" dirty="0">
                <a:solidFill>
                  <a:srgbClr val="262626"/>
                </a:solidFill>
              </a:rPr>
              <a:t> </a:t>
            </a:r>
            <a:endParaRPr lang="sv-SE" sz="1100" b="1" dirty="0"/>
          </a:p>
          <a:p>
            <a:endParaRPr lang="sv-SE" sz="1100" b="1" dirty="0"/>
          </a:p>
        </p:txBody>
      </p:sp>
      <p:pic>
        <p:nvPicPr>
          <p:cNvPr id="4" name="Bildobjekt 3" descr="En bild som visar flera porträttbilder av personer">
            <a:extLst>
              <a:ext uri="{FF2B5EF4-FFF2-40B4-BE49-F238E27FC236}">
                <a16:creationId xmlns:a16="http://schemas.microsoft.com/office/drawing/2014/main" id="{65B2A916-7CA6-E5D4-706D-362D14243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591" y="1129453"/>
            <a:ext cx="7001723" cy="1368153"/>
          </a:xfrm>
          <a:prstGeom prst="rect">
            <a:avLst/>
          </a:prstGeom>
        </p:spPr>
      </p:pic>
    </p:spTree>
    <p:extLst>
      <p:ext uri="{BB962C8B-B14F-4D97-AF65-F5344CB8AC3E}">
        <p14:creationId xmlns:p14="http://schemas.microsoft.com/office/powerpoint/2010/main" val="30137641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1445</Words>
  <Application>Microsoft Office PowerPoint</Application>
  <PresentationFormat>Bredbild</PresentationFormat>
  <Paragraphs>144</Paragraphs>
  <Slides>22</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22</vt:i4>
      </vt:variant>
    </vt:vector>
  </HeadingPairs>
  <TitlesOfParts>
    <vt:vector size="28" baseType="lpstr">
      <vt:lpstr>Arial</vt:lpstr>
      <vt:lpstr>Calibri</vt:lpstr>
      <vt:lpstr>Calibri Light</vt:lpstr>
      <vt:lpstr>Jost</vt:lpstr>
      <vt:lpstr>Times New Roman</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 Patientföreträdarutbildningen Projektet startade hösten 2021 – lanserades 23 februari 2023 </vt:lpstr>
      <vt:lpstr> Patientföreträdarutbildningen Projektet startade hösten 2021 – lanserades 23 februari 2023 </vt:lpstr>
      <vt:lpstr> Det behövs fler patientföreträdare! </vt:lpstr>
      <vt:lpstr>     Från mottagare till medskapare</vt:lpstr>
      <vt:lpstr> Faktaruta – Patientföreträdarutbildningen </vt:lpstr>
      <vt:lpstr>PowerPoint-presentation</vt:lpstr>
      <vt:lpstr>PowerPoint-presentation</vt:lpstr>
      <vt:lpstr>Vem är utbildningen till för?</vt:lpstr>
      <vt:lpstr>Hur kan jag gå utbildningen?</vt:lpstr>
      <vt:lpstr>Moduler i utbildningen </vt:lpstr>
      <vt:lpstr>PowerPoint-presentation</vt:lpstr>
      <vt:lpstr>  ABF:s studiehandledning  Kan även användas av förbund, föreningar som samverkar med andra studieförbund   </vt:lpstr>
      <vt:lpstr> Funktionsrätt Sveriges utbildningsportal  finns på Learnifys lärplattform. Här finns även andra utbildningar. </vt:lpstr>
      <vt:lpstr>Vill du visa en färdig presentation av utbildningen?  </vt:lpstr>
      <vt:lpstr>Patientföreträdarutbildningen   - stärker nuvarande och blivande företrädare!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Anne Stiernquist</dc:creator>
  <cp:lastModifiedBy>Tor Gustafsson</cp:lastModifiedBy>
  <cp:revision>6</cp:revision>
  <dcterms:created xsi:type="dcterms:W3CDTF">2023-03-03T07:39:11Z</dcterms:created>
  <dcterms:modified xsi:type="dcterms:W3CDTF">2023-10-16T11:14:13Z</dcterms:modified>
</cp:coreProperties>
</file>